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9" r:id="rId2"/>
    <p:sldMasterId id="2147483811" r:id="rId3"/>
    <p:sldMasterId id="2147483815" r:id="rId4"/>
    <p:sldMasterId id="2147483819" r:id="rId5"/>
    <p:sldMasterId id="2147483823" r:id="rId6"/>
  </p:sldMasterIdLst>
  <p:notesMasterIdLst>
    <p:notesMasterId r:id="rId43"/>
  </p:notesMasterIdLst>
  <p:handoutMasterIdLst>
    <p:handoutMasterId r:id="rId44"/>
  </p:handoutMasterIdLst>
  <p:sldIdLst>
    <p:sldId id="259" r:id="rId7"/>
    <p:sldId id="468" r:id="rId8"/>
    <p:sldId id="303" r:id="rId9"/>
    <p:sldId id="266" r:id="rId10"/>
    <p:sldId id="480" r:id="rId11"/>
    <p:sldId id="272" r:id="rId12"/>
    <p:sldId id="458" r:id="rId13"/>
    <p:sldId id="260" r:id="rId14"/>
    <p:sldId id="456" r:id="rId15"/>
    <p:sldId id="478" r:id="rId16"/>
    <p:sldId id="270" r:id="rId17"/>
    <p:sldId id="267" r:id="rId18"/>
    <p:sldId id="271" r:id="rId19"/>
    <p:sldId id="274" r:id="rId20"/>
    <p:sldId id="275" r:id="rId21"/>
    <p:sldId id="460" r:id="rId22"/>
    <p:sldId id="278" r:id="rId23"/>
    <p:sldId id="462" r:id="rId24"/>
    <p:sldId id="280" r:id="rId25"/>
    <p:sldId id="472" r:id="rId26"/>
    <p:sldId id="475" r:id="rId27"/>
    <p:sldId id="461" r:id="rId28"/>
    <p:sldId id="474" r:id="rId29"/>
    <p:sldId id="276" r:id="rId30"/>
    <p:sldId id="281" r:id="rId31"/>
    <p:sldId id="367" r:id="rId32"/>
    <p:sldId id="283" r:id="rId33"/>
    <p:sldId id="463" r:id="rId34"/>
    <p:sldId id="287" r:id="rId35"/>
    <p:sldId id="476" r:id="rId36"/>
    <p:sldId id="364" r:id="rId37"/>
    <p:sldId id="465" r:id="rId38"/>
    <p:sldId id="466" r:id="rId39"/>
    <p:sldId id="477" r:id="rId40"/>
    <p:sldId id="302" r:id="rId41"/>
    <p:sldId id="36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935" userDrawn="1">
          <p15:clr>
            <a:srgbClr val="A4A3A4"/>
          </p15:clr>
        </p15:guide>
        <p15:guide id="6" orient="horz" pos="3770" userDrawn="1">
          <p15:clr>
            <a:srgbClr val="A4A3A4"/>
          </p15:clr>
        </p15:guide>
        <p15:guide id="7" orient="horz" pos="4156" userDrawn="1">
          <p15:clr>
            <a:srgbClr val="A4A3A4"/>
          </p15:clr>
        </p15:guide>
        <p15:guide id="8"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rederik Pedersen" initials="FP" lastIdx="14" clrIdx="6">
    <p:extLst>
      <p:ext uri="{19B8F6BF-5375-455C-9EA6-DF929625EA0E}">
        <p15:presenceInfo xmlns:p15="http://schemas.microsoft.com/office/powerpoint/2012/main" userId="185c7314588b2e4d" providerId="Windows Live"/>
      </p:ext>
    </p:extLst>
  </p:cmAuthor>
  <p:cmAuthor id="1" name="Olsson, Annika" initials="OA" lastIdx="124" clrIdx="0">
    <p:extLst>
      <p:ext uri="{19B8F6BF-5375-455C-9EA6-DF929625EA0E}">
        <p15:presenceInfo xmlns:p15="http://schemas.microsoft.com/office/powerpoint/2012/main" userId="S::Annika.Olsson@wellspect.com::10ddc8fa-71f3-425e-aaf3-0509d5bd3659" providerId="AD"/>
      </p:ext>
    </p:extLst>
  </p:cmAuthor>
  <p:cmAuthor id="8" name="Maria Kjellberg" initials="MK" lastIdx="1" clrIdx="7"/>
  <p:cmAuthor id="2" name="Youngstrom, Hanna" initials="YH" lastIdx="70" clrIdx="1">
    <p:extLst>
      <p:ext uri="{19B8F6BF-5375-455C-9EA6-DF929625EA0E}">
        <p15:presenceInfo xmlns:p15="http://schemas.microsoft.com/office/powerpoint/2012/main" userId="S-1-5-21-1841724411-1273268600-111957827-83067" providerId="AD"/>
      </p:ext>
    </p:extLst>
  </p:cmAuthor>
  <p:cmAuthor id="3" name="Knutsson, Bjorn" initials="KB" lastIdx="7" clrIdx="2">
    <p:extLst>
      <p:ext uri="{19B8F6BF-5375-455C-9EA6-DF929625EA0E}">
        <p15:presenceInfo xmlns:p15="http://schemas.microsoft.com/office/powerpoint/2012/main" userId="S::Bjorn.Knutsson@wellspect.com::0ca6adb6-2dcd-4df6-91c9-7019a041ef42" providerId="AD"/>
      </p:ext>
    </p:extLst>
  </p:cmAuthor>
  <p:cmAuthor id="4" name="Birgitta Magnusson" initials="BM" lastIdx="25" clrIdx="3">
    <p:extLst>
      <p:ext uri="{19B8F6BF-5375-455C-9EA6-DF929625EA0E}">
        <p15:presenceInfo xmlns:p15="http://schemas.microsoft.com/office/powerpoint/2012/main" userId="1003bffd90fb2b0d" providerId="None"/>
      </p:ext>
    </p:extLst>
  </p:cmAuthor>
  <p:cmAuthor id="5" name="Katarina Gunséus" initials="KG" lastIdx="12" clrIdx="4">
    <p:extLst>
      <p:ext uri="{19B8F6BF-5375-455C-9EA6-DF929625EA0E}">
        <p15:presenceInfo xmlns:p15="http://schemas.microsoft.com/office/powerpoint/2012/main" userId="S-1-5-21-3767723875-3641016550-3046868103-97010" providerId="AD"/>
      </p:ext>
    </p:extLst>
  </p:cmAuthor>
  <p:cmAuthor id="6" name="Berggren Persson, Asa" initials="BPA" lastIdx="6" clrIdx="5">
    <p:extLst>
      <p:ext uri="{19B8F6BF-5375-455C-9EA6-DF929625EA0E}">
        <p15:presenceInfo xmlns:p15="http://schemas.microsoft.com/office/powerpoint/2012/main" userId="S::asa.berggrenpersson@wellspect.com::fc8efaf7-0f34-4e8b-bcd0-41becc820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4" autoAdjust="0"/>
    <p:restoredTop sz="81281" autoAdjust="0"/>
  </p:normalViewPr>
  <p:slideViewPr>
    <p:cSldViewPr snapToGrid="0">
      <p:cViewPr varScale="1">
        <p:scale>
          <a:sx n="54" d="100"/>
          <a:sy n="54" d="100"/>
        </p:scale>
        <p:origin x="1044" y="48"/>
      </p:cViewPr>
      <p:guideLst>
        <p:guide orient="horz" pos="935"/>
        <p:guide orient="horz" pos="3770"/>
        <p:guide orient="horz" pos="4156"/>
        <p:guide pos="3840"/>
      </p:guideLst>
    </p:cSldViewPr>
  </p:slideViewPr>
  <p:outlineViewPr>
    <p:cViewPr>
      <p:scale>
        <a:sx n="33" d="100"/>
        <a:sy n="33" d="100"/>
      </p:scale>
      <p:origin x="0" y="0"/>
    </p:cViewPr>
  </p:outlineViewPr>
  <p:notesTextViewPr>
    <p:cViewPr>
      <p:scale>
        <a:sx n="135" d="100"/>
        <a:sy n="135" d="100"/>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B301349-AC25-BD40-81F9-E6FA1CAA5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3F8005A-92FD-4243-A1ED-090EB65886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F99C81-3474-C546-97A9-B7A5D7BF96E2}" type="datetimeFigureOut">
              <a:rPr lang="sv-SE" smtClean="0"/>
              <a:t>2022-03-11</a:t>
            </a:fld>
            <a:endParaRPr lang="sv-SE"/>
          </a:p>
        </p:txBody>
      </p:sp>
      <p:sp>
        <p:nvSpPr>
          <p:cNvPr id="4" name="Platshållare för sidfot 3">
            <a:extLst>
              <a:ext uri="{FF2B5EF4-FFF2-40B4-BE49-F238E27FC236}">
                <a16:creationId xmlns:a16="http://schemas.microsoft.com/office/drawing/2014/main" id="{A6765FF4-A1A2-AF45-A581-11D0E88FD0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48D6D1F-28EE-E94C-9DDA-26E26B84A0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A46A90-ACDE-4046-BB66-32B94E2626AF}" type="slidenum">
              <a:rPr lang="sv-SE" smtClean="0"/>
              <a:t>‹#›</a:t>
            </a:fld>
            <a:endParaRPr lang="sv-SE"/>
          </a:p>
        </p:txBody>
      </p:sp>
    </p:spTree>
    <p:extLst>
      <p:ext uri="{BB962C8B-B14F-4D97-AF65-F5344CB8AC3E}">
        <p14:creationId xmlns:p14="http://schemas.microsoft.com/office/powerpoint/2010/main" val="34146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3/11/2022</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652363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dirty="0"/>
              <a:t>Den </a:t>
            </a:r>
            <a:r>
              <a:rPr lang="en-US" dirty="0" err="1"/>
              <a:t>vanligste</a:t>
            </a:r>
            <a:r>
              <a:rPr lang="en-US" dirty="0"/>
              <a:t> </a:t>
            </a:r>
            <a:r>
              <a:rPr lang="en-US" dirty="0" err="1"/>
              <a:t>årsaken</a:t>
            </a:r>
            <a:r>
              <a:rPr lang="en-US" dirty="0"/>
              <a:t> </a:t>
            </a:r>
            <a:r>
              <a:rPr lang="en-US" dirty="0" err="1"/>
              <a:t>til</a:t>
            </a:r>
            <a:r>
              <a:rPr lang="en-US" dirty="0"/>
              <a:t> </a:t>
            </a:r>
            <a:r>
              <a:rPr lang="en-US" dirty="0" err="1"/>
              <a:t>obstruksjon</a:t>
            </a:r>
            <a:r>
              <a:rPr lang="en-US" dirty="0"/>
              <a:t> hos </a:t>
            </a:r>
            <a:r>
              <a:rPr lang="en-US" dirty="0" err="1"/>
              <a:t>voksne</a:t>
            </a:r>
            <a:r>
              <a:rPr lang="en-US" dirty="0"/>
              <a:t> </a:t>
            </a:r>
            <a:r>
              <a:rPr lang="en-US" dirty="0" err="1"/>
              <a:t>menn</a:t>
            </a:r>
            <a:r>
              <a:rPr lang="en-US" dirty="0"/>
              <a:t> </a:t>
            </a:r>
            <a:r>
              <a:rPr lang="en-US" dirty="0" err="1"/>
              <a:t>er</a:t>
            </a:r>
            <a:r>
              <a:rPr lang="en-US" dirty="0"/>
              <a:t> BPH. </a:t>
            </a:r>
            <a:r>
              <a:rPr lang="sv-SE" dirty="0"/>
              <a:t>Dette kan resultere i urinretensjon eller residualurin. </a:t>
            </a:r>
            <a:endParaRPr lang="en-US" dirty="0"/>
          </a:p>
          <a:p>
            <a:pPr marL="0" lvl="0" indent="0" algn="l" rtl="0">
              <a:lnSpc>
                <a:spcPct val="80000"/>
              </a:lnSpc>
              <a:spcBef>
                <a:spcPts val="0"/>
              </a:spcBef>
              <a:spcAft>
                <a:spcPts val="0"/>
              </a:spcAft>
              <a:buNone/>
            </a:pPr>
            <a:r>
              <a:rPr lang="sv-SE" sz="1200" b="0" i="0" u="none" strike="noStrike" cap="none" baseline="0" dirty="0">
                <a:solidFill>
                  <a:schemeClr val="dk1"/>
                </a:solidFill>
                <a:latin typeface="Calibri"/>
                <a:ea typeface="Calibri"/>
                <a:cs typeface="Calibri"/>
                <a:sym typeface="Calibri"/>
              </a:rPr>
              <a:t>Svak detrusor eller atonisk blære forekommer ved mekanisk påvirkning på blærens muskulatur og perifer innervasjon ved overstrekk.</a:t>
            </a:r>
            <a:r>
              <a:rPr lang="en-US" dirty="0"/>
              <a:t> </a:t>
            </a:r>
            <a:r>
              <a:rPr lang="sv-SE" dirty="0"/>
              <a:t>Det kan være vanskelig å kjenne om man trenger å tisse, dessuten også ikke ha tilstrekkelig kraft i blæremuskelen</a:t>
            </a:r>
            <a:r>
              <a:rPr lang="en-US" dirty="0"/>
              <a:t>.</a:t>
            </a:r>
            <a:r>
              <a:rPr lang="sv-SE" dirty="0"/>
              <a:t> </a:t>
            </a:r>
          </a:p>
          <a:p>
            <a:pPr marL="0" lvl="0" indent="0" algn="l" rtl="0">
              <a:lnSpc>
                <a:spcPct val="80000"/>
              </a:lnSpc>
              <a:spcBef>
                <a:spcPts val="0"/>
              </a:spcBef>
              <a:spcAft>
                <a:spcPts val="0"/>
              </a:spcAft>
              <a:buNone/>
            </a:pPr>
            <a:r>
              <a:rPr lang="sv-SE" dirty="0"/>
              <a:t>Ved behandling med legemidler, f.eks. Botox-behandling av overaktiv blære, kan kateterisering være alternativet for å sikre fullstendig blæretømming. Også andre legemidler som f.eks. antikolinergika og psykofarmaka kan gi svakhet i detrusor.</a:t>
            </a:r>
          </a:p>
          <a:p>
            <a:pPr marL="0" lvl="0" indent="0" algn="l" rtl="0">
              <a:lnSpc>
                <a:spcPct val="80000"/>
              </a:lnSpc>
              <a:spcBef>
                <a:spcPts val="0"/>
              </a:spcBef>
              <a:spcAft>
                <a:spcPts val="0"/>
              </a:spcAft>
              <a:buNone/>
            </a:pPr>
            <a:r>
              <a:rPr lang="sv-SE" dirty="0"/>
              <a:t>Forstoppelse kan gjøre tømming av blæren vanskeligere p.g.a. at endetarmen trykker mot blæren. </a:t>
            </a:r>
            <a:endParaRPr dirty="0"/>
          </a:p>
        </p:txBody>
      </p:sp>
      <p:sp>
        <p:nvSpPr>
          <p:cNvPr id="204" name="Google Shape;204;p9: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849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Helsevesenet</a:t>
            </a:r>
            <a:r>
              <a:rPr lang="en-US" dirty="0"/>
              <a:t> </a:t>
            </a:r>
            <a:r>
              <a:rPr lang="en-US" dirty="0" err="1"/>
              <a:t>skal</a:t>
            </a:r>
            <a:r>
              <a:rPr lang="en-US" dirty="0"/>
              <a:t> </a:t>
            </a:r>
            <a:r>
              <a:rPr lang="en-US" dirty="0" err="1"/>
              <a:t>dokumentere</a:t>
            </a:r>
            <a:r>
              <a:rPr lang="en-US" dirty="0"/>
              <a:t> </a:t>
            </a:r>
            <a:r>
              <a:rPr lang="en-US" dirty="0" err="1"/>
              <a:t>vurdering</a:t>
            </a:r>
            <a:r>
              <a:rPr lang="en-US" dirty="0"/>
              <a:t> og </a:t>
            </a:r>
            <a:r>
              <a:rPr lang="en-US" dirty="0" err="1"/>
              <a:t>analyse</a:t>
            </a:r>
            <a:r>
              <a:rPr lang="en-US" dirty="0"/>
              <a:t> av </a:t>
            </a:r>
            <a:r>
              <a:rPr lang="en-US" dirty="0" err="1"/>
              <a:t>egenbehandling</a:t>
            </a:r>
            <a:r>
              <a:rPr lang="en-US" dirty="0"/>
              <a:t> </a:t>
            </a:r>
            <a:r>
              <a:rPr lang="en-US" dirty="0" err="1"/>
              <a:t>i</a:t>
            </a:r>
            <a:r>
              <a:rPr lang="en-US" dirty="0"/>
              <a:t> </a:t>
            </a:r>
            <a:r>
              <a:rPr lang="en-US" dirty="0" err="1"/>
              <a:t>pasientens</a:t>
            </a:r>
            <a:r>
              <a:rPr lang="en-US" dirty="0"/>
              <a:t> journal. Det </a:t>
            </a:r>
            <a:r>
              <a:rPr lang="en-US" dirty="0" err="1"/>
              <a:t>er</a:t>
            </a:r>
            <a:r>
              <a:rPr lang="en-US" dirty="0"/>
              <a:t> </a:t>
            </a:r>
            <a:r>
              <a:rPr lang="en-US" dirty="0" err="1"/>
              <a:t>viktig</a:t>
            </a:r>
            <a:r>
              <a:rPr lang="en-US" dirty="0"/>
              <a:t> at den </a:t>
            </a:r>
            <a:r>
              <a:rPr lang="en-US" dirty="0" err="1"/>
              <a:t>som</a:t>
            </a:r>
            <a:r>
              <a:rPr lang="en-US" dirty="0"/>
              <a:t> </a:t>
            </a:r>
            <a:r>
              <a:rPr lang="en-US" dirty="0" err="1"/>
              <a:t>gjør</a:t>
            </a:r>
            <a:r>
              <a:rPr lang="en-US" dirty="0"/>
              <a:t> </a:t>
            </a:r>
            <a:r>
              <a:rPr lang="en-US" dirty="0" err="1"/>
              <a:t>vurdringen</a:t>
            </a:r>
            <a:r>
              <a:rPr lang="en-US" dirty="0"/>
              <a:t> </a:t>
            </a:r>
            <a:r>
              <a:rPr lang="en-US" dirty="0" err="1"/>
              <a:t>presenterer</a:t>
            </a:r>
            <a:r>
              <a:rPr lang="en-US" dirty="0"/>
              <a:t> sin </a:t>
            </a:r>
            <a:r>
              <a:rPr lang="en-US" dirty="0" err="1"/>
              <a:t>avgjørelse</a:t>
            </a:r>
            <a:r>
              <a:rPr lang="en-US" dirty="0"/>
              <a:t>. </a:t>
            </a:r>
            <a:r>
              <a:rPr lang="en-US" dirty="0" err="1"/>
              <a:t>Hvor</a:t>
            </a:r>
            <a:r>
              <a:rPr lang="en-US" dirty="0"/>
              <a:t> </a:t>
            </a:r>
            <a:r>
              <a:rPr lang="en-US" dirty="0" err="1"/>
              <a:t>omfattende</a:t>
            </a:r>
            <a:r>
              <a:rPr lang="en-US" dirty="0"/>
              <a:t> </a:t>
            </a:r>
            <a:r>
              <a:rPr lang="en-US" dirty="0" err="1"/>
              <a:t>dokumentasjonen</a:t>
            </a:r>
            <a:r>
              <a:rPr lang="en-US" dirty="0"/>
              <a:t> </a:t>
            </a:r>
            <a:r>
              <a:rPr lang="en-US" dirty="0" err="1"/>
              <a:t>er</a:t>
            </a:r>
            <a:r>
              <a:rPr lang="en-US" dirty="0"/>
              <a:t> </a:t>
            </a:r>
            <a:r>
              <a:rPr lang="en-US" dirty="0" err="1"/>
              <a:t>kommer</a:t>
            </a:r>
            <a:r>
              <a:rPr lang="en-US" dirty="0"/>
              <a:t> an på </a:t>
            </a:r>
            <a:r>
              <a:rPr lang="en-US" dirty="0" err="1"/>
              <a:t>hvert</a:t>
            </a:r>
            <a:r>
              <a:rPr lang="en-US" dirty="0"/>
              <a:t> </a:t>
            </a:r>
            <a:r>
              <a:rPr lang="en-US" dirty="0" err="1"/>
              <a:t>enkelt</a:t>
            </a:r>
            <a:r>
              <a:rPr lang="en-US" dirty="0"/>
              <a:t> </a:t>
            </a:r>
            <a:r>
              <a:rPr lang="en-US" dirty="0" err="1"/>
              <a:t>tilfelle</a:t>
            </a:r>
            <a:r>
              <a:rPr lang="en-US" dirty="0"/>
              <a:t> og </a:t>
            </a:r>
            <a:r>
              <a:rPr lang="en-US" dirty="0" err="1"/>
              <a:t>hvor</a:t>
            </a:r>
            <a:r>
              <a:rPr lang="en-US" dirty="0"/>
              <a:t> </a:t>
            </a:r>
            <a:r>
              <a:rPr lang="en-US" dirty="0" err="1"/>
              <a:t>kompleks</a:t>
            </a:r>
            <a:r>
              <a:rPr lang="en-US" dirty="0"/>
              <a:t> </a:t>
            </a:r>
            <a:r>
              <a:rPr lang="en-US" dirty="0" err="1"/>
              <a:t>vurderingen</a:t>
            </a:r>
            <a:r>
              <a:rPr lang="en-US" dirty="0"/>
              <a:t> </a:t>
            </a:r>
            <a:r>
              <a:rPr lang="en-US" dirty="0" err="1"/>
              <a:t>er</a:t>
            </a:r>
            <a:r>
              <a:rPr lang="en-US" dirty="0"/>
              <a:t>. </a:t>
            </a:r>
            <a:r>
              <a:rPr lang="en-US" dirty="0" err="1"/>
              <a:t>En</a:t>
            </a:r>
            <a:r>
              <a:rPr lang="en-US" dirty="0"/>
              <a:t> </a:t>
            </a:r>
            <a:r>
              <a:rPr lang="en-US" dirty="0" err="1"/>
              <a:t>pasientjournal</a:t>
            </a:r>
            <a:r>
              <a:rPr lang="en-US" dirty="0"/>
              <a:t> </a:t>
            </a:r>
            <a:r>
              <a:rPr lang="en-US" dirty="0" err="1"/>
              <a:t>skal</a:t>
            </a:r>
            <a:r>
              <a:rPr lang="en-US" dirty="0"/>
              <a:t> </a:t>
            </a:r>
            <a:r>
              <a:rPr lang="en-US" dirty="0" err="1"/>
              <a:t>inneholde</a:t>
            </a:r>
            <a:r>
              <a:rPr lang="en-US" dirty="0"/>
              <a:t> den </a:t>
            </a:r>
            <a:r>
              <a:rPr lang="en-US" dirty="0" err="1"/>
              <a:t>informasjonen</a:t>
            </a:r>
            <a:r>
              <a:rPr lang="en-US" dirty="0"/>
              <a:t> </a:t>
            </a:r>
            <a:r>
              <a:rPr lang="en-US" dirty="0" err="1"/>
              <a:t>som</a:t>
            </a:r>
            <a:r>
              <a:rPr lang="en-US" dirty="0"/>
              <a:t> </a:t>
            </a:r>
            <a:r>
              <a:rPr lang="en-US" dirty="0" err="1"/>
              <a:t>trengs</a:t>
            </a:r>
            <a:r>
              <a:rPr lang="en-US" dirty="0"/>
              <a:t> </a:t>
            </a:r>
            <a:r>
              <a:rPr lang="en-US" dirty="0" err="1"/>
              <a:t>foor</a:t>
            </a:r>
            <a:r>
              <a:rPr lang="en-US" dirty="0"/>
              <a:t> </a:t>
            </a:r>
            <a:r>
              <a:rPr lang="en-US" dirty="0" err="1"/>
              <a:t>en</a:t>
            </a:r>
            <a:r>
              <a:rPr lang="en-US" dirty="0"/>
              <a:t> god og </a:t>
            </a:r>
            <a:r>
              <a:rPr lang="en-US" dirty="0" err="1"/>
              <a:t>sikker</a:t>
            </a:r>
            <a:r>
              <a:rPr lang="en-US" dirty="0"/>
              <a:t> </a:t>
            </a:r>
            <a:r>
              <a:rPr lang="en-US" dirty="0" err="1"/>
              <a:t>behandling</a:t>
            </a:r>
            <a:r>
              <a:rPr lang="en-US" dirty="0"/>
              <a:t> av </a:t>
            </a:r>
            <a:r>
              <a:rPr lang="en-US" dirty="0" err="1"/>
              <a:t>pasienten</a:t>
            </a:r>
            <a:r>
              <a:rPr lang="en-US" dirty="0"/>
              <a:t> </a:t>
            </a:r>
            <a:r>
              <a:rPr lang="en-US" dirty="0" err="1"/>
              <a:t>samt</a:t>
            </a:r>
            <a:r>
              <a:rPr lang="en-US" dirty="0"/>
              <a:t> </a:t>
            </a:r>
            <a:r>
              <a:rPr lang="en-US" dirty="0" err="1"/>
              <a:t>viktig</a:t>
            </a:r>
            <a:r>
              <a:rPr lang="en-US" dirty="0"/>
              <a:t> </a:t>
            </a:r>
            <a:r>
              <a:rPr lang="en-US" dirty="0" err="1"/>
              <a:t>informasjon</a:t>
            </a:r>
            <a:r>
              <a:rPr lang="en-US" dirty="0"/>
              <a:t> om </a:t>
            </a:r>
            <a:r>
              <a:rPr lang="en-US" dirty="0" err="1"/>
              <a:t>tiltakene</a:t>
            </a:r>
            <a:r>
              <a:rPr lang="en-US" dirty="0"/>
              <a:t>. </a:t>
            </a:r>
          </a:p>
          <a:p>
            <a:pPr marL="0" lvl="0" indent="0" algn="l" rtl="0">
              <a:spcBef>
                <a:spcPts val="0"/>
              </a:spcBef>
              <a:spcAft>
                <a:spcPts val="0"/>
              </a:spcAft>
              <a:buNone/>
            </a:pPr>
            <a:r>
              <a:rPr lang="sv-SE" dirty="0"/>
              <a:t> </a:t>
            </a:r>
          </a:p>
          <a:p>
            <a:pPr marL="0" lvl="0" indent="0" algn="l" rtl="0">
              <a:spcBef>
                <a:spcPts val="0"/>
              </a:spcBef>
              <a:spcAft>
                <a:spcPts val="0"/>
              </a:spcAft>
              <a:buNone/>
            </a:pPr>
            <a:endParaRPr dirty="0"/>
          </a:p>
        </p:txBody>
      </p:sp>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sz="800" dirty="0"/>
          </a:p>
          <a:p>
            <a:pPr marL="0" lvl="0" indent="0" algn="l" rtl="0">
              <a:spcBef>
                <a:spcPts val="0"/>
              </a:spcBef>
              <a:spcAft>
                <a:spcPts val="0"/>
              </a:spcAft>
              <a:buNone/>
            </a:pPr>
            <a:endParaRPr sz="800" dirty="0"/>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ea typeface="Calibri"/>
                <a:cs typeface="Calibri"/>
                <a:sym typeface="Calibri"/>
              </a:rPr>
              <a:t>Det er v</a:t>
            </a:r>
            <a:r>
              <a:rPr lang="sv-SE" dirty="0">
                <a:latin typeface="+mn-lt"/>
                <a:ea typeface="Calibri"/>
                <a:cs typeface="Calibri"/>
                <a:sym typeface="Calibri"/>
              </a:rPr>
              <a:t>iktig at pasienten får kunnskap om urinveienes anatomi og fysiologi samt at pasienten får forståelse for sin diagnose og gevinsten med behandlingen. Visualisere ved hjelp av bilder. </a:t>
            </a:r>
          </a:p>
          <a:p>
            <a:pPr marL="0" lvl="0" indent="0" algn="l" rtl="0">
              <a:spcBef>
                <a:spcPts val="0"/>
              </a:spcBef>
              <a:spcAft>
                <a:spcPts val="0"/>
              </a:spcAft>
              <a:buNone/>
            </a:pPr>
            <a:r>
              <a:rPr lang="sv-SE" dirty="0">
                <a:latin typeface="+mn-lt"/>
                <a:ea typeface="Calibri"/>
                <a:cs typeface="Calibri"/>
                <a:sym typeface="Calibri"/>
              </a:rPr>
              <a:t>Brukerveileder er et godt hjelpemiddel for pasienten for å få kunnskap om terapien før og etter besøket.</a:t>
            </a:r>
          </a:p>
          <a:p>
            <a:pPr marL="0" lvl="0" indent="0" algn="l" rtl="0">
              <a:spcBef>
                <a:spcPts val="0"/>
              </a:spcBef>
              <a:spcAft>
                <a:spcPts val="0"/>
              </a:spcAft>
              <a:buNone/>
            </a:pPr>
            <a:r>
              <a:rPr lang="sv-SE" dirty="0">
                <a:latin typeface="+mn-lt"/>
                <a:ea typeface="Calibri"/>
                <a:cs typeface="Calibri"/>
                <a:sym typeface="Calibri"/>
              </a:rPr>
              <a:t>Komplikasjoner: Informere pasienten om forskjellen mellom asymptomatisk bakterieuri (ABU) og symptomatisk urinveisinfeksjon.</a:t>
            </a:r>
          </a:p>
          <a:p>
            <a:pPr marL="0" lvl="0" indent="0" algn="l" rtl="0">
              <a:spcBef>
                <a:spcPts val="0"/>
              </a:spcBef>
              <a:spcAft>
                <a:spcPts val="0"/>
              </a:spcAft>
              <a:buNone/>
            </a:pPr>
            <a:r>
              <a:rPr lang="sv-SE" dirty="0">
                <a:latin typeface="+mn-lt"/>
                <a:ea typeface="Calibri"/>
                <a:cs typeface="Calibri"/>
                <a:sym typeface="Calibri"/>
              </a:rPr>
              <a:t>Informere om symptomene på UVI, slik som bl</a:t>
            </a:r>
            <a:r>
              <a:rPr lang="sv-SE" dirty="0">
                <a:ea typeface="Calibri"/>
                <a:cs typeface="Calibri"/>
                <a:sym typeface="Calibri"/>
              </a:rPr>
              <a:t>.a. sterk trang</a:t>
            </a:r>
            <a:r>
              <a:rPr lang="sv-SE" dirty="0">
                <a:latin typeface="+mn-lt"/>
                <a:ea typeface="Calibri"/>
                <a:cs typeface="Calibri"/>
                <a:sym typeface="Calibri"/>
              </a:rPr>
              <a:t>, feber, smerte og hematuri.</a:t>
            </a:r>
          </a:p>
          <a:p>
            <a:pPr marL="0" lvl="0" indent="0" algn="l" rtl="0">
              <a:spcBef>
                <a:spcPts val="0"/>
              </a:spcBef>
              <a:spcAft>
                <a:spcPts val="0"/>
              </a:spcAft>
              <a:buNone/>
            </a:pPr>
            <a:r>
              <a:rPr lang="sv-SE" dirty="0">
                <a:latin typeface="+mn-lt"/>
                <a:ea typeface="Calibri"/>
                <a:cs typeface="Calibri"/>
                <a:sym typeface="Calibri"/>
              </a:rPr>
              <a:t>Mange RIK-brukere har ABU og skal ikke behandles.</a:t>
            </a:r>
          </a:p>
          <a:p>
            <a:pPr marL="0" lvl="0" indent="0" algn="l" rtl="0">
              <a:spcBef>
                <a:spcPts val="0"/>
              </a:spcBef>
              <a:spcAft>
                <a:spcPts val="0"/>
              </a:spcAft>
              <a:buNone/>
            </a:pPr>
            <a:r>
              <a:rPr lang="sv-SE" dirty="0">
                <a:latin typeface="+mn-lt"/>
                <a:ea typeface="Calibri"/>
                <a:cs typeface="Calibri"/>
                <a:sym typeface="Calibri"/>
              </a:rPr>
              <a:t>Nøye gjennomgang sammen med pasienten hvordan kateter/katetrene og ev. annet materiell håndteres. </a:t>
            </a:r>
          </a:p>
          <a:p>
            <a:pPr marL="0" lvl="0" indent="0" algn="l" rtl="0">
              <a:spcBef>
                <a:spcPts val="0"/>
              </a:spcBef>
              <a:spcAft>
                <a:spcPts val="0"/>
              </a:spcAft>
              <a:buNone/>
            </a:pPr>
            <a:r>
              <a:rPr lang="sv-SE" dirty="0">
                <a:latin typeface="+mn-lt"/>
                <a:ea typeface="Calibri"/>
                <a:cs typeface="Calibri"/>
                <a:sym typeface="Calibri"/>
              </a:rPr>
              <a:t>For å få til en bra compliance over lang tid kreves en strukturert, pedagogisk opplæring og oppfølging av terapien. Planlegg at første besøk tar ca 60 minutter.</a:t>
            </a:r>
            <a:endParaRPr lang="en-US" dirty="0"/>
          </a:p>
          <a:p>
            <a:pPr marL="0" lvl="0" indent="0" algn="l" rtl="0">
              <a:spcBef>
                <a:spcPts val="0"/>
              </a:spcBef>
              <a:spcAft>
                <a:spcPts val="0"/>
              </a:spcAft>
              <a:buNone/>
            </a:pPr>
            <a:endParaRPr dirty="0"/>
          </a:p>
        </p:txBody>
      </p:sp>
      <p:sp>
        <p:nvSpPr>
          <p:cNvPr id="278" name="Google Shape;27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err="1">
                <a:solidFill>
                  <a:srgbClr val="000000"/>
                </a:solidFill>
              </a:rPr>
              <a:t>Akkurat</a:t>
            </a:r>
            <a:r>
              <a:rPr lang="en-US" sz="1200" b="0" dirty="0">
                <a:solidFill>
                  <a:srgbClr val="000000"/>
                </a:solidFill>
              </a:rPr>
              <a:t> </a:t>
            </a:r>
            <a:r>
              <a:rPr lang="en-US" sz="1200" b="0" dirty="0" err="1">
                <a:solidFill>
                  <a:srgbClr val="000000"/>
                </a:solidFill>
              </a:rPr>
              <a:t>som</a:t>
            </a:r>
            <a:r>
              <a:rPr lang="en-US" sz="1200" b="0" dirty="0">
                <a:solidFill>
                  <a:srgbClr val="000000"/>
                </a:solidFill>
              </a:rPr>
              <a:t> </a:t>
            </a:r>
            <a:r>
              <a:rPr lang="en-US" sz="1200" b="0" dirty="0" err="1">
                <a:solidFill>
                  <a:srgbClr val="000000"/>
                </a:solidFill>
              </a:rPr>
              <a:t>studiene</a:t>
            </a:r>
            <a:r>
              <a:rPr lang="en-US" sz="1200" b="0" dirty="0">
                <a:solidFill>
                  <a:srgbClr val="000000"/>
                </a:solidFill>
              </a:rPr>
              <a:t> </a:t>
            </a:r>
            <a:r>
              <a:rPr lang="en-US" sz="1200" b="0" dirty="0" err="1">
                <a:solidFill>
                  <a:srgbClr val="000000"/>
                </a:solidFill>
              </a:rPr>
              <a:t>viser</a:t>
            </a:r>
            <a:r>
              <a:rPr lang="en-US" sz="1200" b="0" dirty="0">
                <a:solidFill>
                  <a:srgbClr val="000000"/>
                </a:solidFill>
              </a:rPr>
              <a:t> </a:t>
            </a:r>
            <a:r>
              <a:rPr lang="en-US" sz="1200" b="0" dirty="0" err="1">
                <a:solidFill>
                  <a:srgbClr val="000000"/>
                </a:solidFill>
              </a:rPr>
              <a:t>er</a:t>
            </a:r>
            <a:r>
              <a:rPr lang="en-US" sz="1200" b="0" dirty="0">
                <a:solidFill>
                  <a:srgbClr val="000000"/>
                </a:solidFill>
              </a:rPr>
              <a:t> det </a:t>
            </a:r>
            <a:r>
              <a:rPr lang="en-US" sz="1200" b="0" dirty="0" err="1">
                <a:solidFill>
                  <a:srgbClr val="000000"/>
                </a:solidFill>
              </a:rPr>
              <a:t>viktig</a:t>
            </a:r>
            <a:r>
              <a:rPr lang="en-US" sz="1200" b="0" dirty="0">
                <a:solidFill>
                  <a:srgbClr val="000000"/>
                </a:solidFill>
              </a:rPr>
              <a:t> å </a:t>
            </a:r>
            <a:r>
              <a:rPr lang="en-US" sz="1200" b="0" dirty="0" err="1">
                <a:solidFill>
                  <a:srgbClr val="000000"/>
                </a:solidFill>
              </a:rPr>
              <a:t>gi</a:t>
            </a:r>
            <a:r>
              <a:rPr lang="en-US" sz="1200" b="0" dirty="0">
                <a:solidFill>
                  <a:srgbClr val="000000"/>
                </a:solidFill>
              </a:rPr>
              <a:t> god </a:t>
            </a:r>
            <a:r>
              <a:rPr lang="en-US" sz="1200" b="0" dirty="0" err="1">
                <a:solidFill>
                  <a:srgbClr val="000000"/>
                </a:solidFill>
              </a:rPr>
              <a:t>informasjon</a:t>
            </a:r>
            <a:r>
              <a:rPr lang="en-US" sz="1200" b="0" dirty="0">
                <a:solidFill>
                  <a:srgbClr val="000000"/>
                </a:solidFill>
              </a:rPr>
              <a:t> </a:t>
            </a:r>
            <a:r>
              <a:rPr lang="en-US" sz="1200" b="0" dirty="0" err="1">
                <a:solidFill>
                  <a:srgbClr val="000000"/>
                </a:solidFill>
              </a:rPr>
              <a:t>til</a:t>
            </a:r>
            <a:r>
              <a:rPr lang="en-US" sz="1200" b="0" dirty="0">
                <a:solidFill>
                  <a:srgbClr val="000000"/>
                </a:solidFill>
              </a:rPr>
              <a:t> </a:t>
            </a:r>
            <a:r>
              <a:rPr lang="en-US" sz="1200" b="0" dirty="0" err="1">
                <a:solidFill>
                  <a:srgbClr val="000000"/>
                </a:solidFill>
              </a:rPr>
              <a:t>pasienten</a:t>
            </a:r>
            <a:r>
              <a:rPr lang="en-US" sz="1200" b="0" dirty="0">
                <a:solidFill>
                  <a:srgbClr val="000000"/>
                </a:solidFill>
              </a:rPr>
              <a:t> </a:t>
            </a:r>
            <a:r>
              <a:rPr lang="en-US" sz="1200" b="0" dirty="0" err="1">
                <a:solidFill>
                  <a:srgbClr val="000000"/>
                </a:solidFill>
              </a:rPr>
              <a:t>før</a:t>
            </a:r>
            <a:r>
              <a:rPr lang="en-US" sz="1200" b="0" dirty="0">
                <a:solidFill>
                  <a:srgbClr val="000000"/>
                </a:solidFill>
              </a:rPr>
              <a:t> de starter med RIK og </a:t>
            </a:r>
            <a:r>
              <a:rPr lang="en-US" sz="1200" b="0" dirty="0" err="1">
                <a:solidFill>
                  <a:srgbClr val="000000"/>
                </a:solidFill>
              </a:rPr>
              <a:t>også</a:t>
            </a:r>
            <a:r>
              <a:rPr lang="en-US" sz="1200" b="0" dirty="0">
                <a:solidFill>
                  <a:srgbClr val="000000"/>
                </a:solidFill>
              </a:rPr>
              <a:t> </a:t>
            </a:r>
            <a:r>
              <a:rPr lang="en-US" sz="1200" b="0" dirty="0" err="1">
                <a:solidFill>
                  <a:srgbClr val="000000"/>
                </a:solidFill>
              </a:rPr>
              <a:t>viktig</a:t>
            </a:r>
            <a:r>
              <a:rPr lang="en-US" sz="1200" b="0" dirty="0">
                <a:solidFill>
                  <a:srgbClr val="000000"/>
                </a:solidFill>
              </a:rPr>
              <a:t> med </a:t>
            </a:r>
            <a:r>
              <a:rPr lang="en-US" sz="1200" b="0" dirty="0" err="1">
                <a:solidFill>
                  <a:srgbClr val="000000"/>
                </a:solidFill>
              </a:rPr>
              <a:t>en</a:t>
            </a:r>
            <a:r>
              <a:rPr lang="en-US" sz="1200" b="0" dirty="0">
                <a:solidFill>
                  <a:srgbClr val="000000"/>
                </a:solidFill>
              </a:rPr>
              <a:t> god </a:t>
            </a:r>
            <a:r>
              <a:rPr lang="en-US" sz="1200" b="0" dirty="0" err="1">
                <a:solidFill>
                  <a:srgbClr val="000000"/>
                </a:solidFill>
              </a:rPr>
              <a:t>oppfølging</a:t>
            </a:r>
            <a:r>
              <a:rPr lang="en-US" sz="1200" b="0" dirty="0">
                <a:solidFill>
                  <a:srgbClr val="000000"/>
                </a:solidFill>
              </a:rPr>
              <a:t>.</a:t>
            </a:r>
            <a:r>
              <a:rPr lang="en-US" sz="1200" dirty="0"/>
              <a:t> </a:t>
            </a:r>
          </a:p>
          <a:p>
            <a:pPr marL="0" lvl="0" indent="0" algn="l" rtl="0">
              <a:spcBef>
                <a:spcPts val="0"/>
              </a:spcBef>
              <a:spcAft>
                <a:spcPts val="0"/>
              </a:spcAft>
              <a:buNone/>
            </a:pPr>
            <a:r>
              <a:rPr lang="en-US" sz="1200" dirty="0" err="1"/>
              <a:t>Wellspect</a:t>
            </a:r>
            <a:r>
              <a:rPr lang="en-US" sz="1200" dirty="0"/>
              <a:t> </a:t>
            </a:r>
            <a:r>
              <a:rPr lang="en-US" sz="1200" dirty="0" err="1"/>
              <a:t>tilbyr</a:t>
            </a:r>
            <a:r>
              <a:rPr lang="en-US" sz="1200" dirty="0"/>
              <a:t> et </a:t>
            </a:r>
            <a:r>
              <a:rPr lang="en-US" sz="1200" dirty="0" err="1"/>
              <a:t>bredt</a:t>
            </a:r>
            <a:r>
              <a:rPr lang="en-US" sz="1200" dirty="0"/>
              <a:t> </a:t>
            </a:r>
            <a:r>
              <a:rPr lang="en-US" sz="1200" dirty="0" err="1"/>
              <a:t>sortiment</a:t>
            </a:r>
            <a:r>
              <a:rPr lang="en-US" sz="1200" dirty="0"/>
              <a:t> av </a:t>
            </a:r>
            <a:r>
              <a:rPr lang="en-US" sz="1200" dirty="0" err="1"/>
              <a:t>informasjonsmateriell</a:t>
            </a:r>
            <a:r>
              <a:rPr lang="en-US" sz="1200" dirty="0"/>
              <a:t> </a:t>
            </a:r>
            <a:r>
              <a:rPr lang="en-US" sz="1200" dirty="0" err="1"/>
              <a:t>slik</a:t>
            </a:r>
            <a:r>
              <a:rPr lang="en-US" sz="1200" dirty="0"/>
              <a:t> at </a:t>
            </a:r>
            <a:r>
              <a:rPr lang="en-US" sz="1200" dirty="0" err="1"/>
              <a:t>pasienten</a:t>
            </a:r>
            <a:r>
              <a:rPr lang="en-US" sz="1200" dirty="0"/>
              <a:t> </a:t>
            </a:r>
            <a:r>
              <a:rPr lang="en-US" sz="1200" dirty="0" err="1"/>
              <a:t>skal</a:t>
            </a:r>
            <a:r>
              <a:rPr lang="en-US" sz="1200" dirty="0"/>
              <a:t> </a:t>
            </a:r>
            <a:r>
              <a:rPr lang="en-US" sz="1200" dirty="0" err="1"/>
              <a:t>få</a:t>
            </a:r>
            <a:r>
              <a:rPr lang="en-US" sz="1200" dirty="0"/>
              <a:t> </a:t>
            </a:r>
            <a:r>
              <a:rPr lang="en-US" sz="1200" dirty="0" err="1"/>
              <a:t>en</a:t>
            </a:r>
            <a:r>
              <a:rPr lang="en-US" sz="1200" dirty="0"/>
              <a:t> god start:</a:t>
            </a:r>
            <a:br>
              <a:rPr lang="en-US" sz="1200" dirty="0"/>
            </a:br>
            <a:r>
              <a:rPr lang="en-US" sz="1200" dirty="0" err="1"/>
              <a:t>Brukerveiledere</a:t>
            </a:r>
            <a:r>
              <a:rPr lang="en-US" sz="1200" dirty="0"/>
              <a:t> (for </a:t>
            </a:r>
            <a:r>
              <a:rPr lang="en-US" sz="1200" dirty="0" err="1"/>
              <a:t>menn</a:t>
            </a:r>
            <a:r>
              <a:rPr lang="en-US" sz="1200" dirty="0"/>
              <a:t>, </a:t>
            </a:r>
            <a:r>
              <a:rPr lang="en-US" sz="1200" dirty="0" err="1"/>
              <a:t>kvinner</a:t>
            </a:r>
            <a:r>
              <a:rPr lang="en-US" sz="1200" dirty="0"/>
              <a:t>, </a:t>
            </a:r>
            <a:r>
              <a:rPr lang="en-US" sz="1200" dirty="0" err="1"/>
              <a:t>ryggmargsskadde</a:t>
            </a:r>
            <a:r>
              <a:rPr lang="en-US" sz="1200" dirty="0"/>
              <a:t>, BPH, MS og Parkinson), </a:t>
            </a:r>
            <a:r>
              <a:rPr lang="en-US" sz="1200" dirty="0" err="1"/>
              <a:t>finnes</a:t>
            </a:r>
            <a:r>
              <a:rPr lang="en-US" sz="1200" dirty="0"/>
              <a:t> </a:t>
            </a:r>
            <a:r>
              <a:rPr lang="en-US" sz="1200" dirty="0" err="1"/>
              <a:t>også</a:t>
            </a:r>
            <a:r>
              <a:rPr lang="en-US" sz="1200" dirty="0"/>
              <a:t> </a:t>
            </a:r>
            <a:r>
              <a:rPr lang="en-US" sz="1200" dirty="0" err="1"/>
              <a:t>som</a:t>
            </a:r>
            <a:r>
              <a:rPr lang="en-US" sz="1200" dirty="0"/>
              <a:t> e-books.</a:t>
            </a:r>
            <a:endParaRPr sz="1200" dirty="0"/>
          </a:p>
          <a:p>
            <a:pPr marL="0" lvl="0" indent="0" algn="l" rtl="0">
              <a:spcBef>
                <a:spcPts val="0"/>
              </a:spcBef>
              <a:spcAft>
                <a:spcPts val="0"/>
              </a:spcAft>
              <a:buNone/>
            </a:pPr>
            <a:r>
              <a:rPr lang="sv-SE" sz="1200" b="0" dirty="0">
                <a:solidFill>
                  <a:srgbClr val="000000"/>
                </a:solidFill>
              </a:rPr>
              <a:t>Fyll ut og gi ut id-kortet. Det hjelper brukeren ved kontakt med helsevesenet og er </a:t>
            </a:r>
            <a:r>
              <a:rPr lang="en-US" sz="1200" b="0" dirty="0">
                <a:solidFill>
                  <a:srgbClr val="000000"/>
                </a:solidFill>
              </a:rPr>
              <a:t>bra å ha med på </a:t>
            </a:r>
            <a:r>
              <a:rPr lang="en-US" sz="1200" b="0" dirty="0" err="1">
                <a:solidFill>
                  <a:srgbClr val="000000"/>
                </a:solidFill>
              </a:rPr>
              <a:t>reise</a:t>
            </a:r>
            <a:r>
              <a:rPr lang="en-US" sz="1200" b="0" dirty="0">
                <a:solidFill>
                  <a:srgbClr val="000000"/>
                </a:solidFill>
              </a:rPr>
              <a:t>.</a:t>
            </a:r>
          </a:p>
          <a:p>
            <a:pPr marL="0" lvl="0" indent="0" algn="l" rtl="0">
              <a:spcBef>
                <a:spcPts val="0"/>
              </a:spcBef>
              <a:spcAft>
                <a:spcPts val="0"/>
              </a:spcAft>
              <a:buNone/>
            </a:pPr>
            <a:endParaRPr lang="en-US" sz="1200" b="0" dirty="0">
              <a:solidFill>
                <a:srgbClr val="000000"/>
              </a:solidFill>
            </a:endParaRPr>
          </a:p>
          <a:p>
            <a:r>
              <a:rPr lang="en-US" sz="1200" b="0" dirty="0">
                <a:solidFill>
                  <a:srgbClr val="000000"/>
                </a:solidFill>
              </a:rPr>
              <a:t>På wellspect.no </a:t>
            </a:r>
            <a:r>
              <a:rPr lang="en-US" sz="1200" b="0" dirty="0" err="1">
                <a:solidFill>
                  <a:srgbClr val="000000"/>
                </a:solidFill>
              </a:rPr>
              <a:t>finner</a:t>
            </a:r>
            <a:r>
              <a:rPr lang="en-US" sz="1200" b="0" dirty="0">
                <a:solidFill>
                  <a:srgbClr val="000000"/>
                </a:solidFill>
              </a:rPr>
              <a:t> du </a:t>
            </a:r>
            <a:r>
              <a:rPr lang="en-US" sz="1200" b="0" dirty="0" err="1">
                <a:solidFill>
                  <a:srgbClr val="000000"/>
                </a:solidFill>
              </a:rPr>
              <a:t>materiell</a:t>
            </a:r>
            <a:r>
              <a:rPr lang="en-US" sz="1200" b="0" dirty="0">
                <a:solidFill>
                  <a:srgbClr val="000000"/>
                </a:solidFill>
              </a:rPr>
              <a:t> og </a:t>
            </a:r>
            <a:r>
              <a:rPr lang="en-US" sz="1200" b="0" dirty="0" err="1">
                <a:solidFill>
                  <a:srgbClr val="000000"/>
                </a:solidFill>
              </a:rPr>
              <a:t>informasjon</a:t>
            </a:r>
            <a:r>
              <a:rPr lang="en-US" sz="1200" b="0" dirty="0">
                <a:solidFill>
                  <a:srgbClr val="000000"/>
                </a:solidFill>
              </a:rPr>
              <a:t> </a:t>
            </a:r>
            <a:r>
              <a:rPr lang="en-US" sz="1200" b="0" dirty="0" err="1">
                <a:solidFill>
                  <a:srgbClr val="000000"/>
                </a:solidFill>
              </a:rPr>
              <a:t>f.eks</a:t>
            </a:r>
            <a:r>
              <a:rPr lang="en-US" sz="1200" b="0" dirty="0">
                <a:solidFill>
                  <a:srgbClr val="000000"/>
                </a:solidFill>
              </a:rPr>
              <a:t>.:</a:t>
            </a:r>
          </a:p>
          <a:p>
            <a:r>
              <a:rPr lang="sv-SE" sz="1200" b="0" i="0" u="none" strike="noStrike" kern="1200" baseline="0" dirty="0">
                <a:solidFill>
                  <a:schemeClr val="tx1"/>
                </a:solidFill>
                <a:latin typeface="+mn-lt"/>
                <a:ea typeface="+mn-ea"/>
                <a:cs typeface="+mn-cs"/>
              </a:rPr>
              <a:t>• Produktinformasjon</a:t>
            </a:r>
          </a:p>
          <a:p>
            <a:r>
              <a:rPr lang="sv-SE" sz="1200" b="0" i="0" u="none" strike="noStrike" kern="1200" baseline="0" dirty="0">
                <a:solidFill>
                  <a:schemeClr val="tx1"/>
                </a:solidFill>
                <a:latin typeface="+mn-lt"/>
                <a:ea typeface="+mn-ea"/>
                <a:cs typeface="+mn-cs"/>
              </a:rPr>
              <a:t>• E-</a:t>
            </a:r>
            <a:r>
              <a:rPr lang="sv-SE" sz="1200" b="0" i="0" u="none" strike="noStrike" kern="1200" baseline="0" dirty="0" err="1">
                <a:solidFill>
                  <a:schemeClr val="tx1"/>
                </a:solidFill>
                <a:latin typeface="+mn-lt"/>
                <a:ea typeface="+mn-ea"/>
                <a:cs typeface="+mn-cs"/>
              </a:rPr>
              <a:t>books</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Instruksjonsfilmer</a:t>
            </a:r>
          </a:p>
          <a:p>
            <a:r>
              <a:rPr lang="sv-SE" sz="1200" b="0" i="0" u="none" strike="noStrike" kern="1200" baseline="0" dirty="0">
                <a:solidFill>
                  <a:schemeClr val="tx1"/>
                </a:solidFill>
                <a:latin typeface="+mn-lt"/>
                <a:ea typeface="+mn-ea"/>
                <a:cs typeface="+mn-cs"/>
              </a:rPr>
              <a:t>• Personlige historier og mye mer</a:t>
            </a:r>
            <a:endParaRPr sz="1200" b="0" dirty="0"/>
          </a:p>
          <a:p>
            <a:pPr marL="0" lvl="0" indent="0" algn="l" rtl="0">
              <a:spcBef>
                <a:spcPts val="0"/>
              </a:spcBef>
              <a:spcAft>
                <a:spcPts val="0"/>
              </a:spcAft>
              <a:buNone/>
            </a:pPr>
            <a:endParaRPr sz="1200" b="0" dirty="0">
              <a:solidFill>
                <a:srgbClr val="000000"/>
              </a:solidFill>
            </a:endParaRPr>
          </a:p>
          <a:p>
            <a:pPr marL="0" marR="0" lvl="0" indent="0" algn="l" rtl="0">
              <a:lnSpc>
                <a:spcPct val="100000"/>
              </a:lnSpc>
              <a:spcBef>
                <a:spcPts val="0"/>
              </a:spcBef>
              <a:spcAft>
                <a:spcPts val="0"/>
              </a:spcAft>
              <a:buClr>
                <a:schemeClr val="dk1"/>
              </a:buClr>
              <a:buSzPts val="800"/>
              <a:buFont typeface="Calibri"/>
              <a:buNone/>
            </a:pPr>
            <a:endParaRPr lang="sv-SE" sz="1200" b="0" dirty="0">
              <a:solidFill>
                <a:srgbClr val="FF0000"/>
              </a:solidFill>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err="1">
                <a:solidFill>
                  <a:srgbClr val="000000"/>
                </a:solidFill>
              </a:rPr>
              <a:t>Akkurat</a:t>
            </a:r>
            <a:r>
              <a:rPr lang="en-US" sz="1200" b="0" dirty="0">
                <a:solidFill>
                  <a:srgbClr val="000000"/>
                </a:solidFill>
              </a:rPr>
              <a:t> </a:t>
            </a:r>
            <a:r>
              <a:rPr lang="en-US" sz="1200" b="0" dirty="0" err="1">
                <a:solidFill>
                  <a:srgbClr val="000000"/>
                </a:solidFill>
              </a:rPr>
              <a:t>som</a:t>
            </a:r>
            <a:r>
              <a:rPr lang="en-US" sz="1200" b="0" dirty="0">
                <a:solidFill>
                  <a:srgbClr val="000000"/>
                </a:solidFill>
              </a:rPr>
              <a:t> </a:t>
            </a:r>
            <a:r>
              <a:rPr lang="en-US" sz="1200" b="0" dirty="0" err="1">
                <a:solidFill>
                  <a:srgbClr val="000000"/>
                </a:solidFill>
              </a:rPr>
              <a:t>studiene</a:t>
            </a:r>
            <a:r>
              <a:rPr lang="en-US" sz="1200" b="0" dirty="0">
                <a:solidFill>
                  <a:srgbClr val="000000"/>
                </a:solidFill>
              </a:rPr>
              <a:t> </a:t>
            </a:r>
            <a:r>
              <a:rPr lang="en-US" sz="1200" b="0" dirty="0" err="1">
                <a:solidFill>
                  <a:srgbClr val="000000"/>
                </a:solidFill>
              </a:rPr>
              <a:t>viser</a:t>
            </a:r>
            <a:r>
              <a:rPr lang="en-US" sz="1200" b="0" dirty="0">
                <a:solidFill>
                  <a:srgbClr val="000000"/>
                </a:solidFill>
              </a:rPr>
              <a:t> </a:t>
            </a:r>
            <a:r>
              <a:rPr lang="en-US" sz="1200" b="0" dirty="0" err="1">
                <a:solidFill>
                  <a:srgbClr val="000000"/>
                </a:solidFill>
              </a:rPr>
              <a:t>er</a:t>
            </a:r>
            <a:r>
              <a:rPr lang="en-US" sz="1200" b="0" dirty="0">
                <a:solidFill>
                  <a:srgbClr val="000000"/>
                </a:solidFill>
              </a:rPr>
              <a:t> det </a:t>
            </a:r>
            <a:r>
              <a:rPr lang="en-US" sz="1200" b="0" dirty="0" err="1">
                <a:solidFill>
                  <a:srgbClr val="000000"/>
                </a:solidFill>
              </a:rPr>
              <a:t>viktig</a:t>
            </a:r>
            <a:r>
              <a:rPr lang="en-US" sz="1200" b="0" dirty="0">
                <a:solidFill>
                  <a:srgbClr val="000000"/>
                </a:solidFill>
              </a:rPr>
              <a:t> å </a:t>
            </a:r>
            <a:r>
              <a:rPr lang="en-US" sz="1200" b="0" dirty="0" err="1">
                <a:solidFill>
                  <a:srgbClr val="000000"/>
                </a:solidFill>
              </a:rPr>
              <a:t>gi</a:t>
            </a:r>
            <a:r>
              <a:rPr lang="en-US" sz="1200" b="0" dirty="0">
                <a:solidFill>
                  <a:srgbClr val="000000"/>
                </a:solidFill>
              </a:rPr>
              <a:t> god </a:t>
            </a:r>
            <a:r>
              <a:rPr lang="en-US" sz="1200" b="0" dirty="0" err="1">
                <a:solidFill>
                  <a:srgbClr val="000000"/>
                </a:solidFill>
              </a:rPr>
              <a:t>informasjon</a:t>
            </a:r>
            <a:r>
              <a:rPr lang="en-US" sz="1200" b="0" dirty="0">
                <a:solidFill>
                  <a:srgbClr val="000000"/>
                </a:solidFill>
              </a:rPr>
              <a:t> </a:t>
            </a:r>
            <a:r>
              <a:rPr lang="en-US" sz="1200" b="0" dirty="0" err="1">
                <a:solidFill>
                  <a:srgbClr val="000000"/>
                </a:solidFill>
              </a:rPr>
              <a:t>til</a:t>
            </a:r>
            <a:r>
              <a:rPr lang="en-US" sz="1200" b="0" dirty="0">
                <a:solidFill>
                  <a:srgbClr val="000000"/>
                </a:solidFill>
              </a:rPr>
              <a:t> </a:t>
            </a:r>
            <a:r>
              <a:rPr lang="en-US" sz="1200" b="0" dirty="0" err="1">
                <a:solidFill>
                  <a:srgbClr val="000000"/>
                </a:solidFill>
              </a:rPr>
              <a:t>pasienten</a:t>
            </a:r>
            <a:r>
              <a:rPr lang="en-US" sz="1200" b="0" dirty="0">
                <a:solidFill>
                  <a:srgbClr val="000000"/>
                </a:solidFill>
              </a:rPr>
              <a:t> </a:t>
            </a:r>
            <a:r>
              <a:rPr lang="en-US" sz="1200" b="0" dirty="0" err="1">
                <a:solidFill>
                  <a:srgbClr val="000000"/>
                </a:solidFill>
              </a:rPr>
              <a:t>ved</a:t>
            </a:r>
            <a:r>
              <a:rPr lang="en-US" sz="1200" b="0" dirty="0">
                <a:solidFill>
                  <a:srgbClr val="000000"/>
                </a:solidFill>
              </a:rPr>
              <a:t> </a:t>
            </a:r>
            <a:r>
              <a:rPr lang="en-US" sz="1200" b="0" dirty="0" err="1">
                <a:solidFill>
                  <a:srgbClr val="000000"/>
                </a:solidFill>
              </a:rPr>
              <a:t>starten</a:t>
            </a:r>
            <a:r>
              <a:rPr lang="en-US" sz="1200" b="0" dirty="0">
                <a:solidFill>
                  <a:srgbClr val="000000"/>
                </a:solidFill>
              </a:rPr>
              <a:t> med RIK og </a:t>
            </a:r>
            <a:r>
              <a:rPr lang="en-US" sz="1200" b="0" dirty="0" err="1">
                <a:solidFill>
                  <a:srgbClr val="000000"/>
                </a:solidFill>
              </a:rPr>
              <a:t>også</a:t>
            </a:r>
            <a:r>
              <a:rPr lang="en-US" sz="1200" b="0" dirty="0">
                <a:solidFill>
                  <a:srgbClr val="000000"/>
                </a:solidFill>
              </a:rPr>
              <a:t> </a:t>
            </a:r>
            <a:r>
              <a:rPr lang="en-US" sz="1200" b="0" dirty="0" err="1">
                <a:solidFill>
                  <a:srgbClr val="000000"/>
                </a:solidFill>
              </a:rPr>
              <a:t>viktig</a:t>
            </a:r>
            <a:r>
              <a:rPr lang="en-US" sz="1200" b="0" dirty="0">
                <a:solidFill>
                  <a:srgbClr val="000000"/>
                </a:solidFill>
              </a:rPr>
              <a:t> med </a:t>
            </a:r>
            <a:r>
              <a:rPr lang="en-US" sz="1200" b="0" dirty="0" err="1">
                <a:solidFill>
                  <a:srgbClr val="000000"/>
                </a:solidFill>
              </a:rPr>
              <a:t>en</a:t>
            </a:r>
            <a:r>
              <a:rPr lang="en-US" sz="1200" b="0" dirty="0">
                <a:solidFill>
                  <a:srgbClr val="000000"/>
                </a:solidFill>
              </a:rPr>
              <a:t> god </a:t>
            </a:r>
            <a:r>
              <a:rPr lang="en-US" sz="1200" b="0" dirty="0" err="1">
                <a:solidFill>
                  <a:srgbClr val="000000"/>
                </a:solidFill>
              </a:rPr>
              <a:t>oppfølging</a:t>
            </a:r>
            <a:r>
              <a:rPr lang="en-US" sz="1200" b="0" dirty="0">
                <a:solidFill>
                  <a:srgbClr val="000000"/>
                </a:solidFill>
              </a:rPr>
              <a:t>. </a:t>
            </a:r>
          </a:p>
          <a:p>
            <a:pPr marL="0" lvl="0" indent="0" algn="l" rtl="0">
              <a:spcBef>
                <a:spcPts val="0"/>
              </a:spcBef>
              <a:spcAft>
                <a:spcPts val="0"/>
              </a:spcAft>
              <a:buNone/>
            </a:pPr>
            <a:r>
              <a:rPr lang="en-US" sz="1200" b="0" dirty="0">
                <a:solidFill>
                  <a:srgbClr val="000000"/>
                </a:solidFill>
              </a:rPr>
              <a:t>Det </a:t>
            </a:r>
            <a:r>
              <a:rPr lang="en-US" sz="1200" b="0" dirty="0" err="1">
                <a:solidFill>
                  <a:srgbClr val="000000"/>
                </a:solidFill>
              </a:rPr>
              <a:t>finnes</a:t>
            </a:r>
            <a:r>
              <a:rPr lang="en-US" sz="1200" b="0" dirty="0">
                <a:solidFill>
                  <a:srgbClr val="000000"/>
                </a:solidFill>
              </a:rPr>
              <a:t> </a:t>
            </a:r>
            <a:r>
              <a:rPr lang="en-US" sz="1200" b="0" dirty="0" err="1">
                <a:solidFill>
                  <a:srgbClr val="000000"/>
                </a:solidFill>
              </a:rPr>
              <a:t>materiell</a:t>
            </a:r>
            <a:r>
              <a:rPr lang="en-US" sz="1200" b="0" dirty="0">
                <a:solidFill>
                  <a:srgbClr val="000000"/>
                </a:solidFill>
              </a:rPr>
              <a:t> </a:t>
            </a:r>
            <a:r>
              <a:rPr lang="en-US" sz="1200" b="0" dirty="0" err="1">
                <a:solidFill>
                  <a:srgbClr val="000000"/>
                </a:solidFill>
              </a:rPr>
              <a:t>som</a:t>
            </a:r>
            <a:r>
              <a:rPr lang="en-US" sz="1200" b="0" dirty="0">
                <a:solidFill>
                  <a:srgbClr val="000000"/>
                </a:solidFill>
              </a:rPr>
              <a:t> </a:t>
            </a:r>
            <a:r>
              <a:rPr lang="en-US" sz="1200" b="0" dirty="0" err="1">
                <a:solidFill>
                  <a:srgbClr val="000000"/>
                </a:solidFill>
              </a:rPr>
              <a:t>hjelper</a:t>
            </a:r>
            <a:r>
              <a:rPr lang="en-US" sz="1200" b="0" dirty="0">
                <a:solidFill>
                  <a:srgbClr val="000000"/>
                </a:solidFill>
              </a:rPr>
              <a:t> deg </a:t>
            </a:r>
            <a:r>
              <a:rPr lang="en-US" sz="1200" b="0" dirty="0" err="1">
                <a:solidFill>
                  <a:srgbClr val="000000"/>
                </a:solidFill>
              </a:rPr>
              <a:t>når</a:t>
            </a:r>
            <a:r>
              <a:rPr lang="en-US" sz="1200" b="0" dirty="0">
                <a:solidFill>
                  <a:srgbClr val="000000"/>
                </a:solidFill>
              </a:rPr>
              <a:t> du </a:t>
            </a:r>
            <a:r>
              <a:rPr lang="en-US" sz="1200" b="0" dirty="0" err="1">
                <a:solidFill>
                  <a:srgbClr val="000000"/>
                </a:solidFill>
              </a:rPr>
              <a:t>skal</a:t>
            </a:r>
            <a:r>
              <a:rPr lang="en-US" sz="1200" b="0" dirty="0">
                <a:solidFill>
                  <a:srgbClr val="000000"/>
                </a:solidFill>
              </a:rPr>
              <a:t> </a:t>
            </a:r>
            <a:r>
              <a:rPr lang="en-US" sz="1200" b="0" dirty="0" err="1">
                <a:solidFill>
                  <a:srgbClr val="000000"/>
                </a:solidFill>
              </a:rPr>
              <a:t>gi</a:t>
            </a:r>
            <a:r>
              <a:rPr lang="en-US" sz="1200" b="0" dirty="0">
                <a:solidFill>
                  <a:srgbClr val="000000"/>
                </a:solidFill>
              </a:rPr>
              <a:t> </a:t>
            </a:r>
            <a:r>
              <a:rPr lang="en-US" sz="1200" b="0" dirty="0" err="1">
                <a:solidFill>
                  <a:srgbClr val="000000"/>
                </a:solidFill>
              </a:rPr>
              <a:t>opplæring</a:t>
            </a:r>
            <a:r>
              <a:rPr lang="en-US" sz="1200" b="0" dirty="0">
                <a:solidFill>
                  <a:srgbClr val="000000"/>
                </a:solidFill>
              </a:rPr>
              <a:t> </a:t>
            </a:r>
            <a:r>
              <a:rPr lang="en-US" sz="1200" b="0" dirty="0" err="1">
                <a:solidFill>
                  <a:srgbClr val="000000"/>
                </a:solidFill>
              </a:rPr>
              <a:t>i</a:t>
            </a:r>
            <a:r>
              <a:rPr lang="en-US" sz="1200" b="0" dirty="0">
                <a:solidFill>
                  <a:srgbClr val="000000"/>
                </a:solidFill>
              </a:rPr>
              <a:t> RIK på din </a:t>
            </a:r>
            <a:r>
              <a:rPr lang="en-US" sz="1200" b="0" dirty="0" err="1">
                <a:solidFill>
                  <a:srgbClr val="000000"/>
                </a:solidFill>
              </a:rPr>
              <a:t>avdeling</a:t>
            </a:r>
            <a:r>
              <a:rPr lang="en-US" sz="1200" b="0" dirty="0">
                <a:solidFill>
                  <a:srgbClr val="000000"/>
                </a:solidFill>
              </a:rPr>
              <a:t>, </a:t>
            </a:r>
            <a:r>
              <a:rPr lang="en-US" sz="1200" b="0" dirty="0" err="1">
                <a:solidFill>
                  <a:srgbClr val="000000"/>
                </a:solidFill>
              </a:rPr>
              <a:t>slik</a:t>
            </a:r>
            <a:r>
              <a:rPr lang="en-US" sz="1200" b="0" dirty="0">
                <a:solidFill>
                  <a:srgbClr val="000000"/>
                </a:solidFill>
              </a:rPr>
              <a:t> </a:t>
            </a:r>
            <a:r>
              <a:rPr lang="en-US" sz="1200" b="0" dirty="0" err="1">
                <a:solidFill>
                  <a:srgbClr val="000000"/>
                </a:solidFill>
              </a:rPr>
              <a:t>som</a:t>
            </a:r>
            <a:endParaRPr dirty="0"/>
          </a:p>
          <a:p>
            <a:pPr marL="0" lvl="0" indent="0" algn="l" rtl="0">
              <a:spcBef>
                <a:spcPts val="0"/>
              </a:spcBef>
              <a:spcAft>
                <a:spcPts val="0"/>
              </a:spcAft>
              <a:buNone/>
            </a:pPr>
            <a:r>
              <a:rPr lang="en-US" sz="1200" b="1" dirty="0" err="1"/>
              <a:t>Flipover</a:t>
            </a:r>
            <a:r>
              <a:rPr lang="en-US" sz="1200" dirty="0"/>
              <a:t> </a:t>
            </a:r>
            <a:r>
              <a:rPr lang="sv-SE" sz="1200" dirty="0"/>
              <a:t>både for mann og kvinne (de inneholder m</a:t>
            </a:r>
            <a:r>
              <a:rPr lang="en-US" sz="1200" dirty="0" err="1"/>
              <a:t>ateriell</a:t>
            </a:r>
            <a:r>
              <a:rPr lang="en-US" sz="1200" dirty="0"/>
              <a:t> </a:t>
            </a:r>
            <a:r>
              <a:rPr lang="en-US" sz="1200" dirty="0" err="1"/>
              <a:t>som</a:t>
            </a:r>
            <a:r>
              <a:rPr lang="en-US" sz="1200" dirty="0"/>
              <a:t> </a:t>
            </a:r>
            <a:r>
              <a:rPr lang="en-US" sz="1200" dirty="0" err="1"/>
              <a:t>hjelper</a:t>
            </a:r>
            <a:r>
              <a:rPr lang="en-US" sz="1200" dirty="0"/>
              <a:t> deg </a:t>
            </a:r>
            <a:r>
              <a:rPr lang="en-US" sz="1200" dirty="0" err="1"/>
              <a:t>som</a:t>
            </a:r>
            <a:r>
              <a:rPr lang="en-US" sz="1200" dirty="0"/>
              <a:t> </a:t>
            </a:r>
            <a:r>
              <a:rPr lang="en-US" sz="1200" dirty="0" err="1"/>
              <a:t>forskriver</a:t>
            </a:r>
            <a:r>
              <a:rPr lang="en-US" sz="1200" dirty="0"/>
              <a:t> å </a:t>
            </a:r>
            <a:r>
              <a:rPr lang="en-US" sz="1200" dirty="0" err="1"/>
              <a:t>forklare</a:t>
            </a:r>
            <a:r>
              <a:rPr lang="en-US" sz="1200" dirty="0"/>
              <a:t> </a:t>
            </a:r>
            <a:r>
              <a:rPr lang="en-US" sz="1200" dirty="0" err="1"/>
              <a:t>metoden</a:t>
            </a:r>
            <a:r>
              <a:rPr lang="en-US" sz="1200" dirty="0"/>
              <a:t> RIK</a:t>
            </a:r>
            <a:r>
              <a:rPr lang="en-US" dirty="0"/>
              <a:t>),</a:t>
            </a:r>
            <a:r>
              <a:rPr lang="en-US" sz="1200" dirty="0"/>
              <a:t> </a:t>
            </a:r>
            <a:r>
              <a:rPr lang="en-US" sz="1200" dirty="0" err="1"/>
              <a:t>anatomibilder</a:t>
            </a:r>
            <a:r>
              <a:rPr lang="en-US" sz="1200" dirty="0"/>
              <a:t> og </a:t>
            </a:r>
            <a:r>
              <a:rPr lang="en-US" sz="1200" dirty="0" err="1"/>
              <a:t>annen</a:t>
            </a:r>
            <a:r>
              <a:rPr lang="en-US" sz="1200" dirty="0"/>
              <a:t> </a:t>
            </a:r>
            <a:r>
              <a:rPr lang="en-US" sz="1200" dirty="0" err="1"/>
              <a:t>viktig</a:t>
            </a:r>
            <a:r>
              <a:rPr lang="en-US" sz="1200" dirty="0"/>
              <a:t> </a:t>
            </a:r>
            <a:r>
              <a:rPr lang="en-US" sz="1200" dirty="0" err="1"/>
              <a:t>informasjon</a:t>
            </a:r>
            <a:r>
              <a:rPr lang="en-US" sz="1200" dirty="0"/>
              <a:t> for å </a:t>
            </a:r>
            <a:r>
              <a:rPr lang="en-US" sz="1200" dirty="0" err="1"/>
              <a:t>gå</a:t>
            </a:r>
            <a:r>
              <a:rPr lang="en-US" sz="1200" dirty="0"/>
              <a:t> </a:t>
            </a:r>
            <a:r>
              <a:rPr lang="en-US" sz="1200" dirty="0" err="1"/>
              <a:t>igjennom</a:t>
            </a:r>
            <a:r>
              <a:rPr lang="en-US" sz="1200" dirty="0"/>
              <a:t> </a:t>
            </a:r>
            <a:r>
              <a:rPr lang="en-US" sz="1200" dirty="0" err="1"/>
              <a:t>terapien</a:t>
            </a:r>
            <a:r>
              <a:rPr lang="en-US" sz="1200" dirty="0"/>
              <a:t> med </a:t>
            </a:r>
            <a:r>
              <a:rPr lang="en-US" sz="1200" dirty="0" err="1"/>
              <a:t>pasienten</a:t>
            </a:r>
            <a:r>
              <a:rPr lang="en-US" sz="1200" dirty="0"/>
              <a:t> </a:t>
            </a:r>
            <a:r>
              <a:rPr lang="en-US" sz="1200" dirty="0" err="1"/>
              <a:t>før</a:t>
            </a:r>
            <a:r>
              <a:rPr lang="en-US" sz="1200" dirty="0"/>
              <a:t> start av RIK. </a:t>
            </a:r>
          </a:p>
          <a:p>
            <a:pPr marL="0" lvl="0" indent="0" algn="l" rtl="0">
              <a:spcBef>
                <a:spcPts val="0"/>
              </a:spcBef>
              <a:spcAft>
                <a:spcPts val="0"/>
              </a:spcAft>
              <a:buNone/>
            </a:pPr>
            <a:r>
              <a:rPr lang="en-US" sz="1200" b="1" dirty="0" err="1"/>
              <a:t>Sjekkliste</a:t>
            </a:r>
            <a:r>
              <a:rPr lang="en-US" sz="1200" dirty="0"/>
              <a:t> </a:t>
            </a:r>
            <a:r>
              <a:rPr lang="sv-SE" sz="1200" dirty="0"/>
              <a:t>som støtte når du instruerer i RIK. Materiellet kan bestilles hos Wellspect</a:t>
            </a:r>
            <a:endParaRPr dirty="0"/>
          </a:p>
          <a:p>
            <a:pPr marL="0" lvl="0" indent="0" algn="l" rtl="0">
              <a:spcBef>
                <a:spcPts val="0"/>
              </a:spcBef>
              <a:spcAft>
                <a:spcPts val="0"/>
              </a:spcAft>
              <a:buNone/>
            </a:pPr>
            <a:endParaRPr dirty="0"/>
          </a:p>
        </p:txBody>
      </p:sp>
      <p:sp>
        <p:nvSpPr>
          <p:cNvPr id="318" name="Google Shape;31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24692F0-9B36-4E40-A025-AEC63D3742A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1860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God hygiene </a:t>
            </a:r>
            <a:endParaRPr dirty="0">
              <a:latin typeface="+mn-lt"/>
            </a:endParaRPr>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Underlivshygiene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anbefales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gang per dag. </a:t>
            </a:r>
            <a:r>
              <a:rPr lang="en-US" sz="1200" b="0" i="0" u="none" strike="noStrike" dirty="0" err="1">
                <a:solidFill>
                  <a:schemeClr val="dk1"/>
                </a:solidFill>
                <a:latin typeface="Calibri"/>
                <a:ea typeface="Calibri"/>
                <a:cs typeface="Calibri"/>
                <a:sym typeface="Calibri"/>
              </a:rPr>
              <a:t>Håndhygiene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og </a:t>
            </a:r>
            <a:r>
              <a:rPr lang="en-US" sz="1200" b="0" i="0" u="none" strike="noStrike" dirty="0" err="1">
                <a:solidFill>
                  <a:schemeClr val="dk1"/>
                </a:solidFill>
                <a:latin typeface="Calibri"/>
                <a:ea typeface="Calibri"/>
                <a:cs typeface="Calibri"/>
                <a:sym typeface="Calibri"/>
              </a:rPr>
              <a:t>etter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Bruk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gjerne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håndsprit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a:t>
            </a:r>
            <a:r>
              <a:rPr lang="en-US" sz="1200" b="0" i="0" u="none" strike="noStrike" dirty="0">
                <a:solidFill>
                  <a:schemeClr val="dk1"/>
                </a:solidFill>
                <a:latin typeface="Calibri"/>
                <a:ea typeface="Calibri"/>
                <a:cs typeface="Calibri"/>
                <a:sym typeface="Calibri"/>
              </a:rPr>
              <a:t> på </a:t>
            </a:r>
            <a:r>
              <a:rPr lang="en-US" sz="1200" b="0" i="0" u="none" strike="noStrike" dirty="0" err="1">
                <a:solidFill>
                  <a:schemeClr val="dk1"/>
                </a:solidFill>
                <a:latin typeface="Calibri"/>
                <a:ea typeface="Calibri"/>
                <a:cs typeface="Calibri"/>
                <a:sym typeface="Calibri"/>
              </a:rPr>
              <a:t>offentlig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toalett</a:t>
            </a:r>
            <a:r>
              <a:rPr lang="en-US" sz="1200" b="0" i="0" u="none" strike="noStrike" dirty="0">
                <a:solidFill>
                  <a:schemeClr val="dk1"/>
                </a:solidFill>
                <a:latin typeface="Calibri"/>
                <a:ea typeface="Calibri"/>
                <a:cs typeface="Calibri"/>
                <a:sym typeface="Calibri"/>
              </a:rPr>
              <a:t>. </a:t>
            </a:r>
            <a:endParaRPr dirty="0"/>
          </a:p>
        </p:txBody>
      </p:sp>
      <p:sp>
        <p:nvSpPr>
          <p:cNvPr id="349" name="Google Shape;3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Finn </a:t>
            </a:r>
            <a:r>
              <a:rPr lang="en-US" dirty="0" err="1"/>
              <a:t>en</a:t>
            </a:r>
            <a:r>
              <a:rPr lang="en-US" dirty="0"/>
              <a:t> stilling </a:t>
            </a:r>
            <a:r>
              <a:rPr lang="en-US" dirty="0" err="1"/>
              <a:t>som</a:t>
            </a:r>
            <a:r>
              <a:rPr lang="en-US" dirty="0"/>
              <a:t> passer </a:t>
            </a:r>
            <a:r>
              <a:rPr lang="en-US" dirty="0" err="1"/>
              <a:t>brukeren</a:t>
            </a:r>
            <a:r>
              <a:rPr lang="en-US" dirty="0"/>
              <a:t>, </a:t>
            </a:r>
            <a:r>
              <a:rPr lang="en-US" dirty="0" err="1"/>
              <a:t>stående</a:t>
            </a:r>
            <a:r>
              <a:rPr lang="en-US" dirty="0"/>
              <a:t> </a:t>
            </a:r>
            <a:r>
              <a:rPr lang="en-US" dirty="0" err="1"/>
              <a:t>eller</a:t>
            </a:r>
            <a:r>
              <a:rPr lang="en-US" dirty="0"/>
              <a:t> </a:t>
            </a:r>
            <a:r>
              <a:rPr lang="en-US" dirty="0" err="1"/>
              <a:t>sittende</a:t>
            </a:r>
            <a:r>
              <a:rPr lang="en-US" dirty="0"/>
              <a:t>.</a:t>
            </a:r>
            <a:endParaRPr dirty="0"/>
          </a:p>
          <a:p>
            <a:pPr marL="0" lvl="0" indent="0" algn="l" rtl="0">
              <a:spcBef>
                <a:spcPts val="0"/>
              </a:spcBef>
              <a:spcAft>
                <a:spcPts val="0"/>
              </a:spcAft>
              <a:buNone/>
            </a:pPr>
            <a:r>
              <a:rPr lang="en-US" b="1" dirty="0"/>
              <a:t>1</a:t>
            </a:r>
            <a:r>
              <a:rPr lang="en-US" dirty="0"/>
              <a:t>. Det </a:t>
            </a:r>
            <a:r>
              <a:rPr lang="en-US" dirty="0" err="1"/>
              <a:t>er</a:t>
            </a:r>
            <a:r>
              <a:rPr lang="en-US" dirty="0"/>
              <a:t> </a:t>
            </a:r>
            <a:r>
              <a:rPr lang="en-US" dirty="0" err="1"/>
              <a:t>viktig</a:t>
            </a:r>
            <a:r>
              <a:rPr lang="en-US" dirty="0"/>
              <a:t> å </a:t>
            </a:r>
            <a:r>
              <a:rPr lang="en-US" dirty="0" err="1"/>
              <a:t>holde</a:t>
            </a:r>
            <a:r>
              <a:rPr lang="en-US" sz="1200" b="0" i="0" u="none" strike="noStrike" dirty="0">
                <a:solidFill>
                  <a:schemeClr val="dk1"/>
                </a:solidFill>
                <a:latin typeface="Calibri"/>
                <a:ea typeface="Calibri"/>
                <a:cs typeface="Calibri"/>
                <a:sym typeface="Calibri"/>
              </a:rPr>
              <a:t> penis </a:t>
            </a:r>
            <a:r>
              <a:rPr lang="en-US" sz="1200" b="0" i="0" u="none" strike="noStrike" dirty="0" err="1">
                <a:solidFill>
                  <a:schemeClr val="dk1"/>
                </a:solidFill>
                <a:latin typeface="Calibri"/>
                <a:ea typeface="Calibri"/>
                <a:cs typeface="Calibri"/>
                <a:sym typeface="Calibri"/>
              </a:rPr>
              <a:t>opp</a:t>
            </a:r>
            <a:r>
              <a:rPr lang="en-US" sz="1200" b="0" i="0" u="none" strike="noStrike" dirty="0">
                <a:solidFill>
                  <a:schemeClr val="dk1"/>
                </a:solidFill>
                <a:latin typeface="Calibri"/>
                <a:ea typeface="Calibri"/>
                <a:cs typeface="Calibri"/>
                <a:sym typeface="Calibri"/>
              </a:rPr>
              <a:t> mot </a:t>
            </a:r>
            <a:r>
              <a:rPr lang="en-US" sz="1200" b="0" i="0" u="none" strike="noStrike" dirty="0" err="1">
                <a:solidFill>
                  <a:schemeClr val="dk1"/>
                </a:solidFill>
                <a:latin typeface="Calibri"/>
                <a:ea typeface="Calibri"/>
                <a:cs typeface="Calibri"/>
                <a:sym typeface="Calibri"/>
              </a:rPr>
              <a:t>magen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føres</a:t>
            </a:r>
            <a:r>
              <a:rPr lang="en-US" sz="1200" b="0" i="0" u="none" strike="noStrike" dirty="0">
                <a:solidFill>
                  <a:schemeClr val="dk1"/>
                </a:solidFill>
                <a:latin typeface="Calibri"/>
                <a:ea typeface="Calibri"/>
                <a:cs typeface="Calibri"/>
                <a:sym typeface="Calibri"/>
              </a:rPr>
              <a:t> inn, for å </a:t>
            </a:r>
            <a:r>
              <a:rPr lang="en-US" sz="1200" b="0" i="0" u="none" strike="noStrike" dirty="0" err="1">
                <a:solidFill>
                  <a:schemeClr val="dk1"/>
                </a:solidFill>
                <a:latin typeface="Calibri"/>
                <a:ea typeface="Calibri"/>
                <a:cs typeface="Calibri"/>
                <a:sym typeface="Calibri"/>
              </a:rPr>
              <a:t>rette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vinkelen</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langsomt</a:t>
            </a:r>
            <a:r>
              <a:rPr lang="en-US" sz="1200" b="0" i="0" u="none" strike="noStrike" dirty="0">
                <a:solidFill>
                  <a:schemeClr val="dk1"/>
                </a:solidFill>
                <a:latin typeface="Calibri"/>
                <a:ea typeface="Calibri"/>
                <a:cs typeface="Calibri"/>
                <a:sym typeface="Calibri"/>
              </a:rPr>
              <a:t> inn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urinrøret</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3</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begynner</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renne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ytterligere</a:t>
            </a:r>
            <a:r>
              <a:rPr lang="en-US" sz="1200" b="0" i="0" u="none" strike="noStrike" dirty="0">
                <a:solidFill>
                  <a:schemeClr val="dk1"/>
                </a:solidFill>
                <a:latin typeface="Calibri"/>
                <a:ea typeface="Calibri"/>
                <a:cs typeface="Calibri"/>
                <a:sym typeface="Calibri"/>
              </a:rPr>
              <a:t> et par centimeter inn.</a:t>
            </a:r>
            <a:br>
              <a:rPr lang="en-US" sz="1200" b="0" i="0" u="none" strike="noStrike" dirty="0">
                <a:solidFill>
                  <a:schemeClr val="tx1"/>
                </a:solidFill>
                <a:latin typeface="+mn-lt"/>
                <a:ea typeface="+mn-ea"/>
                <a:cs typeface="+mn-cs"/>
                <a:sym typeface="Calibri"/>
              </a:rPr>
            </a:b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penis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normal stilling </a:t>
            </a:r>
            <a:r>
              <a:rPr lang="en-US" sz="1200" b="0" i="0" u="none" strike="noStrike" dirty="0" err="1">
                <a:solidFill>
                  <a:schemeClr val="dk1"/>
                </a:solidFill>
                <a:latin typeface="Calibri"/>
                <a:ea typeface="Calibri"/>
                <a:cs typeface="Calibri"/>
                <a:sym typeface="Calibri"/>
              </a:rPr>
              <a:t>igjen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begynner</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renne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av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4</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har </a:t>
            </a:r>
            <a:r>
              <a:rPr lang="en-US" sz="1200" b="0" i="0" u="none" strike="noStrike" dirty="0" err="1">
                <a:solidFill>
                  <a:schemeClr val="dk1"/>
                </a:solidFill>
                <a:latin typeface="Calibri"/>
                <a:ea typeface="Calibri"/>
                <a:cs typeface="Calibri"/>
                <a:sym typeface="Calibri"/>
              </a:rPr>
              <a:t>sluttet</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renne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trekk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langsomt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stopp</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dersom</a:t>
            </a:r>
            <a:r>
              <a:rPr lang="en-US" sz="1200" b="0" i="0" u="none" strike="noStrike" dirty="0">
                <a:solidFill>
                  <a:schemeClr val="dk1"/>
                </a:solidFill>
                <a:latin typeface="Calibri"/>
                <a:ea typeface="Calibri"/>
                <a:cs typeface="Calibri"/>
                <a:sym typeface="Calibri"/>
              </a:rPr>
              <a:t> det </a:t>
            </a:r>
            <a:r>
              <a:rPr lang="en-US" sz="1200" b="0" i="0" u="none" strike="noStrike" dirty="0" err="1">
                <a:solidFill>
                  <a:schemeClr val="dk1"/>
                </a:solidFill>
                <a:latin typeface="Calibri"/>
                <a:ea typeface="Calibri"/>
                <a:cs typeface="Calibri"/>
                <a:sym typeface="Calibri"/>
              </a:rPr>
              <a:t>kommer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du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sikker</a:t>
            </a:r>
            <a:r>
              <a:rPr lang="en-US" sz="1200" b="0" i="0" u="none" strike="noStrike" dirty="0">
                <a:solidFill>
                  <a:schemeClr val="dk1"/>
                </a:solidFill>
                <a:latin typeface="Calibri"/>
                <a:ea typeface="Calibri"/>
                <a:cs typeface="Calibri"/>
                <a:sym typeface="Calibri"/>
              </a:rPr>
              <a:t> på at </a:t>
            </a:r>
            <a:r>
              <a:rPr lang="en-US" sz="1200" b="0" i="0" u="none" strike="noStrike" dirty="0" err="1">
                <a:solidFill>
                  <a:schemeClr val="dk1"/>
                </a:solidFill>
                <a:latin typeface="Calibri"/>
                <a:ea typeface="Calibri"/>
                <a:cs typeface="Calibri"/>
                <a:sym typeface="Calibri"/>
              </a:rPr>
              <a:t>blæren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tom, </a:t>
            </a:r>
            <a:r>
              <a:rPr lang="en-US" sz="1200" b="0" i="0" u="none" strike="noStrike" dirty="0" err="1">
                <a:solidFill>
                  <a:schemeClr val="dk1"/>
                </a:solidFill>
                <a:latin typeface="Calibri"/>
                <a:ea typeface="Calibri"/>
                <a:cs typeface="Calibri"/>
                <a:sym typeface="Calibri"/>
              </a:rPr>
              <a:t>bøy</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plaser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finger over </a:t>
            </a:r>
            <a:r>
              <a:rPr lang="en-US" sz="1200" b="0" i="0" u="none" strike="noStrike" dirty="0" err="1">
                <a:solidFill>
                  <a:schemeClr val="dk1"/>
                </a:solidFill>
                <a:latin typeface="Calibri"/>
                <a:ea typeface="Calibri"/>
                <a:cs typeface="Calibri"/>
                <a:sym typeface="Calibri"/>
              </a:rPr>
              <a:t>konnektoren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fjernes</a:t>
            </a:r>
            <a:r>
              <a:rPr lang="en-US" sz="1200" b="0" i="0" u="none" strike="noStrike" dirty="0">
                <a:solidFill>
                  <a:schemeClr val="dk1"/>
                </a:solidFill>
                <a:latin typeface="Calibri"/>
                <a:ea typeface="Calibri"/>
                <a:cs typeface="Calibri"/>
                <a:sym typeface="Calibri"/>
              </a:rPr>
              <a:t>. Det </a:t>
            </a:r>
            <a:r>
              <a:rPr lang="en-US" sz="1200" b="0" i="0" u="none" strike="noStrike" dirty="0" err="1">
                <a:solidFill>
                  <a:schemeClr val="dk1"/>
                </a:solidFill>
                <a:latin typeface="Calibri"/>
                <a:ea typeface="Calibri"/>
                <a:cs typeface="Calibri"/>
                <a:sym typeface="Calibri"/>
              </a:rPr>
              <a:t>dannes</a:t>
            </a:r>
            <a:r>
              <a:rPr lang="en-US" sz="1200" b="0" i="0" u="none" strike="noStrike" dirty="0">
                <a:solidFill>
                  <a:schemeClr val="dk1"/>
                </a:solidFill>
                <a:latin typeface="Calibri"/>
                <a:ea typeface="Calibri"/>
                <a:cs typeface="Calibri"/>
                <a:sym typeface="Calibri"/>
              </a:rPr>
              <a:t> da et </a:t>
            </a:r>
            <a:r>
              <a:rPr lang="en-US" sz="1200" b="0" i="0" u="none" strike="noStrike" dirty="0" err="1">
                <a:solidFill>
                  <a:schemeClr val="dk1"/>
                </a:solidFill>
                <a:latin typeface="Calibri"/>
                <a:ea typeface="Calibri"/>
                <a:cs typeface="Calibri"/>
                <a:sym typeface="Calibri"/>
              </a:rPr>
              <a:t>vakum</a:t>
            </a:r>
            <a:r>
              <a:rPr lang="en-US" sz="1200" b="0" i="0" u="none" strike="noStrike" dirty="0">
                <a:solidFill>
                  <a:schemeClr val="dk1"/>
                </a:solidFill>
                <a:latin typeface="Calibri"/>
                <a:ea typeface="Calibri"/>
                <a:cs typeface="Calibri"/>
                <a:sym typeface="Calibri"/>
              </a:rPr>
              <a:t> og man </a:t>
            </a:r>
            <a:r>
              <a:rPr lang="en-US" sz="1200" b="0" i="0" u="none" strike="noStrike" dirty="0" err="1">
                <a:solidFill>
                  <a:schemeClr val="dk1"/>
                </a:solidFill>
                <a:latin typeface="Calibri"/>
                <a:ea typeface="Calibri"/>
                <a:cs typeface="Calibri"/>
                <a:sym typeface="Calibri"/>
              </a:rPr>
              <a:t>sikrer</a:t>
            </a:r>
            <a:r>
              <a:rPr lang="en-US" sz="1200" b="0" i="0" u="none" strike="noStrike" dirty="0">
                <a:solidFill>
                  <a:schemeClr val="dk1"/>
                </a:solidFill>
                <a:latin typeface="Calibri"/>
                <a:ea typeface="Calibri"/>
                <a:cs typeface="Calibri"/>
                <a:sym typeface="Calibri"/>
              </a:rPr>
              <a:t> at de </a:t>
            </a:r>
            <a:r>
              <a:rPr lang="en-US" sz="1200" b="0" i="0" u="none" strike="noStrike" dirty="0" err="1">
                <a:solidFill>
                  <a:schemeClr val="dk1"/>
                </a:solidFill>
                <a:latin typeface="Calibri"/>
                <a:ea typeface="Calibri"/>
                <a:cs typeface="Calibri"/>
                <a:sym typeface="Calibri"/>
              </a:rPr>
              <a:t>siste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dråpene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blir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igjen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a:t>
            </a:r>
            <a:endParaRPr dirty="0"/>
          </a:p>
        </p:txBody>
      </p:sp>
      <p:sp>
        <p:nvSpPr>
          <p:cNvPr id="356" name="Google Shape;3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Finn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passende</a:t>
            </a:r>
            <a:r>
              <a:rPr lang="en-US" sz="1200" b="0" i="0" u="none" strike="noStrike" dirty="0">
                <a:solidFill>
                  <a:schemeClr val="dk1"/>
                </a:solidFill>
                <a:latin typeface="Calibri"/>
                <a:ea typeface="Calibri"/>
                <a:cs typeface="Calibri"/>
                <a:sym typeface="Calibri"/>
              </a:rPr>
              <a:t> stilling.</a:t>
            </a:r>
            <a:endParaRPr dirty="0"/>
          </a:p>
          <a:p>
            <a:pPr marL="0" lvl="0" indent="0" algn="l" rtl="0">
              <a:spcBef>
                <a:spcPts val="0"/>
              </a:spcBef>
              <a:spcAft>
                <a:spcPts val="0"/>
              </a:spcAft>
              <a:buClr>
                <a:schemeClr val="dk1"/>
              </a:buClr>
              <a:buSzPts val="1200"/>
              <a:buFont typeface="Calibri"/>
              <a:buNone/>
            </a:pPr>
            <a:r>
              <a:rPr lang="en-US" sz="1200" b="1" i="0" u="none" strike="noStrike" dirty="0">
                <a:solidFill>
                  <a:schemeClr val="dk1"/>
                </a:solidFill>
                <a:latin typeface="Calibri"/>
                <a:ea typeface="Calibri"/>
                <a:cs typeface="Calibri"/>
                <a:sym typeface="Calibri"/>
              </a:rPr>
              <a:t>1</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Skyt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frem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bekkenet</a:t>
            </a:r>
            <a:r>
              <a:rPr lang="en-US" sz="1200" b="0" i="0" u="none" strike="noStrike" dirty="0">
                <a:solidFill>
                  <a:schemeClr val="dk1"/>
                </a:solidFill>
                <a:latin typeface="Calibri"/>
                <a:ea typeface="Calibri"/>
                <a:cs typeface="Calibri"/>
                <a:sym typeface="Calibri"/>
              </a:rPr>
              <a:t>. Skill </a:t>
            </a:r>
            <a:r>
              <a:rPr lang="en-US" sz="1200" b="0" i="0" u="none" strike="noStrike" dirty="0" err="1">
                <a:solidFill>
                  <a:schemeClr val="dk1"/>
                </a:solidFill>
                <a:latin typeface="Calibri"/>
                <a:ea typeface="Calibri"/>
                <a:cs typeface="Calibri"/>
                <a:sym typeface="Calibri"/>
              </a:rPr>
              <a:t>kjønnsleppene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trekk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litt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oppover</a:t>
            </a:r>
            <a:r>
              <a:rPr lang="en-US" sz="1200" b="0" i="0" u="none" strike="noStrike" dirty="0">
                <a:solidFill>
                  <a:schemeClr val="dk1"/>
                </a:solidFill>
                <a:latin typeface="Calibri"/>
                <a:ea typeface="Calibri"/>
                <a:cs typeface="Calibri"/>
                <a:sym typeface="Calibri"/>
              </a:rPr>
              <a:t> med den </a:t>
            </a:r>
            <a:r>
              <a:rPr lang="en-US" sz="1200" b="0" i="0" u="none" strike="noStrike" dirty="0" err="1">
                <a:solidFill>
                  <a:schemeClr val="dk1"/>
                </a:solidFill>
                <a:latin typeface="Calibri"/>
                <a:ea typeface="Calibri"/>
                <a:cs typeface="Calibri"/>
                <a:sym typeface="Calibri"/>
              </a:rPr>
              <a:t>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hånden</a:t>
            </a:r>
            <a:r>
              <a:rPr lang="en-US" sz="1200" b="0" i="0" u="none" strike="noStrike" dirty="0">
                <a:solidFill>
                  <a:schemeClr val="dk1"/>
                </a:solidFill>
                <a:latin typeface="Calibri"/>
                <a:ea typeface="Calibri"/>
                <a:cs typeface="Calibri"/>
                <a:sym typeface="Calibri"/>
              </a:rPr>
              <a:t> og </a:t>
            </a:r>
            <a:r>
              <a:rPr lang="en-US" sz="1200" b="0" i="0" u="none" strike="noStrike" dirty="0" err="1">
                <a:solidFill>
                  <a:schemeClr val="dk1"/>
                </a:solidFill>
                <a:latin typeface="Calibri"/>
                <a:ea typeface="Calibri"/>
                <a:cs typeface="Calibri"/>
                <a:sym typeface="Calibri"/>
              </a:rPr>
              <a:t>lokaliser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urinrørsåpningen</a:t>
            </a:r>
            <a:r>
              <a:rPr lang="en-US" sz="1200" b="0" i="0" u="none" strike="noStrike" dirty="0">
                <a:solidFill>
                  <a:schemeClr val="dk1"/>
                </a:solidFill>
                <a:latin typeface="Calibri"/>
                <a:ea typeface="Calibri"/>
                <a:cs typeface="Calibri"/>
                <a:sym typeface="Calibri"/>
              </a:rPr>
              <a:t>.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 </a:t>
            </a:r>
            <a:r>
              <a:rPr lang="en-US" sz="1200" b="0" i="0" u="none" strike="noStrike" dirty="0" err="1">
                <a:solidFill>
                  <a:schemeClr val="dk1"/>
                </a:solidFill>
                <a:latin typeface="Calibri"/>
                <a:ea typeface="Calibri"/>
                <a:cs typeface="Calibri"/>
                <a:sym typeface="Calibri"/>
              </a:rPr>
              <a:t>starten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kan</a:t>
            </a:r>
            <a:r>
              <a:rPr lang="en-US" sz="1200" b="0" i="0" u="none" strike="noStrike" dirty="0">
                <a:solidFill>
                  <a:schemeClr val="dk1"/>
                </a:solidFill>
                <a:latin typeface="Calibri"/>
                <a:ea typeface="Calibri"/>
                <a:cs typeface="Calibri"/>
                <a:sym typeface="Calibri"/>
              </a:rPr>
              <a:t> det </a:t>
            </a:r>
            <a:r>
              <a:rPr lang="en-US" sz="1200" b="0" i="0" u="none" strike="noStrike" dirty="0" err="1">
                <a:solidFill>
                  <a:schemeClr val="dk1"/>
                </a:solidFill>
                <a:latin typeface="Calibri"/>
                <a:ea typeface="Calibri"/>
                <a:cs typeface="Calibri"/>
                <a:sym typeface="Calibri"/>
              </a:rPr>
              <a:t>være</a:t>
            </a:r>
            <a:r>
              <a:rPr lang="en-US" sz="1200" b="0" i="0" u="none" strike="noStrike" dirty="0">
                <a:solidFill>
                  <a:schemeClr val="dk1"/>
                </a:solidFill>
                <a:latin typeface="Calibri"/>
                <a:ea typeface="Calibri"/>
                <a:cs typeface="Calibri"/>
                <a:sym typeface="Calibri"/>
              </a:rPr>
              <a:t> bra å </a:t>
            </a:r>
            <a:r>
              <a:rPr lang="en-US" sz="1200" b="0" i="0" u="none" strike="noStrike" dirty="0" err="1">
                <a:solidFill>
                  <a:schemeClr val="dk1"/>
                </a:solidFill>
                <a:latin typeface="Calibri"/>
                <a:ea typeface="Calibri"/>
                <a:cs typeface="Calibri"/>
                <a:sym typeface="Calibri"/>
              </a:rPr>
              <a:t>bruke</a:t>
            </a:r>
            <a:r>
              <a:rPr lang="en-US" sz="1200" b="0" i="0" u="none" strike="noStrike" dirty="0">
                <a:solidFill>
                  <a:schemeClr val="dk1"/>
                </a:solidFill>
                <a:latin typeface="Calibri"/>
                <a:ea typeface="Calibri"/>
                <a:cs typeface="Calibri"/>
                <a:sym typeface="Calibri"/>
              </a:rPr>
              <a:t> et </a:t>
            </a:r>
            <a:r>
              <a:rPr lang="en-US" sz="1200" b="0" i="0" u="none" strike="noStrike" dirty="0" err="1">
                <a:solidFill>
                  <a:schemeClr val="dk1"/>
                </a:solidFill>
                <a:latin typeface="Calibri"/>
                <a:ea typeface="Calibri"/>
                <a:cs typeface="Calibri"/>
                <a:sym typeface="Calibri"/>
              </a:rPr>
              <a:t>speil</a:t>
            </a:r>
            <a:r>
              <a:rPr lang="en-US" sz="1200" b="0" i="0" u="none" strike="noStrike" dirty="0">
                <a:solidFill>
                  <a:schemeClr val="dk1"/>
                </a:solidFill>
                <a:latin typeface="Calibri"/>
                <a:ea typeface="Calibri"/>
                <a:cs typeface="Calibri"/>
                <a:sym typeface="Calibri"/>
              </a:rPr>
              <a:t> for å </a:t>
            </a:r>
            <a:r>
              <a:rPr lang="en-US" sz="1200" b="0" i="0" u="none" strike="noStrike" dirty="0" err="1">
                <a:solidFill>
                  <a:schemeClr val="dk1"/>
                </a:solidFill>
                <a:latin typeface="Calibri"/>
                <a:ea typeface="Calibri"/>
                <a:cs typeface="Calibri"/>
                <a:sym typeface="Calibri"/>
              </a:rPr>
              <a:t>finne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urinrøret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Etter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litt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trening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klarer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kvinnen</a:t>
            </a:r>
            <a:r>
              <a:rPr lang="en-US" dirty="0">
                <a:solidFill>
                  <a:schemeClr val="dk1"/>
                </a:solidFill>
                <a:latin typeface="Calibri"/>
                <a:ea typeface="Calibri"/>
                <a:cs typeface="Calibri"/>
                <a:sym typeface="Calibri"/>
              </a:rPr>
              <a:t> å </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lokalisere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urinrørsmunningen</a:t>
            </a:r>
            <a:r>
              <a:rPr lang="en-US" sz="1200" b="0" i="0" u="none" strike="noStrike" dirty="0">
                <a:solidFill>
                  <a:schemeClr val="dk1"/>
                </a:solidFill>
                <a:latin typeface="Calibri"/>
                <a:ea typeface="Calibri"/>
                <a:cs typeface="Calibri"/>
                <a:sym typeface="Calibri"/>
              </a:rPr>
              <a:t> med å </a:t>
            </a:r>
            <a:r>
              <a:rPr lang="en-US" sz="1200" b="0" i="0" u="none" strike="noStrike" dirty="0" err="1">
                <a:solidFill>
                  <a:schemeClr val="dk1"/>
                </a:solidFill>
                <a:latin typeface="Calibri"/>
                <a:ea typeface="Calibri"/>
                <a:cs typeface="Calibri"/>
                <a:sym typeface="Calibri"/>
              </a:rPr>
              <a:t>føle</a:t>
            </a:r>
            <a:r>
              <a:rPr lang="en-US" sz="1200" b="0" i="0" u="none" strike="noStrike" dirty="0">
                <a:solidFill>
                  <a:schemeClr val="dk1"/>
                </a:solidFill>
                <a:latin typeface="Calibri"/>
                <a:ea typeface="Calibri"/>
                <a:cs typeface="Calibri"/>
                <a:sym typeface="Calibri"/>
              </a:rPr>
              <a:t> seg </a:t>
            </a:r>
            <a:r>
              <a:rPr lang="en-US" sz="1200" b="0" i="0" u="none" strike="noStrike" dirty="0" err="1">
                <a:solidFill>
                  <a:schemeClr val="dk1"/>
                </a:solidFill>
                <a:latin typeface="Calibri"/>
                <a:ea typeface="Calibri"/>
                <a:cs typeface="Calibri"/>
                <a:sym typeface="Calibri"/>
              </a:rPr>
              <a:t>fram</a:t>
            </a:r>
            <a:r>
              <a:rPr lang="en-US" sz="1200" b="0" i="0" u="none" strike="noStrike" dirty="0">
                <a:solidFill>
                  <a:schemeClr val="dk1"/>
                </a:solidFill>
                <a:latin typeface="Calibri"/>
                <a:ea typeface="Calibri"/>
                <a:cs typeface="Calibri"/>
                <a:sym typeface="Calibri"/>
              </a:rPr>
              <a:t> med </a:t>
            </a:r>
            <a:r>
              <a:rPr lang="en-US" sz="1200" b="0" i="0" u="none" strike="noStrike" dirty="0" err="1">
                <a:solidFill>
                  <a:schemeClr val="dk1"/>
                </a:solidFill>
                <a:latin typeface="Calibri"/>
                <a:ea typeface="Calibri"/>
                <a:cs typeface="Calibri"/>
                <a:sym typeface="Calibri"/>
              </a:rPr>
              <a:t>fingeren</a:t>
            </a:r>
            <a:r>
              <a:rPr lang="en-US" sz="1200" b="0" i="0" u="none" strike="noStrike" dirty="0">
                <a:solidFill>
                  <a:schemeClr val="dk1"/>
                </a:solidFill>
                <a:latin typeface="Calibri"/>
                <a:ea typeface="Calibri"/>
                <a:cs typeface="Calibri"/>
                <a:sym typeface="Calibri"/>
              </a:rPr>
              <a:t> sin, </a:t>
            </a:r>
            <a:r>
              <a:rPr lang="en-US" sz="1200" b="0" i="0" u="none" strike="noStrike" dirty="0" err="1">
                <a:solidFill>
                  <a:schemeClr val="dk1"/>
                </a:solidFill>
                <a:latin typeface="Calibri"/>
                <a:ea typeface="Calibri"/>
                <a:cs typeface="Calibri"/>
                <a:sym typeface="Calibri"/>
              </a:rPr>
              <a:t>uten</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bruke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speil</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forsiktig</a:t>
            </a:r>
            <a:r>
              <a:rPr lang="en-US" sz="1200" b="0" i="0" u="none" strike="noStrike" dirty="0">
                <a:solidFill>
                  <a:schemeClr val="dk1"/>
                </a:solidFill>
                <a:latin typeface="Calibri"/>
                <a:ea typeface="Calibri"/>
                <a:cs typeface="Calibri"/>
                <a:sym typeface="Calibri"/>
              </a:rPr>
              <a:t> inn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urinrøret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begynner</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renne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føres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ytterligere</a:t>
            </a:r>
            <a:r>
              <a:rPr lang="en-US" sz="1200" b="0" i="0" u="none" strike="noStrike" dirty="0">
                <a:solidFill>
                  <a:schemeClr val="dk1"/>
                </a:solidFill>
                <a:latin typeface="Calibri"/>
                <a:ea typeface="Calibri"/>
                <a:cs typeface="Calibri"/>
                <a:sym typeface="Calibri"/>
              </a:rPr>
              <a:t> et par centimeter inn.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3</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har </a:t>
            </a:r>
            <a:r>
              <a:rPr lang="en-US" sz="1200" b="0" i="0" u="none" strike="noStrike" dirty="0" err="1">
                <a:solidFill>
                  <a:schemeClr val="dk1"/>
                </a:solidFill>
                <a:latin typeface="Calibri"/>
                <a:ea typeface="Calibri"/>
                <a:cs typeface="Calibri"/>
                <a:sym typeface="Calibri"/>
              </a:rPr>
              <a:t>sluttet</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renne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trekk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langsomt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og </a:t>
            </a:r>
            <a:r>
              <a:rPr lang="en-US" sz="1200" b="0" i="0" u="none" strike="noStrike" dirty="0" err="1">
                <a:solidFill>
                  <a:schemeClr val="dk1"/>
                </a:solidFill>
                <a:latin typeface="Calibri"/>
                <a:ea typeface="Calibri"/>
                <a:cs typeface="Calibri"/>
                <a:sym typeface="Calibri"/>
              </a:rPr>
              <a:t>stopp</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opp</a:t>
            </a:r>
            <a:r>
              <a:rPr lang="en-US" sz="1200" b="0" i="0" u="none" strike="noStrike" dirty="0">
                <a:solidFill>
                  <a:schemeClr val="dk1"/>
                </a:solidFill>
                <a:latin typeface="Calibri"/>
                <a:ea typeface="Calibri"/>
                <a:cs typeface="Calibri"/>
                <a:sym typeface="Calibri"/>
              </a:rPr>
              <a:t> om det </a:t>
            </a:r>
            <a:r>
              <a:rPr lang="en-US" sz="1200" b="0" i="0" u="none" strike="noStrike" dirty="0" err="1">
                <a:solidFill>
                  <a:schemeClr val="dk1"/>
                </a:solidFill>
                <a:latin typeface="Calibri"/>
                <a:ea typeface="Calibri"/>
                <a:cs typeface="Calibri"/>
                <a:sym typeface="Calibri"/>
              </a:rPr>
              <a:t>kommer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blæren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tom, </a:t>
            </a:r>
            <a:r>
              <a:rPr lang="en-US" sz="1200" b="0" i="0" u="none" strike="noStrike" dirty="0" err="1">
                <a:solidFill>
                  <a:schemeClr val="dk1"/>
                </a:solidFill>
                <a:latin typeface="Calibri"/>
                <a:ea typeface="Calibri"/>
                <a:cs typeface="Calibri"/>
                <a:sym typeface="Calibri"/>
              </a:rPr>
              <a:t>bøy</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plasser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finger over </a:t>
            </a:r>
            <a:r>
              <a:rPr lang="en-US" sz="1200" b="0" i="0" u="none" strike="noStrike" dirty="0" err="1">
                <a:solidFill>
                  <a:schemeClr val="dk1"/>
                </a:solidFill>
                <a:latin typeface="Calibri"/>
                <a:ea typeface="Calibri"/>
                <a:cs typeface="Calibri"/>
                <a:sym typeface="Calibri"/>
              </a:rPr>
              <a:t>konnektoren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trekkes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helt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a:t>
            </a:r>
            <a:r>
              <a:rPr lang="en-US" sz="1200" b="0" i="0" u="none" strike="noStrike" dirty="0">
                <a:solidFill>
                  <a:schemeClr val="dk1"/>
                </a:solidFill>
                <a:latin typeface="Calibri"/>
                <a:ea typeface="Calibri"/>
                <a:cs typeface="Calibri"/>
                <a:sym typeface="Calibri"/>
              </a:rPr>
              <a:t> På den </a:t>
            </a:r>
            <a:r>
              <a:rPr lang="en-US" sz="1200" b="0" i="0" u="none" strike="noStrike" dirty="0" err="1">
                <a:solidFill>
                  <a:schemeClr val="dk1"/>
                </a:solidFill>
                <a:latin typeface="Calibri"/>
                <a:ea typeface="Calibri"/>
                <a:cs typeface="Calibri"/>
                <a:sym typeface="Calibri"/>
              </a:rPr>
              <a:t>måten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skapes</a:t>
            </a:r>
            <a:r>
              <a:rPr lang="en-US" sz="1200" b="0" i="0" u="none" strike="noStrike" dirty="0">
                <a:solidFill>
                  <a:schemeClr val="dk1"/>
                </a:solidFill>
                <a:latin typeface="Calibri"/>
                <a:ea typeface="Calibri"/>
                <a:cs typeface="Calibri"/>
                <a:sym typeface="Calibri"/>
              </a:rPr>
              <a:t> et </a:t>
            </a:r>
            <a:r>
              <a:rPr lang="en-US" sz="1200" b="0" i="0" u="none" strike="noStrike" dirty="0" err="1">
                <a:solidFill>
                  <a:schemeClr val="dk1"/>
                </a:solidFill>
                <a:latin typeface="Calibri"/>
                <a:ea typeface="Calibri"/>
                <a:cs typeface="Calibri"/>
                <a:sym typeface="Calibri"/>
              </a:rPr>
              <a:t>vakum</a:t>
            </a:r>
            <a:r>
              <a:rPr lang="en-US" sz="1200" b="0" i="0" u="none" strike="noStrike" dirty="0">
                <a:solidFill>
                  <a:schemeClr val="dk1"/>
                </a:solidFill>
                <a:latin typeface="Calibri"/>
                <a:ea typeface="Calibri"/>
                <a:cs typeface="Calibri"/>
                <a:sym typeface="Calibri"/>
              </a:rPr>
              <a:t> og man </a:t>
            </a:r>
            <a:r>
              <a:rPr lang="en-US" sz="1200" b="0" i="0" u="none" strike="noStrike" dirty="0" err="1">
                <a:solidFill>
                  <a:schemeClr val="dk1"/>
                </a:solidFill>
                <a:latin typeface="Calibri"/>
                <a:ea typeface="Calibri"/>
                <a:cs typeface="Calibri"/>
                <a:sym typeface="Calibri"/>
              </a:rPr>
              <a:t>sikrer</a:t>
            </a:r>
            <a:r>
              <a:rPr lang="en-US" sz="1200" b="0" i="0" u="none" strike="noStrike" dirty="0">
                <a:solidFill>
                  <a:schemeClr val="dk1"/>
                </a:solidFill>
                <a:latin typeface="Calibri"/>
                <a:ea typeface="Calibri"/>
                <a:cs typeface="Calibri"/>
                <a:sym typeface="Calibri"/>
              </a:rPr>
              <a:t> at de </a:t>
            </a:r>
            <a:r>
              <a:rPr lang="en-US" sz="1200" b="0" i="0" u="none" strike="noStrike" dirty="0" err="1">
                <a:solidFill>
                  <a:schemeClr val="dk1"/>
                </a:solidFill>
                <a:latin typeface="Calibri"/>
                <a:ea typeface="Calibri"/>
                <a:cs typeface="Calibri"/>
                <a:sym typeface="Calibri"/>
              </a:rPr>
              <a:t>siste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dråpene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blir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igjen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katetret</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366" name="Google Shape;3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2</a:t>
            </a:fld>
            <a:endParaRPr lang="en-US"/>
          </a:p>
        </p:txBody>
      </p:sp>
    </p:spTree>
    <p:extLst>
      <p:ext uri="{BB962C8B-B14F-4D97-AF65-F5344CB8AC3E}">
        <p14:creationId xmlns:p14="http://schemas.microsoft.com/office/powerpoint/2010/main" val="2937904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D4018D2-26EA-4626-92F2-1F10E443FD0D}" type="slidenum">
              <a:rPr lang="en-US" smtClean="0"/>
              <a:t>20</a:t>
            </a:fld>
            <a:endParaRPr lang="en-US"/>
          </a:p>
        </p:txBody>
      </p:sp>
    </p:spTree>
    <p:extLst>
      <p:ext uri="{BB962C8B-B14F-4D97-AF65-F5344CB8AC3E}">
        <p14:creationId xmlns:p14="http://schemas.microsoft.com/office/powerpoint/2010/main" val="2020416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21</a:t>
            </a:fld>
            <a:endParaRPr lang="en-US"/>
          </a:p>
        </p:txBody>
      </p:sp>
    </p:spTree>
    <p:extLst>
      <p:ext uri="{BB962C8B-B14F-4D97-AF65-F5344CB8AC3E}">
        <p14:creationId xmlns:p14="http://schemas.microsoft.com/office/powerpoint/2010/main" val="2237875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Det er viktig å ha god produktkunnskap. </a:t>
            </a:r>
            <a:r>
              <a:rPr lang="en-US" dirty="0" err="1"/>
              <a:t>Pasienten</a:t>
            </a:r>
            <a:r>
              <a:rPr lang="en-US" dirty="0"/>
              <a:t> </a:t>
            </a:r>
            <a:r>
              <a:rPr lang="en-US" dirty="0" err="1"/>
              <a:t>må</a:t>
            </a:r>
            <a:r>
              <a:rPr lang="en-US" dirty="0"/>
              <a:t> </a:t>
            </a:r>
            <a:r>
              <a:rPr lang="en-US" dirty="0" err="1"/>
              <a:t>være</a:t>
            </a:r>
            <a:r>
              <a:rPr lang="en-US" dirty="0"/>
              <a:t> </a:t>
            </a:r>
            <a:r>
              <a:rPr lang="en-US" dirty="0" err="1"/>
              <a:t>trygg</a:t>
            </a:r>
            <a:r>
              <a:rPr lang="en-US" dirty="0"/>
              <a:t> </a:t>
            </a:r>
            <a:r>
              <a:rPr lang="en-US" dirty="0" err="1"/>
              <a:t>i</a:t>
            </a:r>
            <a:r>
              <a:rPr lang="en-US" dirty="0"/>
              <a:t> </a:t>
            </a:r>
            <a:r>
              <a:rPr lang="en-US" dirty="0" err="1"/>
              <a:t>håndtering</a:t>
            </a:r>
            <a:r>
              <a:rPr lang="en-US" dirty="0"/>
              <a:t> av </a:t>
            </a:r>
            <a:r>
              <a:rPr lang="en-US" dirty="0" err="1"/>
              <a:t>produkt</a:t>
            </a:r>
            <a:r>
              <a:rPr lang="en-US" dirty="0"/>
              <a:t> og </a:t>
            </a:r>
            <a:r>
              <a:rPr lang="en-US" dirty="0" err="1"/>
              <a:t>hvordan</a:t>
            </a:r>
            <a:r>
              <a:rPr lang="en-US" dirty="0"/>
              <a:t> </a:t>
            </a:r>
            <a:r>
              <a:rPr lang="en-US" dirty="0" err="1"/>
              <a:t>pasienten</a:t>
            </a:r>
            <a:r>
              <a:rPr lang="en-US" dirty="0"/>
              <a:t> </a:t>
            </a:r>
            <a:r>
              <a:rPr lang="en-US" dirty="0" err="1"/>
              <a:t>får</a:t>
            </a:r>
            <a:r>
              <a:rPr lang="en-US" dirty="0"/>
              <a:t> sine </a:t>
            </a:r>
            <a:r>
              <a:rPr lang="en-US" dirty="0" err="1"/>
              <a:t>hjelpemidler</a:t>
            </a:r>
            <a:r>
              <a:rPr lang="en-US" dirty="0"/>
              <a:t>.</a:t>
            </a:r>
            <a:r>
              <a:rPr lang="sv-SE" dirty="0"/>
              <a:t> </a:t>
            </a:r>
          </a:p>
          <a:p>
            <a:pPr marL="0" lvl="0" indent="0" algn="l" rtl="0">
              <a:spcBef>
                <a:spcPts val="0"/>
              </a:spcBef>
              <a:spcAft>
                <a:spcPts val="0"/>
              </a:spcAft>
              <a:buNone/>
            </a:pPr>
            <a:r>
              <a:rPr lang="sv-SE" dirty="0"/>
              <a:t>Det er også viktig å velge et kateter som passer pasientens behov og livsstil.</a:t>
            </a:r>
          </a:p>
          <a:p>
            <a:pPr marL="0" lvl="0" indent="0" algn="l" rtl="0">
              <a:spcBef>
                <a:spcPts val="0"/>
              </a:spcBef>
              <a:spcAft>
                <a:spcPts val="0"/>
              </a:spcAft>
              <a:buNone/>
            </a:pPr>
            <a:endParaRPr dirty="0"/>
          </a:p>
        </p:txBody>
      </p:sp>
      <p:sp>
        <p:nvSpPr>
          <p:cNvPr id="342" name="Google Shape;3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Dokumentert sikkerhet over lang tid: Finnes det kliniske bevis for kateter som skal brukes over lang tid?</a:t>
            </a:r>
          </a:p>
          <a:p>
            <a:r>
              <a:rPr lang="sv-SE" dirty="0"/>
              <a:t>Hydrofil overflate for maksimal skånsomhet og minste risiko for skade i urinrøret under hele kateteriseringen. Har katetret en hydrofil overflate som bevares både ved innføring og uttrekk av katetret?</a:t>
            </a:r>
          </a:p>
          <a:p>
            <a:r>
              <a:rPr lang="sv-SE" dirty="0"/>
              <a:t>Tilstrekkelig fleksibelt så ikke urinrøret skades og forårsaker blødninger.</a:t>
            </a:r>
          </a:p>
          <a:p>
            <a:r>
              <a:rPr lang="sv-SE" dirty="0"/>
              <a:t>Kateterlengden er viktig for hånteringen og for fullstendig tømming av blæren for å unngå infeksjoner. </a:t>
            </a:r>
          </a:p>
          <a:p>
            <a:r>
              <a:rPr lang="sv-SE" b="0" dirty="0"/>
              <a:t>Katetrets omkrets/størrelse (Ch), vanligvis brukes Ch12-14, for en bedre tømming.</a:t>
            </a:r>
          </a:p>
          <a:p>
            <a:r>
              <a:rPr lang="sv-SE" dirty="0"/>
              <a:t>Håndtak for et stabilt grep og som muliggjør non-touch teknikk ved kateterisering. </a:t>
            </a:r>
          </a:p>
          <a:p>
            <a:r>
              <a:rPr lang="sv-SE" dirty="0"/>
              <a:t>Tilpasning til livsstil innebærer oftest at ulike katetre brukes etter hvilken situasjon pasienten befinner seg i, f.eks. hjemmemiljø, reise, arbeid eller trening etc. Katetervalget bør være individuelt og tilpasset situasjonen.</a:t>
            </a:r>
          </a:p>
          <a:p>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23</a:t>
            </a:fld>
            <a:endParaRPr lang="en-US"/>
          </a:p>
        </p:txBody>
      </p:sp>
    </p:spTree>
    <p:extLst>
      <p:ext uri="{BB962C8B-B14F-4D97-AF65-F5344CB8AC3E}">
        <p14:creationId xmlns:p14="http://schemas.microsoft.com/office/powerpoint/2010/main" val="3015536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Individuelt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tilpassede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kateteriseringer</a:t>
            </a:r>
            <a:r>
              <a:rPr lang="en-US"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Høyt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intravesikalt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trykk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gir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redusert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blodsirkulasjon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slimhinnen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urinblæren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øker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risikoen</a:t>
            </a:r>
            <a:r>
              <a:rPr lang="en-US" sz="1200" b="0" i="0" u="none" strike="noStrike" dirty="0">
                <a:solidFill>
                  <a:schemeClr val="dk1"/>
                </a:solidFill>
                <a:latin typeface="Calibri"/>
                <a:ea typeface="Calibri"/>
                <a:cs typeface="Calibri"/>
                <a:sym typeface="Calibri"/>
              </a:rPr>
              <a:t> for UVI. </a:t>
            </a:r>
            <a:r>
              <a:rPr lang="en-US" sz="1200" b="0" i="0" u="none" strike="noStrike" dirty="0" err="1">
                <a:solidFill>
                  <a:schemeClr val="dk1"/>
                </a:solidFill>
                <a:latin typeface="Calibri"/>
                <a:ea typeface="Calibri"/>
                <a:cs typeface="Calibri"/>
                <a:sym typeface="Calibri"/>
              </a:rPr>
              <a:t>Derfor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urinmengden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ikke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overstige</a:t>
            </a:r>
            <a:r>
              <a:rPr lang="en-US" sz="1200" b="0" i="0" u="none" strike="noStrike" dirty="0">
                <a:solidFill>
                  <a:schemeClr val="dk1"/>
                </a:solidFill>
                <a:latin typeface="Calibri"/>
                <a:ea typeface="Calibri"/>
                <a:cs typeface="Calibri"/>
                <a:sym typeface="Calibri"/>
              </a:rPr>
              <a:t> et </a:t>
            </a:r>
            <a:r>
              <a:rPr lang="en-US" sz="1200" b="0" i="0" u="none" strike="noStrike" dirty="0" err="1">
                <a:solidFill>
                  <a:schemeClr val="dk1"/>
                </a:solidFill>
                <a:latin typeface="Calibri"/>
                <a:ea typeface="Calibri"/>
                <a:cs typeface="Calibri"/>
                <a:sym typeface="Calibri"/>
              </a:rPr>
              <a:t>totalt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volum</a:t>
            </a:r>
            <a:r>
              <a:rPr lang="en-US" sz="1200" b="0" i="0" u="none" strike="noStrike" dirty="0">
                <a:solidFill>
                  <a:schemeClr val="dk1"/>
                </a:solidFill>
                <a:latin typeface="Calibri"/>
                <a:ea typeface="Calibri"/>
                <a:cs typeface="Calibri"/>
                <a:sym typeface="Calibri"/>
              </a:rPr>
              <a:t> på 400 ml </a:t>
            </a:r>
            <a:r>
              <a:rPr lang="en-US" sz="1200" b="0" i="0" u="none" strike="noStrike" dirty="0" err="1">
                <a:solidFill>
                  <a:schemeClr val="dk1"/>
                </a:solidFill>
                <a:latin typeface="Calibri"/>
                <a:ea typeface="Calibri"/>
                <a:cs typeface="Calibri"/>
                <a:sym typeface="Calibri"/>
              </a:rPr>
              <a:t>ved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hver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tømming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d.v.s.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både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mengde</a:t>
            </a:r>
            <a:r>
              <a:rPr lang="en-US" sz="1200" b="0" i="0" u="none" strike="noStrike" dirty="0">
                <a:solidFill>
                  <a:schemeClr val="dk1"/>
                </a:solidFill>
                <a:latin typeface="Calibri"/>
                <a:ea typeface="Calibri"/>
                <a:cs typeface="Calibri"/>
                <a:sym typeface="Calibri"/>
              </a:rPr>
              <a:t> og </a:t>
            </a:r>
            <a:r>
              <a:rPr lang="en-US" sz="1200" b="0" i="0" u="none" strike="noStrike" dirty="0" err="1">
                <a:solidFill>
                  <a:schemeClr val="dk1"/>
                </a:solidFill>
                <a:latin typeface="Calibri"/>
                <a:ea typeface="Calibri"/>
                <a:cs typeface="Calibri"/>
                <a:sym typeface="Calibri"/>
              </a:rPr>
              <a:t>mengde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spontan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vannlating</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Tiden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mellom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kateteriseringene</a:t>
            </a:r>
            <a:r>
              <a:rPr lang="en-US" sz="1200" b="0" i="0" u="none" strike="noStrike" dirty="0">
                <a:solidFill>
                  <a:schemeClr val="dk1"/>
                </a:solidFill>
                <a:latin typeface="Calibri"/>
                <a:ea typeface="Calibri"/>
                <a:cs typeface="Calibri"/>
                <a:sym typeface="Calibri"/>
              </a:rPr>
              <a:t> har </a:t>
            </a:r>
            <a:r>
              <a:rPr lang="en-US" sz="1200" b="0" i="0" u="none" strike="noStrike" dirty="0" err="1">
                <a:solidFill>
                  <a:schemeClr val="dk1"/>
                </a:solidFill>
                <a:latin typeface="Calibri"/>
                <a:ea typeface="Calibri"/>
                <a:cs typeface="Calibri"/>
                <a:sym typeface="Calibri"/>
              </a:rPr>
              <a:t>også</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betydning</a:t>
            </a:r>
            <a:r>
              <a:rPr lang="en-US" sz="1200" b="0" i="0" u="none" strike="noStrike" dirty="0">
                <a:solidFill>
                  <a:schemeClr val="dk1"/>
                </a:solidFill>
                <a:latin typeface="Calibri"/>
                <a:ea typeface="Calibri"/>
                <a:cs typeface="Calibri"/>
                <a:sym typeface="Calibri"/>
              </a:rPr>
              <a:t> for å </a:t>
            </a:r>
            <a:r>
              <a:rPr lang="en-US" sz="1200" b="0" i="0" u="none" strike="noStrike" dirty="0" err="1">
                <a:solidFill>
                  <a:schemeClr val="dk1"/>
                </a:solidFill>
                <a:latin typeface="Calibri"/>
                <a:ea typeface="Calibri"/>
                <a:cs typeface="Calibri"/>
                <a:sym typeface="Calibri"/>
              </a:rPr>
              <a:t>forhindre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infeksjon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mn-lt"/>
                <a:ea typeface="Calibri"/>
                <a:cs typeface="Calibri"/>
                <a:sym typeface="Calibri"/>
              </a:rPr>
              <a:t>Ved</a:t>
            </a:r>
            <a:r>
              <a:rPr lang="en-US" sz="1200" b="0" i="0" u="none" strike="noStrike" dirty="0">
                <a:solidFill>
                  <a:schemeClr val="dk1"/>
                </a:solidFill>
                <a:latin typeface="+mn-lt"/>
                <a:ea typeface="Calibri"/>
                <a:cs typeface="Calibri"/>
                <a:sym typeface="Calibri"/>
              </a:rPr>
              <a:t> total </a:t>
            </a:r>
            <a:r>
              <a:rPr lang="en-US" sz="1200" b="0" i="0" u="none" strike="noStrike" dirty="0" err="1">
                <a:solidFill>
                  <a:schemeClr val="dk1"/>
                </a:solidFill>
                <a:latin typeface="+mn-lt"/>
                <a:ea typeface="Calibri"/>
                <a:cs typeface="Calibri"/>
                <a:sym typeface="Calibri"/>
              </a:rPr>
              <a:t>urinretensjon</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er</a:t>
            </a:r>
            <a:r>
              <a:rPr lang="en-US" dirty="0">
                <a:solidFill>
                  <a:schemeClr val="dk1"/>
                </a:solidFill>
                <a:ea typeface="Calibri"/>
                <a:cs typeface="Calibri"/>
                <a:sym typeface="Calibri"/>
              </a:rPr>
              <a:t> </a:t>
            </a:r>
            <a:r>
              <a:rPr lang="en-US" sz="1200" b="0" i="0" u="none" strike="noStrike" dirty="0" err="1">
                <a:solidFill>
                  <a:schemeClr val="dk1"/>
                </a:solidFill>
                <a:latin typeface="+mn-lt"/>
                <a:ea typeface="Calibri"/>
                <a:cs typeface="Calibri"/>
                <a:sym typeface="Calibri"/>
              </a:rPr>
              <a:t>kateteriseringsfrekvensen</a:t>
            </a:r>
            <a:r>
              <a:rPr lang="en-US" sz="1200" b="0" i="0" u="none" strike="noStrike" dirty="0">
                <a:solidFill>
                  <a:schemeClr val="dk1"/>
                </a:solidFill>
                <a:latin typeface="+mn-lt"/>
                <a:ea typeface="Calibri"/>
                <a:cs typeface="Calibri"/>
                <a:sym typeface="Calibri"/>
              </a:rPr>
              <a:t> 4-6 ganger/</a:t>
            </a:r>
            <a:r>
              <a:rPr lang="en-US" sz="1200" b="0" i="0" u="none" strike="noStrike" dirty="0" err="1">
                <a:solidFill>
                  <a:schemeClr val="dk1"/>
                </a:solidFill>
                <a:latin typeface="+mn-lt"/>
                <a:ea typeface="Calibri"/>
                <a:cs typeface="Calibri"/>
                <a:sym typeface="Calibri"/>
              </a:rPr>
              <a:t>døgn</a:t>
            </a:r>
            <a:r>
              <a:rPr lang="en-US" sz="1200" b="0" i="0" u="none" strike="noStrike" dirty="0">
                <a:solidFill>
                  <a:schemeClr val="dk1"/>
                </a:solidFill>
                <a:latin typeface="+mn-lt"/>
                <a:ea typeface="Calibri"/>
                <a:cs typeface="Calibri"/>
                <a:sym typeface="Calibri"/>
              </a:rPr>
              <a:t> for å </a:t>
            </a:r>
            <a:r>
              <a:rPr lang="en-US" sz="1200" b="0" i="0" u="none" strike="noStrike" dirty="0" err="1">
                <a:solidFill>
                  <a:schemeClr val="dk1"/>
                </a:solidFill>
                <a:latin typeface="+mn-lt"/>
                <a:ea typeface="Calibri"/>
                <a:cs typeface="Calibri"/>
                <a:sym typeface="Calibri"/>
              </a:rPr>
              <a:t>få</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riktig</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intervall</a:t>
            </a:r>
            <a:r>
              <a:rPr lang="en-US" dirty="0">
                <a:solidFill>
                  <a:schemeClr val="dk1"/>
                </a:solidFill>
                <a:ea typeface="Calibri"/>
                <a:cs typeface="Calibri"/>
                <a:sym typeface="Calibri"/>
              </a:rPr>
              <a:t>. B</a:t>
            </a:r>
            <a:r>
              <a:rPr lang="sv-SE" sz="1200" b="0" i="0" u="none" strike="noStrike" dirty="0">
                <a:solidFill>
                  <a:schemeClr val="dk1"/>
                </a:solidFill>
                <a:latin typeface="+mn-lt"/>
                <a:ea typeface="Calibri"/>
                <a:cs typeface="Calibri"/>
                <a:sym typeface="Calibri"/>
              </a:rPr>
              <a:t>e pasienten føre miksjonsliste med både spontant og kateterisert urinvolum til oppfølgingen. </a:t>
            </a:r>
            <a:r>
              <a:rPr lang="en-US" dirty="0">
                <a:solidFill>
                  <a:schemeClr val="dk1"/>
                </a:solidFill>
                <a:latin typeface="Calibri"/>
                <a:ea typeface="Calibri"/>
                <a:cs typeface="Calibri"/>
                <a:sym typeface="Calibri"/>
              </a:rPr>
              <a:t>Det </a:t>
            </a:r>
            <a:r>
              <a:rPr lang="en-US" dirty="0" err="1">
                <a:solidFill>
                  <a:schemeClr val="dk1"/>
                </a:solidFill>
                <a:latin typeface="Calibri"/>
                <a:ea typeface="Calibri"/>
                <a:cs typeface="Calibri"/>
                <a:sym typeface="Calibri"/>
              </a:rPr>
              <a:t>e</a:t>
            </a:r>
            <a:r>
              <a:rPr lang="en-US" sz="1200" b="0" i="0" u="none" strike="noStrike" dirty="0" err="1">
                <a:solidFill>
                  <a:schemeClr val="dk1"/>
                </a:solidFill>
                <a:latin typeface="Calibri"/>
                <a:ea typeface="Calibri"/>
                <a:cs typeface="Calibri"/>
                <a:sym typeface="Calibri"/>
              </a:rPr>
              <a:t>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viktig</a:t>
            </a:r>
            <a:r>
              <a:rPr lang="en-US" sz="1200" b="0" i="0" u="none" strike="noStrike" dirty="0">
                <a:solidFill>
                  <a:schemeClr val="dk1"/>
                </a:solidFill>
                <a:latin typeface="Calibri"/>
                <a:ea typeface="Calibri"/>
                <a:cs typeface="Calibri"/>
                <a:sym typeface="Calibri"/>
              </a:rPr>
              <a:t> at </a:t>
            </a:r>
            <a:r>
              <a:rPr lang="en-US" sz="1200" b="0" i="0" u="none" strike="noStrike" dirty="0" err="1">
                <a:solidFill>
                  <a:schemeClr val="dk1"/>
                </a:solidFill>
                <a:latin typeface="Calibri"/>
                <a:ea typeface="Calibri"/>
                <a:cs typeface="Calibri"/>
                <a:sym typeface="Calibri"/>
              </a:rPr>
              <a:t>brukeren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skjønner</a:t>
            </a:r>
            <a:r>
              <a:rPr lang="en-US" sz="1200" b="0" i="0" u="none" strike="noStrike" dirty="0">
                <a:solidFill>
                  <a:schemeClr val="dk1"/>
                </a:solidFill>
                <a:latin typeface="Calibri"/>
                <a:ea typeface="Calibri"/>
                <a:cs typeface="Calibri"/>
                <a:sym typeface="Calibri"/>
              </a:rPr>
              <a:t> at hen </a:t>
            </a:r>
            <a:r>
              <a:rPr lang="en-US" sz="1200" b="0" i="0" u="none" strike="noStrike" dirty="0" err="1">
                <a:solidFill>
                  <a:schemeClr val="dk1"/>
                </a:solidFill>
                <a:latin typeface="Calibri"/>
                <a:ea typeface="Calibri"/>
                <a:cs typeface="Calibri"/>
                <a:sym typeface="Calibri"/>
              </a:rPr>
              <a:t>bør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tømme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oftere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ved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økt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væskeinntak</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err="1">
                <a:solidFill>
                  <a:schemeClr val="dk1"/>
                </a:solidFill>
                <a:latin typeface="Calibri"/>
                <a:ea typeface="Calibri"/>
                <a:cs typeface="Calibri"/>
                <a:sym typeface="Calibri"/>
              </a:rPr>
              <a:t>Dersom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pasienten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ikke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kjenner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blæren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full,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det </a:t>
            </a:r>
            <a:r>
              <a:rPr lang="en-US" sz="1200" b="0" i="0" u="none" strike="noStrike" dirty="0" err="1">
                <a:solidFill>
                  <a:schemeClr val="dk1"/>
                </a:solidFill>
                <a:latin typeface="Calibri"/>
                <a:ea typeface="Calibri"/>
                <a:cs typeface="Calibri"/>
                <a:sym typeface="Calibri"/>
              </a:rPr>
              <a:t>viktig</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kateterisere</a:t>
            </a:r>
            <a:r>
              <a:rPr lang="en-US" sz="1200" b="0" i="0" u="none" strike="noStrike" dirty="0">
                <a:solidFill>
                  <a:schemeClr val="dk1"/>
                </a:solidFill>
                <a:latin typeface="Calibri"/>
                <a:ea typeface="Calibri"/>
                <a:cs typeface="Calibri"/>
                <a:sym typeface="Calibri"/>
              </a:rPr>
              <a:t> seg </a:t>
            </a:r>
            <a:r>
              <a:rPr lang="en-US" sz="1200" b="0" i="0" u="none" strike="noStrike" dirty="0" err="1">
                <a:solidFill>
                  <a:schemeClr val="dk1"/>
                </a:solidFill>
                <a:latin typeface="Calibri"/>
                <a:ea typeface="Calibri"/>
                <a:cs typeface="Calibri"/>
                <a:sym typeface="Calibri"/>
              </a:rPr>
              <a:t>til</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faste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klokkeslett</a:t>
            </a:r>
            <a:r>
              <a:rPr lang="en-US" sz="1200" b="0" i="0" u="none" strike="noStrike" dirty="0">
                <a:solidFill>
                  <a:schemeClr val="dk1"/>
                </a:solidFill>
                <a:latin typeface="Calibri"/>
                <a:ea typeface="Calibri"/>
                <a:cs typeface="Calibri"/>
                <a:sym typeface="Calibri"/>
              </a:rPr>
              <a:t>. </a:t>
            </a:r>
            <a:r>
              <a:rPr lang="sv-SE" sz="1200" b="0" i="0" u="none" strike="noStrike" dirty="0">
                <a:solidFill>
                  <a:schemeClr val="dk1"/>
                </a:solidFill>
                <a:latin typeface="+mn-lt"/>
                <a:ea typeface="Calibri"/>
                <a:cs typeface="Calibri"/>
                <a:sym typeface="Calibri"/>
              </a:rPr>
              <a:t>Vanligvis utføres ikke RIK om natten, observer på første oppfølging om mengden morgenurin er unormalt stor. Det kan f.eks. Være på grunn av for stort væskeinntak på kvelden.</a:t>
            </a:r>
          </a:p>
          <a:p>
            <a:pPr marL="0" lvl="0" indent="0" algn="l" rtl="0">
              <a:spcBef>
                <a:spcPts val="0"/>
              </a:spcBef>
              <a:spcAft>
                <a:spcPts val="0"/>
              </a:spcAft>
              <a:buNone/>
            </a:pPr>
            <a:endParaRPr dirty="0"/>
          </a:p>
        </p:txBody>
      </p:sp>
      <p:sp>
        <p:nvSpPr>
          <p:cNvPr id="330" name="Google Shape;33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sv-SE" b="1" dirty="0"/>
              <a:t>Spenning:</a:t>
            </a:r>
          </a:p>
          <a:p>
            <a:pPr marL="0" lvl="0" indent="0" algn="l" rtl="0">
              <a:spcBef>
                <a:spcPts val="0"/>
              </a:spcBef>
              <a:spcAft>
                <a:spcPts val="0"/>
              </a:spcAft>
              <a:buNone/>
            </a:pPr>
            <a:r>
              <a:rPr lang="sv-SE" dirty="0"/>
              <a:t>Det er viktig å finne en avslappet og trygg stilling i forbindelse med RIK.</a:t>
            </a:r>
          </a:p>
          <a:p>
            <a:pPr marL="0" lvl="0" indent="0" algn="l" rtl="0">
              <a:spcBef>
                <a:spcPts val="0"/>
              </a:spcBef>
              <a:spcAft>
                <a:spcPts val="0"/>
              </a:spcAft>
              <a:buNone/>
            </a:pPr>
            <a:r>
              <a:rPr lang="sv-SE" b="1" dirty="0"/>
              <a:t>Smerte/svie:</a:t>
            </a:r>
          </a:p>
          <a:p>
            <a:pPr marL="0" lvl="0" indent="0" algn="l" rtl="0">
              <a:spcBef>
                <a:spcPts val="0"/>
              </a:spcBef>
              <a:spcAft>
                <a:spcPts val="0"/>
              </a:spcAft>
              <a:buNone/>
            </a:pPr>
            <a:r>
              <a:rPr lang="sv-SE" dirty="0"/>
              <a:t>Under klimakteriet får kvinner ofte tørre slimhinner i underlivet, noe som kan forårsake svie og irritasjon. Lokalt østrogen har god effekt.</a:t>
            </a:r>
          </a:p>
          <a:p>
            <a:pPr marL="0" lvl="0" indent="0" algn="l" rtl="0">
              <a:spcBef>
                <a:spcPts val="0"/>
              </a:spcBef>
              <a:spcAft>
                <a:spcPts val="0"/>
              </a:spcAft>
              <a:buNone/>
            </a:pPr>
            <a:r>
              <a:rPr lang="sv-SE" dirty="0"/>
              <a:t>I starten av RIK behandling kan det iblant komme litt blod på katetret eller i urinen. Det kommer av at urinrøret kan bli irritert og at slimhinnen ikke er vant til katetret. Kateter med lav osmolalitet kan gi svie og blødning, bytt kateter. Vær oppmerksom på at en UVI kan gi svie og blødning.</a:t>
            </a:r>
          </a:p>
          <a:p>
            <a:pPr marL="0" lvl="0" indent="0" algn="l" rtl="0">
              <a:spcBef>
                <a:spcPts val="0"/>
              </a:spcBef>
              <a:spcAft>
                <a:spcPts val="0"/>
              </a:spcAft>
              <a:buNone/>
            </a:pPr>
            <a:r>
              <a:rPr lang="sv-SE" b="1" dirty="0"/>
              <a:t>Finne urinrørsåpningen:</a:t>
            </a:r>
          </a:p>
          <a:p>
            <a:pPr marL="0" lvl="0" indent="0" algn="l" rtl="0">
              <a:spcBef>
                <a:spcPts val="0"/>
              </a:spcBef>
              <a:spcAft>
                <a:spcPts val="0"/>
              </a:spcAft>
              <a:buNone/>
            </a:pPr>
            <a:r>
              <a:rPr lang="sv-SE" dirty="0"/>
              <a:t>Et speil og god belysning i starten av RIK letter å finne urinrørsåpningen.</a:t>
            </a:r>
          </a:p>
          <a:p>
            <a:pPr marL="0" lvl="0" indent="0" algn="l" rtl="0">
              <a:spcBef>
                <a:spcPts val="0"/>
              </a:spcBef>
              <a:spcAft>
                <a:spcPts val="0"/>
              </a:spcAft>
              <a:buNone/>
            </a:pPr>
            <a:r>
              <a:rPr lang="sv-SE" b="1" dirty="0"/>
              <a:t>Vanskelig å føre inn katetret:</a:t>
            </a:r>
          </a:p>
          <a:p>
            <a:pPr marL="0" lvl="0" indent="0" algn="l" rtl="0">
              <a:spcBef>
                <a:spcPts val="0"/>
              </a:spcBef>
              <a:spcAft>
                <a:spcPts val="0"/>
              </a:spcAft>
              <a:buNone/>
            </a:pPr>
            <a:r>
              <a:rPr lang="sv-SE" dirty="0"/>
              <a:t>Noen ganger kan det være vanskelig å føre katetret forbi sfinkteren (kan være detrusor sfinkter dyssynergi). Å ta et dypt åndedrag eller hosta litt, kan hjelpe sfinkteren å slappe av. </a:t>
            </a:r>
          </a:p>
          <a:p>
            <a:pPr marL="0" lvl="0" indent="0" algn="l" rtl="0">
              <a:spcBef>
                <a:spcPts val="0"/>
              </a:spcBef>
              <a:spcAft>
                <a:spcPts val="0"/>
              </a:spcAft>
              <a:buNone/>
            </a:pPr>
            <a:r>
              <a:rPr lang="sv-SE" b="1" dirty="0"/>
              <a:t>Graviditet: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Risikoen for UVI under graviditeten øker dels på grunn av hormonell påvirkning (redusert muskeltonus i urinveiene, tregere urinpassasje og økt volum i urinblæren), dels også via en mekanisk påvirkning med økt trykk fra uterus på høyre ureter. Det kan være behov for et lengre kateter ved graviditet p.g.a. endrede anatomiske forhold. </a:t>
            </a:r>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Hjelpemidler, som speil og håndtak kan fåes hos Wellspect</a:t>
            </a:r>
            <a:endParaRPr dirty="0"/>
          </a:p>
        </p:txBody>
      </p:sp>
      <p:sp>
        <p:nvSpPr>
          <p:cNvPr id="292" name="Google Shape;29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0064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chemeClr val="dk1"/>
                </a:solidFill>
                <a:latin typeface="Calibri"/>
                <a:ea typeface="Calibri"/>
                <a:cs typeface="Calibri"/>
                <a:sym typeface="Calibri"/>
              </a:rPr>
              <a:t>Urinveisinfeksjoner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et problem for mange </a:t>
            </a:r>
            <a:r>
              <a:rPr lang="en-US" sz="1200" b="0" i="0" u="none" strike="noStrike" dirty="0" err="1">
                <a:solidFill>
                  <a:schemeClr val="dk1"/>
                </a:solidFill>
                <a:latin typeface="Calibri"/>
                <a:ea typeface="Calibri"/>
                <a:cs typeface="Calibri"/>
                <a:sym typeface="Calibri"/>
              </a:rPr>
              <a:t>kateterbrukere</a:t>
            </a:r>
            <a:r>
              <a:rPr lang="en-US" sz="1200" b="0" i="0" u="none" strike="noStrike" dirty="0">
                <a:solidFill>
                  <a:schemeClr val="dk1"/>
                </a:solidFill>
                <a:latin typeface="Calibri"/>
                <a:ea typeface="Calibri"/>
                <a:cs typeface="Calibri"/>
                <a:sym typeface="Calibri"/>
              </a:rPr>
              <a:t> og for </a:t>
            </a:r>
            <a:r>
              <a:rPr lang="en-US" sz="1200" b="0" i="0" u="none" strike="noStrike" dirty="0" err="1">
                <a:solidFill>
                  <a:schemeClr val="dk1"/>
                </a:solidFill>
                <a:latin typeface="Calibri"/>
                <a:ea typeface="Calibri"/>
                <a:cs typeface="Calibri"/>
                <a:sym typeface="Calibri"/>
              </a:rPr>
              <a:t>personer</a:t>
            </a:r>
            <a:r>
              <a:rPr lang="en-US" sz="1200" b="0" i="0" u="none" strike="noStrike" dirty="0">
                <a:solidFill>
                  <a:schemeClr val="dk1"/>
                </a:solidFill>
                <a:latin typeface="Calibri"/>
                <a:ea typeface="Calibri"/>
                <a:cs typeface="Calibri"/>
                <a:sym typeface="Calibri"/>
              </a:rPr>
              <a:t> med </a:t>
            </a:r>
            <a:r>
              <a:rPr lang="en-US" sz="1200" b="0" i="0" u="none" strike="noStrike" dirty="0" err="1">
                <a:solidFill>
                  <a:schemeClr val="dk1"/>
                </a:solidFill>
                <a:latin typeface="Calibri"/>
                <a:ea typeface="Calibri"/>
                <a:cs typeface="Calibri"/>
                <a:sym typeface="Calibri"/>
              </a:rPr>
              <a:t>andre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tilstander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påvirker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evnen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til</a:t>
            </a:r>
            <a:r>
              <a:rPr lang="en-US" sz="1200" b="0" i="0" u="none" strike="noStrike" dirty="0">
                <a:solidFill>
                  <a:schemeClr val="dk1"/>
                </a:solidFill>
                <a:latin typeface="Calibri"/>
                <a:ea typeface="Calibri"/>
                <a:cs typeface="Calibri"/>
                <a:sym typeface="Calibri"/>
              </a:rPr>
              <a:t> å </a:t>
            </a:r>
            <a:r>
              <a:rPr lang="en-US" sz="1200" b="0" i="0" u="none" strike="noStrike" dirty="0" err="1">
                <a:solidFill>
                  <a:schemeClr val="dk1"/>
                </a:solidFill>
                <a:latin typeface="Calibri"/>
                <a:ea typeface="Calibri"/>
                <a:cs typeface="Calibri"/>
                <a:sym typeface="Calibri"/>
              </a:rPr>
              <a:t>tømme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urinblæren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helt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eller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delvis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Nå</a:t>
            </a:r>
            <a:r>
              <a:rPr lang="en-US" sz="1200" b="0" i="0" u="none" strike="noStrike" dirty="0" err="1">
                <a:solidFill>
                  <a:schemeClr val="dk1"/>
                </a:solidFill>
                <a:latin typeface="Calibri"/>
                <a:ea typeface="Calibri"/>
                <a:cs typeface="Calibri"/>
                <a:sym typeface="Calibri"/>
              </a:rPr>
              <a:t>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bakterier</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formerer</a:t>
            </a:r>
            <a:r>
              <a:rPr lang="en-US" sz="1200" b="0" i="0" u="none" strike="noStrike" dirty="0">
                <a:solidFill>
                  <a:schemeClr val="dk1"/>
                </a:solidFill>
                <a:latin typeface="+mn-lt"/>
                <a:ea typeface="Calibri"/>
                <a:cs typeface="Calibri"/>
                <a:sym typeface="Calibri"/>
              </a:rPr>
              <a:t> seg og fester seg </a:t>
            </a:r>
            <a:r>
              <a:rPr lang="en-US" sz="1200" b="0" i="0" u="none" strike="noStrike" dirty="0" err="1">
                <a:solidFill>
                  <a:schemeClr val="dk1"/>
                </a:solidFill>
                <a:latin typeface="+mn-lt"/>
                <a:ea typeface="Calibri"/>
                <a:cs typeface="Calibri"/>
                <a:sym typeface="Calibri"/>
              </a:rPr>
              <a:t>i</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urinblærens</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slimhinne</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kan</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ikke</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kroppens</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eget</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forsvar</a:t>
            </a:r>
            <a:r>
              <a:rPr lang="en-US" sz="1200" b="0" i="0" u="none" strike="noStrike" dirty="0">
                <a:solidFill>
                  <a:schemeClr val="dk1"/>
                </a:solidFill>
                <a:latin typeface="+mn-lt"/>
                <a:ea typeface="Calibri"/>
                <a:cs typeface="Calibri"/>
                <a:sym typeface="Calibri"/>
              </a:rPr>
              <a:t> </a:t>
            </a:r>
            <a:r>
              <a:rPr lang="en-US" sz="1200" b="0" i="0" u="none" strike="noStrike" dirty="0" err="1">
                <a:solidFill>
                  <a:schemeClr val="dk1"/>
                </a:solidFill>
                <a:latin typeface="+mn-lt"/>
                <a:ea typeface="Calibri"/>
                <a:cs typeface="Calibri"/>
                <a:sym typeface="Calibri"/>
              </a:rPr>
              <a:t>ødelegge</a:t>
            </a:r>
            <a:r>
              <a:rPr lang="en-US" sz="1200" b="0" i="0" u="none" strike="noStrike" dirty="0">
                <a:solidFill>
                  <a:schemeClr val="dk1"/>
                </a:solidFill>
                <a:latin typeface="+mn-lt"/>
                <a:ea typeface="Calibri"/>
                <a:cs typeface="Calibri"/>
                <a:sym typeface="Calibri"/>
              </a:rPr>
              <a:t> dem, da </a:t>
            </a:r>
            <a:r>
              <a:rPr lang="en-US" sz="1200" b="0" i="0" u="none" strike="noStrike" dirty="0" err="1">
                <a:solidFill>
                  <a:schemeClr val="dk1"/>
                </a:solidFill>
                <a:latin typeface="+mn-lt"/>
                <a:ea typeface="Calibri"/>
                <a:cs typeface="Calibri"/>
                <a:sym typeface="Calibri"/>
              </a:rPr>
              <a:t>foråsaker</a:t>
            </a:r>
            <a:r>
              <a:rPr lang="en-US" sz="1200" b="0" i="0" u="none" strike="noStrike" dirty="0">
                <a:solidFill>
                  <a:schemeClr val="dk1"/>
                </a:solidFill>
                <a:latin typeface="+mn-lt"/>
                <a:ea typeface="Calibri"/>
                <a:cs typeface="Calibri"/>
                <a:sym typeface="Calibri"/>
              </a:rPr>
              <a:t> de </a:t>
            </a:r>
            <a:r>
              <a:rPr lang="en-US" sz="1200" b="0" i="0" u="none" strike="noStrike" dirty="0" err="1">
                <a:solidFill>
                  <a:schemeClr val="dk1"/>
                </a:solidFill>
                <a:latin typeface="+mn-lt"/>
                <a:ea typeface="Calibri"/>
                <a:cs typeface="Calibri"/>
                <a:sym typeface="Calibri"/>
              </a:rPr>
              <a:t>en</a:t>
            </a:r>
            <a:r>
              <a:rPr lang="en-US" sz="1200" b="0" i="0" u="none" strike="noStrike" dirty="0">
                <a:solidFill>
                  <a:schemeClr val="dk1"/>
                </a:solidFill>
                <a:latin typeface="+mn-lt"/>
                <a:ea typeface="Calibri"/>
                <a:cs typeface="Calibri"/>
                <a:sym typeface="Calibri"/>
              </a:rPr>
              <a:t> UVI, </a:t>
            </a:r>
            <a:r>
              <a:rPr lang="sv-SE" sz="1200" b="0" i="0" u="none" strike="noStrike" dirty="0">
                <a:solidFill>
                  <a:schemeClr val="dk1"/>
                </a:solidFill>
                <a:latin typeface="+mn-lt"/>
                <a:ea typeface="Calibri"/>
                <a:cs typeface="Calibri"/>
                <a:sym typeface="Calibri"/>
              </a:rPr>
              <a:t>og kroppen reagerar med symptomer som f.eks. feber.</a:t>
            </a:r>
            <a:r>
              <a:rPr lang="en-US" sz="1200" b="0" i="0" u="none" strike="noStrike" dirty="0">
                <a:solidFill>
                  <a:schemeClr val="dk1"/>
                </a:solidFill>
                <a:latin typeface="+mn-lt"/>
                <a:ea typeface="Calibri"/>
                <a:cs typeface="Calibri"/>
                <a:sym typeface="Calibri"/>
              </a:rPr>
              <a:t> En </a:t>
            </a:r>
            <a:r>
              <a:rPr lang="en-US" sz="1200" b="0" i="0" u="none" strike="noStrike" dirty="0">
                <a:solidFill>
                  <a:schemeClr val="dk1"/>
                </a:solidFill>
                <a:latin typeface="Calibri"/>
                <a:ea typeface="Calibri"/>
                <a:cs typeface="Calibri"/>
                <a:sym typeface="Calibri"/>
              </a:rPr>
              <a:t>UVI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bakteriell</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infeksjon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påvirker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deler</a:t>
            </a:r>
            <a:r>
              <a:rPr lang="en-US" sz="1200" b="0" i="0" u="none" strike="noStrike" dirty="0">
                <a:solidFill>
                  <a:schemeClr val="dk1"/>
                </a:solidFill>
                <a:latin typeface="Calibri"/>
                <a:ea typeface="Calibri"/>
                <a:cs typeface="Calibri"/>
                <a:sym typeface="Calibri"/>
              </a:rPr>
              <a:t> av </a:t>
            </a:r>
            <a:r>
              <a:rPr lang="en-US" sz="1200" b="0" i="0" u="none" strike="noStrike" dirty="0" err="1">
                <a:solidFill>
                  <a:schemeClr val="dk1"/>
                </a:solidFill>
                <a:latin typeface="Calibri"/>
                <a:ea typeface="Calibri"/>
                <a:cs typeface="Calibri"/>
                <a:sym typeface="Calibri"/>
              </a:rPr>
              <a:t>urinveiene</a:t>
            </a:r>
            <a:r>
              <a:rPr lang="en-US" sz="1200" b="0" i="0" u="none" strike="noStrike" dirty="0">
                <a:solidFill>
                  <a:schemeClr val="dk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chemeClr val="dk1"/>
                </a:solidFill>
                <a:latin typeface="Calibri"/>
                <a:ea typeface="Calibri"/>
                <a:cs typeface="Calibri"/>
                <a:sym typeface="Calibri"/>
              </a:rPr>
              <a:t>Asymptomatisk</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bakteriuri</a:t>
            </a:r>
            <a:r>
              <a:rPr lang="en-US" sz="1200" b="0" i="0" u="none" strike="noStrike" dirty="0">
                <a:solidFill>
                  <a:schemeClr val="dk1"/>
                </a:solidFill>
                <a:latin typeface="Calibri"/>
                <a:ea typeface="Calibri"/>
                <a:cs typeface="Calibri"/>
                <a:sym typeface="Calibri"/>
              </a:rPr>
              <a:t>, ABU </a:t>
            </a:r>
            <a:r>
              <a:rPr lang="en-US" sz="1200" b="0" i="0" u="none" strike="noStrike" dirty="0" err="1">
                <a:solidFill>
                  <a:schemeClr val="dk1"/>
                </a:solidFill>
                <a:latin typeface="Calibri"/>
                <a:ea typeface="Calibri"/>
                <a:cs typeface="Calibri"/>
                <a:sym typeface="Calibri"/>
              </a:rPr>
              <a:t>betyr</a:t>
            </a:r>
            <a:r>
              <a:rPr lang="en-US" sz="1200" b="0" i="0" u="none" strike="noStrike" dirty="0">
                <a:solidFill>
                  <a:schemeClr val="dk1"/>
                </a:solidFill>
                <a:latin typeface="Calibri"/>
                <a:ea typeface="Calibri"/>
                <a:cs typeface="Calibri"/>
                <a:sym typeface="Calibri"/>
              </a:rPr>
              <a:t> at man har bakterier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uten</a:t>
            </a:r>
            <a:r>
              <a:rPr lang="en-US" sz="1200" b="0" i="0" u="none" strike="noStrike" dirty="0">
                <a:solidFill>
                  <a:schemeClr val="dk1"/>
                </a:solidFill>
                <a:latin typeface="Calibri"/>
                <a:ea typeface="Calibri"/>
                <a:cs typeface="Calibri"/>
                <a:sym typeface="Calibri"/>
              </a:rPr>
              <a:t> symptom </a:t>
            </a:r>
            <a:r>
              <a:rPr lang="en-US" sz="1200" b="0" i="0" u="none" strike="noStrike" dirty="0" err="1">
                <a:solidFill>
                  <a:schemeClr val="dk1"/>
                </a:solidFill>
                <a:latin typeface="Calibri"/>
                <a:ea typeface="Calibri"/>
                <a:cs typeface="Calibri"/>
                <a:sym typeface="Calibri"/>
              </a:rPr>
              <a:t>fra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urinveiene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Forhøyede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verdier</a:t>
            </a:r>
            <a:r>
              <a:rPr lang="en-US" sz="1200" b="0" i="0" u="none" strike="noStrike" dirty="0">
                <a:solidFill>
                  <a:schemeClr val="dk1"/>
                </a:solidFill>
                <a:latin typeface="Calibri"/>
                <a:ea typeface="Calibri"/>
                <a:cs typeface="Calibri"/>
                <a:sym typeface="Calibri"/>
              </a:rPr>
              <a:t> av bakterier </a:t>
            </a:r>
            <a:r>
              <a:rPr lang="en-US" sz="1200" b="0" i="0" u="none" strike="noStrike" dirty="0" err="1">
                <a:solidFill>
                  <a:schemeClr val="dk1"/>
                </a:solidFill>
                <a:latin typeface="Calibri"/>
                <a:ea typeface="Calibri"/>
                <a:cs typeface="Calibri"/>
                <a:sym typeface="Calibri"/>
              </a:rPr>
              <a:t>i</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symptomer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innebærer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ikke</a:t>
            </a:r>
            <a:r>
              <a:rPr lang="en-US" sz="1200" b="0" i="0" u="none" strike="noStrike" dirty="0">
                <a:solidFill>
                  <a:schemeClr val="dk1"/>
                </a:solidFill>
                <a:latin typeface="Calibri"/>
                <a:ea typeface="Calibri"/>
                <a:cs typeface="Calibri"/>
                <a:sym typeface="Calibri"/>
              </a:rPr>
              <a:t> at man har </a:t>
            </a:r>
            <a:r>
              <a:rPr lang="en-US" sz="1200" b="0" i="0" u="none" strike="noStrike" dirty="0" err="1">
                <a:solidFill>
                  <a:schemeClr val="dk1"/>
                </a:solidFill>
                <a:latin typeface="Calibri"/>
                <a:ea typeface="Calibri"/>
                <a:cs typeface="Calibri"/>
                <a:sym typeface="Calibri"/>
              </a:rPr>
              <a:t>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urinveisinfeksjon</a:t>
            </a:r>
            <a:r>
              <a:rPr lang="en-US" sz="1200" b="0" i="0" u="none" strike="noStrike" dirty="0">
                <a:solidFill>
                  <a:schemeClr val="dk1"/>
                </a:solidFill>
                <a:latin typeface="Calibri"/>
                <a:ea typeface="Calibri"/>
                <a:cs typeface="Calibri"/>
                <a:sym typeface="Calibri"/>
              </a:rPr>
              <a:t>. Om man </a:t>
            </a:r>
            <a:r>
              <a:rPr lang="en-US" sz="1200" b="0" i="0" u="none" strike="noStrike" dirty="0" err="1">
                <a:solidFill>
                  <a:schemeClr val="dk1"/>
                </a:solidFill>
                <a:latin typeface="Calibri"/>
                <a:ea typeface="Calibri"/>
                <a:cs typeface="Calibri"/>
                <a:sym typeface="Calibri"/>
              </a:rPr>
              <a:t>behandler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bort</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disse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bakteriene</a:t>
            </a:r>
            <a:r>
              <a:rPr lang="en-US" sz="1200" b="0" i="0" u="none" strike="noStrike" dirty="0">
                <a:solidFill>
                  <a:schemeClr val="dk1"/>
                </a:solidFill>
                <a:latin typeface="Calibri"/>
                <a:ea typeface="Calibri"/>
                <a:cs typeface="Calibri"/>
                <a:sym typeface="Calibri"/>
              </a:rPr>
              <a:t> med </a:t>
            </a:r>
            <a:r>
              <a:rPr lang="en-US" sz="1200" b="0" i="0" u="none" strike="noStrike" dirty="0" err="1">
                <a:solidFill>
                  <a:schemeClr val="dk1"/>
                </a:solidFill>
                <a:latin typeface="Calibri"/>
                <a:ea typeface="Calibri"/>
                <a:cs typeface="Calibri"/>
                <a:sym typeface="Calibri"/>
              </a:rPr>
              <a:t>antibiotika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er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risikoen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stor</a:t>
            </a:r>
            <a:r>
              <a:rPr lang="en-US" sz="1200" b="0" i="0" u="none" strike="noStrike" dirty="0">
                <a:solidFill>
                  <a:schemeClr val="dk1"/>
                </a:solidFill>
                <a:latin typeface="Calibri"/>
                <a:ea typeface="Calibri"/>
                <a:cs typeface="Calibri"/>
                <a:sym typeface="Calibri"/>
              </a:rPr>
              <a:t> for at man </a:t>
            </a:r>
            <a:r>
              <a:rPr lang="en-US" sz="1200" b="0" i="0" u="none" strike="noStrike" dirty="0" err="1">
                <a:solidFill>
                  <a:schemeClr val="dk1"/>
                </a:solidFill>
                <a:latin typeface="Calibri"/>
                <a:ea typeface="Calibri"/>
                <a:cs typeface="Calibri"/>
                <a:sym typeface="Calibri"/>
              </a:rPr>
              <a:t>senere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får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styggere</a:t>
            </a:r>
            <a:r>
              <a:rPr lang="en-US" sz="1200" b="0" i="0" u="none" strike="noStrike" dirty="0">
                <a:solidFill>
                  <a:schemeClr val="dk1"/>
                </a:solidFill>
                <a:latin typeface="Calibri"/>
                <a:ea typeface="Calibri"/>
                <a:cs typeface="Calibri"/>
                <a:sym typeface="Calibri"/>
              </a:rPr>
              <a:t>” bakterier </a:t>
            </a:r>
            <a:r>
              <a:rPr lang="en-US" sz="1200" b="0" i="0" u="none" strike="noStrike" dirty="0" err="1">
                <a:solidFill>
                  <a:schemeClr val="dk1"/>
                </a:solidFill>
                <a:latin typeface="Calibri"/>
                <a:ea typeface="Calibri"/>
                <a:cs typeface="Calibri"/>
                <a:sym typeface="Calibri"/>
              </a:rPr>
              <a:t>som</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gir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kraftigere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symptomer</a:t>
            </a:r>
            <a:r>
              <a:rPr lang="en-US" sz="1200" b="0" i="0" u="none" strike="noStrike" dirty="0">
                <a:solidFill>
                  <a:schemeClr val="dk1"/>
                </a:solidFill>
                <a:latin typeface="Calibri"/>
                <a:ea typeface="Calibri"/>
                <a:cs typeface="Calibri"/>
                <a:sym typeface="Calibri"/>
              </a:rPr>
              <a:t>. Resistens </a:t>
            </a:r>
            <a:r>
              <a:rPr lang="en-US" sz="1200" b="0" i="0" u="none" strike="noStrike" dirty="0" err="1">
                <a:solidFill>
                  <a:schemeClr val="dk1"/>
                </a:solidFill>
                <a:latin typeface="Calibri"/>
                <a:ea typeface="Calibri"/>
                <a:cs typeface="Calibri"/>
                <a:sym typeface="Calibri"/>
              </a:rPr>
              <a:t>kan</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utvikles</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ved</a:t>
            </a:r>
            <a:r>
              <a:rPr lang="en-US" sz="1200" b="0" i="0" u="none" strike="noStrike" dirty="0">
                <a:solidFill>
                  <a:schemeClr val="dk1"/>
                </a:solidFill>
                <a:latin typeface="Calibri"/>
                <a:ea typeface="Calibri"/>
                <a:cs typeface="Calibri"/>
                <a:sym typeface="Calibri"/>
              </a:rPr>
              <a:t> å ta </a:t>
            </a:r>
            <a:r>
              <a:rPr lang="en-US" sz="1200" b="0" i="0" u="none" strike="noStrike" dirty="0" err="1">
                <a:solidFill>
                  <a:schemeClr val="dk1"/>
                </a:solidFill>
                <a:latin typeface="Calibri"/>
                <a:ea typeface="Calibri"/>
                <a:cs typeface="Calibri"/>
                <a:sym typeface="Calibri"/>
              </a:rPr>
              <a:t>bort</a:t>
            </a:r>
            <a:r>
              <a:rPr lang="en-US" sz="1200" b="0" i="0" u="none" strike="noStrike" dirty="0">
                <a:solidFill>
                  <a:schemeClr val="dk1"/>
                </a:solidFill>
                <a:latin typeface="Calibri"/>
                <a:ea typeface="Calibri"/>
                <a:cs typeface="Calibri"/>
                <a:sym typeface="Calibri"/>
              </a:rPr>
              <a:t> bakterier, </a:t>
            </a:r>
            <a:r>
              <a:rPr lang="en-US" sz="1200" b="0" i="0" u="none" strike="noStrike" dirty="0" err="1">
                <a:solidFill>
                  <a:schemeClr val="dk1"/>
                </a:solidFill>
                <a:latin typeface="Calibri"/>
                <a:ea typeface="Calibri"/>
                <a:cs typeface="Calibri"/>
                <a:sym typeface="Calibri"/>
              </a:rPr>
              <a:t>bl.a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gjennom</a:t>
            </a:r>
            <a:r>
              <a:rPr lang="en-US" sz="1200" b="0" i="0" u="none" strike="noStrike" dirty="0">
                <a:solidFill>
                  <a:schemeClr val="dk1"/>
                </a:solidFill>
                <a:latin typeface="Calibri"/>
                <a:ea typeface="Calibri"/>
                <a:cs typeface="Calibri"/>
                <a:sym typeface="Calibri"/>
              </a:rPr>
              <a:t> over- og </a:t>
            </a:r>
            <a:r>
              <a:rPr lang="en-US" sz="1200" b="0" i="0" u="none" strike="noStrike" dirty="0" err="1">
                <a:solidFill>
                  <a:schemeClr val="dk1"/>
                </a:solidFill>
                <a:latin typeface="Calibri"/>
                <a:ea typeface="Calibri"/>
                <a:cs typeface="Calibri"/>
                <a:sym typeface="Calibri"/>
              </a:rPr>
              <a:t>feilbruk</a:t>
            </a:r>
            <a:r>
              <a:rPr lang="en-US" sz="1200" b="0" i="0" u="none" strike="noStrike" dirty="0">
                <a:solidFill>
                  <a:schemeClr val="dk1"/>
                </a:solidFill>
                <a:latin typeface="Calibri"/>
                <a:ea typeface="Calibri"/>
                <a:cs typeface="Calibri"/>
                <a:sym typeface="Calibri"/>
              </a:rPr>
              <a:t> av </a:t>
            </a:r>
            <a:r>
              <a:rPr lang="en-US" sz="1200" b="0" i="0" u="none" strike="noStrike" dirty="0" err="1">
                <a:solidFill>
                  <a:schemeClr val="dk1"/>
                </a:solidFill>
                <a:latin typeface="Calibri"/>
                <a:ea typeface="Calibri"/>
                <a:cs typeface="Calibri"/>
                <a:sym typeface="Calibri"/>
              </a:rPr>
              <a:t>antibiotika</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Vær</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nøye</a:t>
            </a:r>
            <a:r>
              <a:rPr lang="en-US" sz="1200" b="0" i="0" u="none" strike="noStrike" dirty="0">
                <a:solidFill>
                  <a:schemeClr val="dk1"/>
                </a:solidFill>
                <a:latin typeface="Calibri"/>
                <a:ea typeface="Calibri"/>
                <a:cs typeface="Calibri"/>
                <a:sym typeface="Calibri"/>
              </a:rPr>
              <a:t> med å ta </a:t>
            </a:r>
            <a:r>
              <a:rPr lang="en-US" sz="1200" b="0" i="0" u="none" strike="noStrike" dirty="0" err="1">
                <a:solidFill>
                  <a:schemeClr val="dk1"/>
                </a:solidFill>
                <a:latin typeface="Calibri"/>
                <a:ea typeface="Calibri"/>
                <a:cs typeface="Calibri"/>
                <a:sym typeface="Calibri"/>
              </a:rPr>
              <a:t>urinprøve</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ved</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mistanke</a:t>
            </a:r>
            <a:r>
              <a:rPr lang="en-US" sz="1200" b="0" i="0" u="none" strike="noStrike" dirty="0">
                <a:solidFill>
                  <a:schemeClr val="dk1"/>
                </a:solidFill>
                <a:latin typeface="Calibri"/>
                <a:ea typeface="Calibri"/>
                <a:cs typeface="Calibri"/>
                <a:sym typeface="Calibri"/>
              </a:rPr>
              <a:t> om UVI. </a:t>
            </a:r>
            <a:endParaRPr dirty="0"/>
          </a:p>
        </p:txBody>
      </p:sp>
      <p:sp>
        <p:nvSpPr>
          <p:cNvPr id="389" name="Google Shape;3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kern="1200" dirty="0">
                <a:solidFill>
                  <a:schemeClr val="dk1"/>
                </a:solidFill>
                <a:latin typeface="Calibri"/>
                <a:ea typeface="Calibri"/>
                <a:cs typeface="Calibri"/>
                <a:sym typeface="Calibri"/>
              </a:rPr>
              <a:t>Se over </a:t>
            </a:r>
            <a:r>
              <a:rPr lang="en-US" sz="1200" b="0" i="0" u="none" strike="noStrike" kern="1200" dirty="0" err="1">
                <a:solidFill>
                  <a:schemeClr val="dk1"/>
                </a:solidFill>
                <a:latin typeface="Calibri"/>
                <a:ea typeface="Calibri"/>
                <a:cs typeface="Calibri"/>
                <a:sym typeface="Calibri"/>
              </a:rPr>
              <a:t>miksjonsliste</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frekvens</a:t>
            </a:r>
            <a:r>
              <a:rPr lang="en-US" sz="1200" b="0" i="0" u="none" strike="noStrike" kern="1200" dirty="0">
                <a:solidFill>
                  <a:schemeClr val="dk1"/>
                </a:solidFill>
                <a:latin typeface="Calibri"/>
                <a:ea typeface="Calibri"/>
                <a:cs typeface="Calibri"/>
                <a:sym typeface="Calibri"/>
              </a:rPr>
              <a:t> og </a:t>
            </a:r>
            <a:r>
              <a:rPr lang="en-US" sz="1200" b="0" i="0" u="none" strike="noStrike" kern="1200" dirty="0" err="1">
                <a:solidFill>
                  <a:schemeClr val="dk1"/>
                </a:solidFill>
                <a:latin typeface="Calibri"/>
                <a:ea typeface="Calibri"/>
                <a:cs typeface="Calibri"/>
                <a:sym typeface="Calibri"/>
              </a:rPr>
              <a:t>mengde</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Kontroller</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kateteriseringsteknikken</a:t>
            </a:r>
            <a:r>
              <a:rPr lang="en-US" sz="1200" b="0" i="0" u="none" strike="noStrike" kern="1200" dirty="0">
                <a:solidFill>
                  <a:schemeClr val="dk1"/>
                </a:solidFill>
                <a:latin typeface="Calibri"/>
                <a:ea typeface="Calibri"/>
                <a:cs typeface="Calibri"/>
                <a:sym typeface="Calibri"/>
              </a:rPr>
              <a:t> og </a:t>
            </a:r>
            <a:r>
              <a:rPr lang="en-US" sz="1200" b="0" i="0" u="none" strike="noStrike" kern="1200" dirty="0" err="1">
                <a:solidFill>
                  <a:schemeClr val="dk1"/>
                </a:solidFill>
                <a:latin typeface="Calibri"/>
                <a:ea typeface="Calibri"/>
                <a:cs typeface="Calibri"/>
                <a:sym typeface="Calibri"/>
              </a:rPr>
              <a:t>hvordan</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håndhygienen</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utføres</a:t>
            </a:r>
            <a:r>
              <a:rPr lang="en-US" sz="1200" b="0" i="0" u="none" strike="noStrike" kern="1200" dirty="0">
                <a:solidFill>
                  <a:schemeClr val="dk1"/>
                </a:solidFill>
                <a:latin typeface="Calibri"/>
                <a:ea typeface="Calibri"/>
                <a:cs typeface="Calibri"/>
                <a:sym typeface="Calibri"/>
              </a:rPr>
              <a:t>.</a:t>
            </a:r>
            <a:endParaRPr sz="1200" b="0" i="0" u="none" strike="noStrike" kern="1200" dirty="0">
              <a:solidFill>
                <a:schemeClr val="dk1"/>
              </a:solidFill>
              <a:latin typeface="Calibri"/>
              <a:cs typeface="Calibri"/>
            </a:endParaRPr>
          </a:p>
          <a:p>
            <a:pPr marL="0" lvl="0" indent="0" algn="l" rtl="0">
              <a:spcBef>
                <a:spcPts val="0"/>
              </a:spcBef>
              <a:spcAft>
                <a:spcPts val="0"/>
              </a:spcAft>
              <a:buNone/>
            </a:pPr>
            <a:r>
              <a:rPr lang="en-US" sz="1200" b="0" i="0" u="none" strike="noStrike" kern="1200" dirty="0" err="1">
                <a:solidFill>
                  <a:schemeClr val="dk1"/>
                </a:solidFill>
                <a:latin typeface="Calibri"/>
                <a:ea typeface="Calibri"/>
                <a:cs typeface="Calibri"/>
                <a:sym typeface="Calibri"/>
              </a:rPr>
              <a:t>Valg</a:t>
            </a:r>
            <a:r>
              <a:rPr lang="en-US" sz="1200" b="0" i="0" u="none" strike="noStrike" kern="1200" dirty="0">
                <a:solidFill>
                  <a:schemeClr val="dk1"/>
                </a:solidFill>
                <a:latin typeface="Calibri"/>
                <a:ea typeface="Calibri"/>
                <a:cs typeface="Calibri"/>
                <a:sym typeface="Calibri"/>
              </a:rPr>
              <a:t> av </a:t>
            </a:r>
            <a:r>
              <a:rPr lang="en-US" sz="1200" b="0" i="0" u="none" strike="noStrike" kern="1200" dirty="0" err="1">
                <a:solidFill>
                  <a:schemeClr val="dk1"/>
                </a:solidFill>
                <a:latin typeface="Calibri"/>
                <a:ea typeface="Calibri"/>
                <a:cs typeface="Calibri"/>
                <a:sym typeface="Calibri"/>
              </a:rPr>
              <a:t>kateter</a:t>
            </a:r>
            <a:r>
              <a:rPr lang="en-US" sz="1200" b="0" i="0" u="none" strike="noStrike" kern="1200" dirty="0">
                <a:solidFill>
                  <a:schemeClr val="dk1"/>
                </a:solidFill>
                <a:latin typeface="Calibri"/>
                <a:ea typeface="Calibri"/>
                <a:cs typeface="Calibri"/>
                <a:sym typeface="Calibri"/>
              </a:rPr>
              <a:t> og no touch-</a:t>
            </a:r>
            <a:r>
              <a:rPr lang="en-US" sz="1200" b="0" i="0" u="none" strike="noStrike" kern="1200" dirty="0" err="1">
                <a:solidFill>
                  <a:schemeClr val="dk1"/>
                </a:solidFill>
                <a:latin typeface="Calibri"/>
                <a:ea typeface="Calibri"/>
                <a:cs typeface="Calibri"/>
                <a:sym typeface="Calibri"/>
              </a:rPr>
              <a:t>teknikk</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ved</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kateterisering</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kan</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være</a:t>
            </a:r>
            <a:r>
              <a:rPr lang="en-US" sz="1200" b="0" i="0" u="none" strike="noStrike" kern="1200" dirty="0">
                <a:solidFill>
                  <a:schemeClr val="dk1"/>
                </a:solidFill>
                <a:latin typeface="Calibri"/>
                <a:ea typeface="Calibri"/>
                <a:cs typeface="Calibri"/>
                <a:sym typeface="Calibri"/>
              </a:rPr>
              <a:t> </a:t>
            </a:r>
            <a:r>
              <a:rPr lang="en-US" sz="1200" b="0" i="0" u="none" strike="noStrike" kern="1200" dirty="0" err="1">
                <a:solidFill>
                  <a:schemeClr val="dk1"/>
                </a:solidFill>
                <a:latin typeface="Calibri"/>
                <a:ea typeface="Calibri"/>
                <a:cs typeface="Calibri"/>
                <a:sym typeface="Calibri"/>
              </a:rPr>
              <a:t>forebyggende</a:t>
            </a:r>
            <a:r>
              <a:rPr lang="en-US" sz="1200" b="0" i="0" u="none" strike="noStrike" kern="1200" dirty="0">
                <a:solidFill>
                  <a:schemeClr val="dk1"/>
                </a:solidFill>
                <a:latin typeface="Calibri"/>
                <a:ea typeface="Calibri"/>
                <a:cs typeface="Calibri"/>
                <a:sym typeface="Calibri"/>
              </a:rPr>
              <a:t>.</a:t>
            </a:r>
            <a:r>
              <a:rPr lang="sv-SE" sz="1200" b="0" i="0" u="none" strike="noStrike" kern="1200" dirty="0">
                <a:solidFill>
                  <a:schemeClr val="dk1"/>
                </a:solidFill>
                <a:latin typeface="Calibri"/>
                <a:ea typeface="Calibri"/>
                <a:cs typeface="Calibri"/>
                <a:sym typeface="Calibri"/>
              </a:rPr>
              <a:t> Kontroller med blærescanner/ultralyd at urinblæren er tom etter RIK.</a:t>
            </a:r>
          </a:p>
          <a:p>
            <a:pPr marL="0" lvl="0" indent="0" algn="l" rtl="0">
              <a:spcBef>
                <a:spcPts val="0"/>
              </a:spcBef>
              <a:spcAft>
                <a:spcPts val="0"/>
              </a:spcAft>
              <a:buNone/>
            </a:pPr>
            <a:r>
              <a:rPr lang="sv-SE" sz="1200" b="0" i="0" u="none" strike="noStrike" dirty="0">
                <a:solidFill>
                  <a:schemeClr val="dk1"/>
                </a:solidFill>
                <a:latin typeface="+mn-lt"/>
                <a:ea typeface="Calibri"/>
                <a:cs typeface="Calibri"/>
                <a:sym typeface="Calibri"/>
              </a:rPr>
              <a:t>Utelukk at det ikke er stein i urinblæren som gir infeksjonene, noen bakterier er mer stendannende, f.eks. Klebsiella og Proteus.</a:t>
            </a:r>
            <a:endParaRPr dirty="0"/>
          </a:p>
          <a:p>
            <a:pPr marL="0" lvl="0" indent="0" algn="l" rtl="0">
              <a:spcBef>
                <a:spcPts val="0"/>
              </a:spcBef>
              <a:spcAft>
                <a:spcPts val="0"/>
              </a:spcAft>
              <a:buNone/>
            </a:pPr>
            <a:r>
              <a:rPr lang="sv-SE" dirty="0"/>
              <a:t>Forstoppelse kan også øke risikoen for urinveisinfeksjon, forstoppelse kan gjøre blæretømming vanskeligere p.g.a. at endetarmen trykker mot blæren.</a:t>
            </a:r>
          </a:p>
          <a:p>
            <a:pPr marL="0" lvl="0" indent="0" algn="l" rtl="0">
              <a:spcBef>
                <a:spcPts val="0"/>
              </a:spcBef>
              <a:spcAft>
                <a:spcPts val="0"/>
              </a:spcAft>
              <a:buNone/>
            </a:pPr>
            <a:r>
              <a:rPr lang="sv-SE" dirty="0"/>
              <a:t>Klimakteriet med skjøre slimhinner kan øke risikoen for UVI. Bedøm muligheten for lokalt østrogen.</a:t>
            </a:r>
          </a:p>
          <a:p>
            <a:pPr marL="0" lvl="0" indent="0" algn="l" rtl="0">
              <a:spcBef>
                <a:spcPts val="0"/>
              </a:spcBef>
              <a:spcAft>
                <a:spcPts val="0"/>
              </a:spcAft>
              <a:buNone/>
            </a:pPr>
            <a:endParaRPr dirty="0"/>
          </a:p>
        </p:txBody>
      </p:sp>
      <p:sp>
        <p:nvSpPr>
          <p:cNvPr id="396" name="Google Shape;39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dirty="0"/>
              <a:t>Helfo retningslinjer angående foreskrivning av forbruksmateriell </a:t>
            </a:r>
          </a:p>
          <a:p>
            <a:pPr marL="0" lvl="0" indent="0" algn="l" rtl="0">
              <a:spcBef>
                <a:spcPts val="0"/>
              </a:spcBef>
              <a:spcAft>
                <a:spcPts val="0"/>
              </a:spcAft>
              <a:buNone/>
            </a:pPr>
            <a:r>
              <a:rPr lang="sv-SE" b="0" dirty="0"/>
              <a:t>Ellers norske gjeldende lover og retningslinjer</a:t>
            </a:r>
          </a:p>
          <a:p>
            <a:pPr marL="0" lvl="0" indent="0" algn="l" rtl="0">
              <a:spcBef>
                <a:spcPts val="0"/>
              </a:spcBef>
              <a:spcAft>
                <a:spcPts val="0"/>
              </a:spcAft>
              <a:buNone/>
            </a:pPr>
            <a:r>
              <a:rPr lang="sv-SE" b="0" dirty="0"/>
              <a:t>Sykehusets prosedyrer</a:t>
            </a:r>
          </a:p>
        </p:txBody>
      </p:sp>
      <p:sp>
        <p:nvSpPr>
          <p:cNvPr id="418" name="Google Shape;41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907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noProof="0" dirty="0">
                <a:solidFill>
                  <a:prstClr val="black"/>
                </a:solidFill>
              </a:rPr>
              <a:t>Studier viser at det er viktig med opplæring, emosjonell og psykologisk støtte, sammen med regelmessig oppfølging for å optimere compliance over tid. </a:t>
            </a:r>
            <a:r>
              <a:rPr lang="sv-SE" sz="1200" b="0" kern="1200" dirty="0">
                <a:solidFill>
                  <a:schemeClr val="tx1"/>
                </a:solidFill>
                <a:effectLst/>
                <a:latin typeface="+mn-lt"/>
                <a:ea typeface="+mn-ea"/>
                <a:cs typeface="+mn-cs"/>
              </a:rPr>
              <a:t>Når og hvordan oppfølgingen bør skje er individuelt. Integrering av RIK i hverdagen kan være vanskelig, pasienten kan trenge løpende støtte og oppfølging av en kontaktperson. Pasienten bør tilbys en oppfølging rett etter opplæringen, etter ca 2-3 dager, for å sikre at brukeren forstår og utfører RIK uten vanskeligheter. Dette kan følges opp per telefon eller på poliklinikken. Behandlingen kan ha behov for å endres på sikt, f.eks. resturinvolum og sensibilitet kan endres raskt.</a:t>
            </a:r>
            <a:endParaRPr lang="sv-SE" dirty="0"/>
          </a:p>
        </p:txBody>
      </p:sp>
      <p:sp>
        <p:nvSpPr>
          <p:cNvPr id="382" name="Google Shape;3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1774">
              <a:buFont typeface="Arial" panose="020B0604020202020204" pitchFamily="34" charset="0"/>
              <a:buNone/>
              <a:defRPr/>
            </a:pPr>
            <a:r>
              <a:rPr lang="sv-SE" sz="1200" i="0" noProof="0" dirty="0">
                <a:solidFill>
                  <a:prstClr val="black"/>
                </a:solidFill>
              </a:rPr>
              <a:t>Compliance er en viktig faktor for det kliniske resultatet. En pasient som føler seg delaktig i beslutningsprosessen og kan påverka sine valg, og at terapien fungerer i hverdagen, har større sansynlighet for å fullfføre terapien og derav nå et bedre klinisk resultat.</a:t>
            </a:r>
          </a:p>
          <a:p>
            <a:pPr marL="0" indent="0" defTabSz="931774">
              <a:buFont typeface="Arial" panose="020B0604020202020204" pitchFamily="34" charset="0"/>
              <a:buNone/>
              <a:defRPr/>
            </a:pPr>
            <a:r>
              <a:rPr lang="sv-SE" sz="1200" i="0" noProof="0" dirty="0">
                <a:solidFill>
                  <a:prstClr val="black"/>
                </a:solidFill>
              </a:rPr>
              <a:t>RIK prosessen og produktvalget bør tilpasses brukerens hverdag. Avgjørende faktor er om produktene er enkle å bruke og at det er enkelt å utføre kateteriseringen.</a:t>
            </a:r>
          </a:p>
          <a:p>
            <a:pPr marL="0" indent="0" defTabSz="931774">
              <a:buFont typeface="Arial" panose="020B0604020202020204" pitchFamily="34" charset="0"/>
              <a:buNone/>
              <a:defRPr/>
            </a:pPr>
            <a:r>
              <a:rPr lang="sv-SE" sz="1200" i="0" noProof="0" dirty="0">
                <a:solidFill>
                  <a:prstClr val="black"/>
                </a:solidFill>
              </a:rPr>
              <a:t>Compliance over tid kommer an på hvor godt terapien passer inn i pasientens liv og fokus bør være å finne en behandlingsform som passer godt til livsstilen.</a:t>
            </a:r>
          </a:p>
          <a:p>
            <a:pPr marL="0" indent="0" defTabSz="931774">
              <a:buFont typeface="Arial" panose="020B0604020202020204" pitchFamily="34" charset="0"/>
              <a:buNone/>
              <a:defRPr/>
            </a:pPr>
            <a:r>
              <a:rPr lang="sv-SE" sz="1200" i="0" noProof="0" dirty="0">
                <a:solidFill>
                  <a:prstClr val="black"/>
                </a:solidFill>
              </a:rPr>
              <a:t>Fritt og tilpasset valg av kateter: Pasientene foretrekker hydrofila katetre med egenskaper som skånsomhet, enkelhet og forebygge infeksjon.</a:t>
            </a:r>
          </a:p>
          <a:p>
            <a:pPr marL="0" indent="0" defTabSz="931774">
              <a:buFont typeface="Arial" panose="020B0604020202020204" pitchFamily="34" charset="0"/>
              <a:buNone/>
              <a:defRPr/>
            </a:pPr>
            <a:r>
              <a:rPr lang="sv-SE" sz="1200" i="0" noProof="0" dirty="0">
                <a:solidFill>
                  <a:prstClr val="black"/>
                </a:solidFill>
              </a:rPr>
              <a:t>Introduksjon til RIK terapien og oppfølging er viktig: Studier viser at opplæring, emosjonelt og psykologisk støtte og også regelmessig oppfølging er avgjørende for optimal compliance over tid.</a:t>
            </a:r>
            <a:endParaRPr lang="sv-SE" sz="1200" i="1" noProof="0" dirty="0">
              <a:solidFill>
                <a:prstClr val="black"/>
              </a:solidFill>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fld id="{9B6F8EE6-54E5-4544-B4CE-564476B6ACAE}" type="slidenum">
              <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rPr>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t>31</a:t>
            </a:fld>
            <a:endParaRPr kumimoji="0" lang="sv-SE" sz="1400" b="0" i="0" u="none" strike="noStrike" kern="0" cap="none" spc="0" normalizeH="0" baseline="0" noProof="0">
              <a:ln>
                <a:noFill/>
              </a:ln>
              <a:solidFill>
                <a:srgbClr val="000000"/>
              </a:solidFill>
              <a:effectLst/>
              <a:uLnTx/>
              <a:uFillTx/>
              <a:latin typeface="Calibri" pitchFamily="34" charset="0"/>
              <a:cs typeface="Arial" charset="0"/>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359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7744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06435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0810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36</a:t>
            </a:fld>
            <a:endParaRPr lang="en-US"/>
          </a:p>
        </p:txBody>
      </p:sp>
    </p:spTree>
    <p:extLst>
      <p:ext uri="{BB962C8B-B14F-4D97-AF65-F5344CB8AC3E}">
        <p14:creationId xmlns:p14="http://schemas.microsoft.com/office/powerpoint/2010/main" val="163952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Anbefalinger for et opplæringsprogram og en litteraturoversikt av Le Breton.</a:t>
            </a:r>
            <a:endParaRPr dirty="0"/>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nb-NO" dirty="0"/>
              <a:t>Intermitterende kateterisering over århundrer.</a:t>
            </a:r>
          </a:p>
          <a:p>
            <a:pPr marL="0" lvl="0" indent="0" algn="l" rtl="0">
              <a:spcBef>
                <a:spcPts val="0"/>
              </a:spcBef>
              <a:spcAft>
                <a:spcPts val="0"/>
              </a:spcAft>
              <a:buNone/>
            </a:pPr>
            <a:r>
              <a:rPr lang="nb-NO" dirty="0"/>
              <a:t>De første kjente katetrene var laget av metall (gull, sølv eller jern). De ble brukt til kateterisering av urinblæren ved urinretensjon, dilatasjon og for instillasjon. Katetre kan spores tilbake til antikken og ble ofte brukt i India og til og med av Hippokrates i det antikke Hellas.</a:t>
            </a:r>
          </a:p>
          <a:p>
            <a:pPr marL="0" lvl="0" indent="0" algn="l" rtl="0">
              <a:spcBef>
                <a:spcPts val="0"/>
              </a:spcBef>
              <a:spcAft>
                <a:spcPts val="0"/>
              </a:spcAft>
              <a:buNone/>
            </a:pPr>
            <a:r>
              <a:rPr lang="nb-NO" dirty="0"/>
              <a:t>Allerede for 2000 år siden visste man at det var viktig å tømme blæren før fødsel og ved ryggmargsskader med underaktiv urinblære. </a:t>
            </a:r>
          </a:p>
          <a:p>
            <a:pPr marL="0" lvl="0" indent="0" algn="l" rtl="0">
              <a:spcBef>
                <a:spcPts val="0"/>
              </a:spcBef>
              <a:spcAft>
                <a:spcPts val="0"/>
              </a:spcAft>
              <a:buNone/>
            </a:pPr>
            <a:r>
              <a:rPr lang="nb-NO" dirty="0"/>
              <a:t>Det er tre forbedringer av katetret som har betydd mye for katetrets utvikling. August </a:t>
            </a:r>
            <a:r>
              <a:rPr lang="nb-NO" dirty="0" err="1"/>
              <a:t>Nelaton</a:t>
            </a:r>
            <a:r>
              <a:rPr lang="nb-NO" dirty="0"/>
              <a:t> (1807-73) utviklet det første myke gummikatetret, </a:t>
            </a:r>
            <a:r>
              <a:rPr lang="nb-NO" dirty="0" err="1"/>
              <a:t>Foley</a:t>
            </a:r>
            <a:r>
              <a:rPr lang="nb-NO" dirty="0"/>
              <a:t> utviklet det første </a:t>
            </a:r>
            <a:r>
              <a:rPr lang="nb-NO" dirty="0" err="1"/>
              <a:t>latexkatetret</a:t>
            </a:r>
            <a:r>
              <a:rPr lang="nb-NO" dirty="0"/>
              <a:t> med ballong i 1935 og i 1983 ble </a:t>
            </a:r>
            <a:r>
              <a:rPr lang="nb-NO" dirty="0" err="1"/>
              <a:t>LoFric</a:t>
            </a:r>
            <a:r>
              <a:rPr lang="nb-NO" dirty="0"/>
              <a:t> lansert, med den hydrofile overflaten som har gjort Ren Intermitterende Kateterisering mye skånsommere, sikrere og enklere. </a:t>
            </a:r>
          </a:p>
          <a:p>
            <a:pPr marL="0" lvl="0" indent="0" algn="l" rtl="0">
              <a:spcBef>
                <a:spcPts val="0"/>
              </a:spcBef>
              <a:spcAft>
                <a:spcPts val="0"/>
              </a:spcAft>
              <a:buNone/>
            </a:pPr>
            <a:r>
              <a:rPr lang="nb-NO" dirty="0"/>
              <a:t>Ballongkatetret gjorde det mulig å ha det inneliggende i blæren. </a:t>
            </a:r>
            <a:r>
              <a:rPr lang="nb-NO" dirty="0" err="1"/>
              <a:t>Samtidigt</a:t>
            </a:r>
            <a:r>
              <a:rPr lang="nb-NO" dirty="0"/>
              <a:t> fikk vi </a:t>
            </a:r>
            <a:r>
              <a:rPr lang="nb-NO" dirty="0" err="1"/>
              <a:t>sulfa</a:t>
            </a:r>
            <a:r>
              <a:rPr lang="nb-NO" dirty="0"/>
              <a:t> og senere penicillin og andre ulike antibiotika som fikk kurere komplikasjoner, slik som urinveisinfeksjonene som oppstod. På 1970-80 tallet ble Ren Intermitterende Kateterisering og Ren Intermitterende Dilatasjon utarbeidet. Sir Ludwig </a:t>
            </a:r>
            <a:r>
              <a:rPr lang="nb-NO" dirty="0" err="1"/>
              <a:t>Guttmann</a:t>
            </a:r>
            <a:r>
              <a:rPr lang="nb-NO" dirty="0"/>
              <a:t> og hans medarbeidere startet med metoden på 1940 tallet.  De benyttet metoden Steril Intermitterende Kateterisering på pasienter med ryggmargsskader.</a:t>
            </a:r>
          </a:p>
          <a:p>
            <a:pPr marL="0" lvl="0" indent="0" algn="l" rtl="0">
              <a:spcBef>
                <a:spcPts val="0"/>
              </a:spcBef>
              <a:spcAft>
                <a:spcPts val="0"/>
              </a:spcAft>
              <a:buNone/>
            </a:pPr>
            <a:r>
              <a:rPr lang="nb-NO" dirty="0"/>
              <a:t>På 1960 tallet observerte </a:t>
            </a:r>
            <a:r>
              <a:rPr lang="nb-NO" dirty="0" err="1"/>
              <a:t>Hinnan</a:t>
            </a:r>
            <a:r>
              <a:rPr lang="nb-NO" dirty="0"/>
              <a:t> at når e-</a:t>
            </a:r>
            <a:r>
              <a:rPr lang="nb-NO" dirty="0" err="1"/>
              <a:t>coli</a:t>
            </a:r>
            <a:r>
              <a:rPr lang="nb-NO" dirty="0"/>
              <a:t> ble </a:t>
            </a:r>
            <a:r>
              <a:rPr lang="nb-NO" dirty="0" err="1"/>
              <a:t>instillert</a:t>
            </a:r>
            <a:r>
              <a:rPr lang="nb-NO" dirty="0"/>
              <a:t> i en frisk urinblære, oppstod ingen infeksjon når pasienten hadde evne til å tømme blæren helt tom.  </a:t>
            </a:r>
          </a:p>
          <a:p>
            <a:pPr marL="0" lvl="0" indent="0" algn="l" rtl="0">
              <a:spcBef>
                <a:spcPts val="0"/>
              </a:spcBef>
              <a:spcAft>
                <a:spcPts val="0"/>
              </a:spcAft>
              <a:buNone/>
            </a:pPr>
            <a:r>
              <a:rPr lang="nb-NO" dirty="0"/>
              <a:t>Jack </a:t>
            </a:r>
            <a:r>
              <a:rPr lang="nb-NO" dirty="0" err="1"/>
              <a:t>Lapides</a:t>
            </a:r>
            <a:r>
              <a:rPr lang="nb-NO" dirty="0"/>
              <a:t> konkluderte da med at for pasienter med problemer med å tømme urinblæren ”bør Intermitterende Kateterisering være en ufarlig fremgangsmåte, forutsatt at urinblæren ikke blir overstrukket. Dessuten bør ren og ikke aseptisk teknikk være nok ettersom alle bakterier som føres inn av katetret blir nøytralisert av motstanden hos ”</a:t>
            </a:r>
            <a:r>
              <a:rPr lang="nb-NO" dirty="0" err="1"/>
              <a:t>värden</a:t>
            </a:r>
            <a:r>
              <a:rPr lang="nb-NO"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018D2-26EA-4626-92F2-1F10E443FD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28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notes"/>
          <p:cNvSpPr txBox="1">
            <a:spLocks noGrp="1"/>
          </p:cNvSpPr>
          <p:nvPr>
            <p:ph type="body" idx="1"/>
          </p:nvPr>
        </p:nvSpPr>
        <p:spPr>
          <a:xfrm>
            <a:off x="683623" y="4484777"/>
            <a:ext cx="560832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kern="1200" dirty="0">
                <a:solidFill>
                  <a:schemeClr val="tx1"/>
                </a:solidFill>
                <a:effectLst/>
                <a:latin typeface="+mn-lt"/>
                <a:ea typeface="+mn-ea"/>
                <a:cs typeface="+mn-cs"/>
              </a:rPr>
              <a:t>Permanent eller inneliggende kateter er et invasivt inngrep, enten gjennom bukveggen (suprapubisk) eller gjennom urinrøret, og har en kontinuerlig tømming. Kateterassosierte urinveisinfeksjoner (UVI) er den vanligste komplikasjonen ved all kateterisering. Ren Intermitterende Kateterisering rapporterer å redusere risikoen for infeksjoner sammenlignet med permanente katetre. Som eksempel rapporteres en reduksjon på 20 % etter kortvarig postoperativ bruk. RIK </a:t>
            </a:r>
            <a:r>
              <a:rPr lang="sv-SE" sz="1200" kern="1200" dirty="0">
                <a:solidFill>
                  <a:schemeClr val="tx1"/>
                </a:solidFill>
                <a:latin typeface="+mn-lt"/>
                <a:ea typeface="+mn-ea"/>
                <a:cs typeface="+mn-cs"/>
              </a:rPr>
              <a:t>gjør det mulig å komme raskere tilbake til normal blæretømming, noe som vil forkorte sykehusoppholdet. </a:t>
            </a:r>
          </a:p>
          <a:p>
            <a:pPr marL="0" lvl="0" indent="0" algn="l" rtl="0">
              <a:spcBef>
                <a:spcPts val="0"/>
              </a:spcBef>
              <a:spcAft>
                <a:spcPts val="0"/>
              </a:spcAft>
              <a:buNone/>
            </a:pPr>
            <a:r>
              <a:rPr lang="sv-SE" sz="1200" b="0" kern="1200" dirty="0">
                <a:solidFill>
                  <a:schemeClr val="tx1"/>
                </a:solidFill>
                <a:effectLst/>
                <a:latin typeface="+mn-lt"/>
                <a:ea typeface="+mn-ea"/>
                <a:cs typeface="+mn-cs"/>
              </a:rPr>
              <a:t>Biofilm rundt KAD: Pasienter med permanent kateter får ofte bakteriuri, til tross for godt stell. </a:t>
            </a:r>
            <a:r>
              <a:rPr lang="sv-SE" sz="1200" b="0" kern="1200" dirty="0">
                <a:effectLst/>
                <a:latin typeface="+mn-lt"/>
                <a:ea typeface="+mn-ea"/>
                <a:cs typeface="+mn-cs"/>
              </a:rPr>
              <a:t>Bakteriene fester seg på kateteroverflaten og danner en biofilm, som</a:t>
            </a:r>
            <a:r>
              <a:rPr lang="sv-SE" sz="1200" b="0" i="0" kern="1200" dirty="0">
                <a:effectLst/>
                <a:latin typeface="+mn-lt"/>
                <a:ea typeface="+mn-ea"/>
                <a:cs typeface="+mn-cs"/>
              </a:rPr>
              <a:t> innebærer at behandlingen fungerer dårlig da antibiotikaen ikke kan trenge gjennom denne biofilmen. Enkelte</a:t>
            </a:r>
            <a:r>
              <a:rPr lang="en-US" sz="1200" dirty="0"/>
              <a:t> </a:t>
            </a:r>
            <a:r>
              <a:rPr lang="en-US" sz="1200" dirty="0" err="1"/>
              <a:t>bakteriearter</a:t>
            </a:r>
            <a:r>
              <a:rPr lang="en-US" sz="1200" dirty="0"/>
              <a:t>, </a:t>
            </a:r>
            <a:r>
              <a:rPr lang="en-US" sz="1200" dirty="0" err="1"/>
              <a:t>vanligvis</a:t>
            </a:r>
            <a:r>
              <a:rPr lang="en-US" sz="1200" dirty="0"/>
              <a:t> Proteus mirabilis, har </a:t>
            </a:r>
            <a:r>
              <a:rPr lang="en-US" sz="1200" dirty="0" err="1"/>
              <a:t>enzymet</a:t>
            </a:r>
            <a:r>
              <a:rPr lang="en-US" sz="1200" dirty="0"/>
              <a:t> </a:t>
            </a:r>
            <a:r>
              <a:rPr lang="en-US" sz="1200" dirty="0" err="1"/>
              <a:t>ureas</a:t>
            </a:r>
            <a:r>
              <a:rPr lang="en-US" sz="1200" dirty="0"/>
              <a:t>, </a:t>
            </a:r>
            <a:r>
              <a:rPr lang="en-US" sz="1200" dirty="0" err="1"/>
              <a:t>som</a:t>
            </a:r>
            <a:r>
              <a:rPr lang="en-US" sz="1200" dirty="0"/>
              <a:t> </a:t>
            </a:r>
            <a:r>
              <a:rPr lang="en-US" sz="1200" dirty="0" err="1"/>
              <a:t>kan</a:t>
            </a:r>
            <a:r>
              <a:rPr lang="en-US" sz="1200" dirty="0"/>
              <a:t> </a:t>
            </a:r>
            <a:r>
              <a:rPr lang="en-US" sz="1200" dirty="0" err="1"/>
              <a:t>bryte</a:t>
            </a:r>
            <a:r>
              <a:rPr lang="en-US" sz="1200" dirty="0"/>
              <a:t> </a:t>
            </a:r>
            <a:r>
              <a:rPr lang="en-US" sz="1200" dirty="0" err="1"/>
              <a:t>ned</a:t>
            </a:r>
            <a:r>
              <a:rPr lang="en-US" sz="1200" dirty="0"/>
              <a:t> </a:t>
            </a:r>
            <a:r>
              <a:rPr lang="en-US" sz="1200" dirty="0" err="1"/>
              <a:t>urinstoff</a:t>
            </a:r>
            <a:r>
              <a:rPr lang="en-US" sz="1200" dirty="0"/>
              <a:t> </a:t>
            </a:r>
            <a:r>
              <a:rPr lang="en-US" sz="1200" dirty="0" err="1"/>
              <a:t>til</a:t>
            </a:r>
            <a:r>
              <a:rPr lang="en-US" sz="1200" dirty="0"/>
              <a:t> </a:t>
            </a:r>
            <a:r>
              <a:rPr lang="en-US" sz="1200" dirty="0" err="1"/>
              <a:t>ammoniak</a:t>
            </a:r>
            <a:r>
              <a:rPr lang="en-US" sz="1200" dirty="0"/>
              <a:t>, </a:t>
            </a:r>
            <a:r>
              <a:rPr lang="en-US" sz="1200" dirty="0" err="1"/>
              <a:t>vilket</a:t>
            </a:r>
            <a:r>
              <a:rPr lang="en-US" sz="1200" dirty="0"/>
              <a:t> </a:t>
            </a:r>
            <a:r>
              <a:rPr lang="en-US" sz="1200" dirty="0" err="1"/>
              <a:t>høyner</a:t>
            </a:r>
            <a:r>
              <a:rPr lang="en-US" sz="1200" dirty="0"/>
              <a:t> </a:t>
            </a:r>
            <a:r>
              <a:rPr lang="en-US" sz="1200" dirty="0" err="1"/>
              <a:t>urinens</a:t>
            </a:r>
            <a:r>
              <a:rPr lang="en-US" sz="1200" dirty="0"/>
              <a:t> </a:t>
            </a:r>
            <a:r>
              <a:rPr lang="en-US" sz="1200" dirty="0" err="1"/>
              <a:t>pH.</a:t>
            </a:r>
            <a:r>
              <a:rPr lang="en-US" sz="1200" dirty="0"/>
              <a:t> Magnesium- og </a:t>
            </a:r>
            <a:r>
              <a:rPr lang="en-US" sz="1200" dirty="0" err="1"/>
              <a:t>kalciumfosfat</a:t>
            </a:r>
            <a:r>
              <a:rPr lang="en-US" sz="1200" dirty="0"/>
              <a:t> </a:t>
            </a:r>
            <a:r>
              <a:rPr lang="en-US" sz="1200" dirty="0" err="1"/>
              <a:t>krystaller</a:t>
            </a:r>
            <a:r>
              <a:rPr lang="en-US" sz="1200" dirty="0"/>
              <a:t> </a:t>
            </a:r>
            <a:r>
              <a:rPr lang="en-US" sz="1200" dirty="0" err="1"/>
              <a:t>kan</a:t>
            </a:r>
            <a:r>
              <a:rPr lang="en-US" sz="1200" dirty="0"/>
              <a:t> </a:t>
            </a:r>
            <a:r>
              <a:rPr lang="en-US" sz="1200" dirty="0" err="1"/>
              <a:t>felles</a:t>
            </a:r>
            <a:r>
              <a:rPr lang="en-US" sz="1200" dirty="0"/>
              <a:t> </a:t>
            </a:r>
            <a:r>
              <a:rPr lang="en-US" sz="1200" dirty="0" err="1"/>
              <a:t>ut</a:t>
            </a:r>
            <a:r>
              <a:rPr lang="en-US" sz="1200" dirty="0"/>
              <a:t> på </a:t>
            </a:r>
            <a:r>
              <a:rPr lang="en-US" sz="1200" dirty="0" err="1"/>
              <a:t>kateteroverflaten</a:t>
            </a:r>
            <a:r>
              <a:rPr lang="en-US" sz="1200" dirty="0"/>
              <a:t> og </a:t>
            </a:r>
            <a:r>
              <a:rPr lang="en-US" sz="1200" dirty="0" err="1"/>
              <a:t>i</a:t>
            </a:r>
            <a:r>
              <a:rPr lang="en-US" sz="1200" dirty="0"/>
              <a:t> </a:t>
            </a:r>
            <a:r>
              <a:rPr lang="en-US" sz="1200" dirty="0" err="1"/>
              <a:t>urinen</a:t>
            </a:r>
            <a:r>
              <a:rPr lang="en-US" sz="1200" dirty="0"/>
              <a:t> og </a:t>
            </a:r>
            <a:r>
              <a:rPr lang="en-US" sz="1200" dirty="0" err="1"/>
              <a:t>etter</a:t>
            </a:r>
            <a:r>
              <a:rPr lang="en-US" sz="1200" dirty="0"/>
              <a:t> </a:t>
            </a:r>
            <a:r>
              <a:rPr lang="en-US" sz="1200" dirty="0" err="1"/>
              <a:t>hvert</a:t>
            </a:r>
            <a:r>
              <a:rPr lang="en-US" sz="1200" dirty="0"/>
              <a:t> </a:t>
            </a:r>
            <a:r>
              <a:rPr lang="en-US" sz="1200" dirty="0" err="1"/>
              <a:t>danne</a:t>
            </a:r>
            <a:r>
              <a:rPr lang="en-US" sz="1200" dirty="0"/>
              <a:t> </a:t>
            </a:r>
            <a:r>
              <a:rPr lang="en-US" sz="1200" dirty="0" err="1"/>
              <a:t>urinveiskonkrementer</a:t>
            </a:r>
            <a:r>
              <a:rPr lang="en-US" sz="1200" dirty="0"/>
              <a:t>, </a:t>
            </a:r>
            <a:r>
              <a:rPr lang="en-US" sz="1200" dirty="0" err="1"/>
              <a:t>som</a:t>
            </a:r>
            <a:r>
              <a:rPr lang="en-US" sz="1200" dirty="0"/>
              <a:t> </a:t>
            </a:r>
            <a:r>
              <a:rPr lang="en-US" sz="1200" dirty="0" err="1"/>
              <a:t>vanskeliggjør</a:t>
            </a:r>
            <a:r>
              <a:rPr lang="en-US" sz="1200" dirty="0"/>
              <a:t> </a:t>
            </a:r>
            <a:r>
              <a:rPr lang="en-US" sz="1200" dirty="0" err="1"/>
              <a:t>behandlingen</a:t>
            </a:r>
            <a:r>
              <a:rPr lang="en-US" sz="1200" dirty="0"/>
              <a:t> av </a:t>
            </a:r>
            <a:r>
              <a:rPr lang="en-US" sz="1200" dirty="0" err="1"/>
              <a:t>urinveisinfeksjoner</a:t>
            </a:r>
            <a:r>
              <a:rPr lang="en-US" sz="1200" dirty="0"/>
              <a:t>. </a:t>
            </a:r>
          </a:p>
          <a:p>
            <a:pPr marL="0" lvl="0" indent="0" algn="l" rtl="0">
              <a:spcBef>
                <a:spcPts val="0"/>
              </a:spcBef>
              <a:spcAft>
                <a:spcPts val="0"/>
              </a:spcAft>
              <a:buNone/>
            </a:pPr>
            <a:r>
              <a:rPr lang="sv-SE" sz="1200" b="0" kern="1200" dirty="0">
                <a:solidFill>
                  <a:schemeClr val="tx1"/>
                </a:solidFill>
                <a:effectLst/>
                <a:latin typeface="+mn-lt"/>
                <a:ea typeface="+mn-ea"/>
                <a:cs typeface="+mn-cs"/>
              </a:rPr>
              <a:t>Nesten 10 % av strikturer forårsakes av permanent kateter, p.g.a. mannens S-formede urinrør. </a:t>
            </a:r>
          </a:p>
          <a:p>
            <a:pPr marL="0" lvl="0" indent="0" algn="l" rtl="0">
              <a:spcBef>
                <a:spcPts val="0"/>
              </a:spcBef>
              <a:spcAft>
                <a:spcPts val="0"/>
              </a:spcAft>
              <a:buNone/>
            </a:pPr>
            <a:r>
              <a:rPr lang="sv-SE" sz="1200" b="0" kern="1200" dirty="0">
                <a:solidFill>
                  <a:schemeClr val="tx1"/>
                </a:solidFill>
                <a:effectLst/>
                <a:latin typeface="+mn-lt"/>
                <a:ea typeface="+mn-ea"/>
                <a:cs typeface="+mn-cs"/>
              </a:rPr>
              <a:t>Lekkasje er ofte en følge av irritasjon i urinblæren forårsaket av katetret og kan gi kraftige sammentrekninger av urinblæren. </a:t>
            </a:r>
          </a:p>
          <a:p>
            <a:pPr marL="0" lvl="0" indent="0" algn="l" rtl="0">
              <a:spcBef>
                <a:spcPts val="0"/>
              </a:spcBef>
              <a:spcAft>
                <a:spcPts val="0"/>
              </a:spcAft>
              <a:buNone/>
            </a:pPr>
            <a:endParaRPr lang="en-US" sz="1200" dirty="0"/>
          </a:p>
          <a:p>
            <a:pPr marL="0" lvl="0" indent="0" algn="l" rtl="0">
              <a:spcBef>
                <a:spcPts val="0"/>
              </a:spcBef>
              <a:spcAft>
                <a:spcPts val="0"/>
              </a:spcAft>
              <a:buNone/>
            </a:pPr>
            <a:endParaRPr sz="1200" dirty="0"/>
          </a:p>
        </p:txBody>
      </p:sp>
      <p:sp>
        <p:nvSpPr>
          <p:cNvPr id="285" name="Google Shape;2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sv-SE" sz="1200" b="0" dirty="0">
                <a:solidFill>
                  <a:schemeClr val="dk1"/>
                </a:solidFill>
                <a:latin typeface="+mn-lt"/>
                <a:ea typeface="Calibri"/>
                <a:cs typeface="Calibri"/>
                <a:sym typeface="Calibri"/>
              </a:rPr>
              <a:t>RIK ligner en normal blæretømming med lavt trykk i blæren som bevarer nyrefunksjonen. </a:t>
            </a:r>
            <a:br>
              <a:rPr lang="sv-SE" sz="1200" b="0" dirty="0">
                <a:solidFill>
                  <a:schemeClr val="dk1"/>
                </a:solidFill>
                <a:latin typeface="+mn-lt"/>
                <a:ea typeface="Calibri"/>
                <a:cs typeface="Calibri"/>
                <a:sym typeface="Calibri"/>
              </a:rPr>
            </a:br>
            <a:r>
              <a:rPr lang="sv-SE" sz="1200" b="0" dirty="0">
                <a:solidFill>
                  <a:schemeClr val="dk1"/>
                </a:solidFill>
                <a:latin typeface="+mn-lt"/>
                <a:ea typeface="Calibri"/>
                <a:cs typeface="Calibri"/>
                <a:sym typeface="Calibri"/>
              </a:rPr>
              <a:t>Det har positive effekter og lindrer symptomer i nedre urinveier, noe som forbedrer livskvaliteten. </a:t>
            </a:r>
            <a:endParaRPr sz="1200" b="0" dirty="0">
              <a:solidFill>
                <a:schemeClr val="dk1"/>
              </a:solidFill>
              <a:latin typeface="Calibri"/>
              <a:ea typeface="Calibri"/>
              <a:cs typeface="Calibri"/>
              <a:sym typeface="Calibri"/>
            </a:endParaRPr>
          </a:p>
          <a:p>
            <a:pPr marL="0" lvl="0" indent="0" algn="l" rtl="0">
              <a:lnSpc>
                <a:spcPct val="80000"/>
              </a:lnSpc>
              <a:spcBef>
                <a:spcPts val="0"/>
              </a:spcBef>
              <a:spcAft>
                <a:spcPts val="0"/>
              </a:spcAft>
              <a:buNone/>
            </a:pPr>
            <a:r>
              <a:rPr lang="sv-SE" sz="1200" b="0" dirty="0">
                <a:solidFill>
                  <a:schemeClr val="dk1"/>
                </a:solidFill>
                <a:latin typeface="+mn-lt"/>
                <a:ea typeface="Calibri"/>
                <a:cs typeface="Calibri"/>
                <a:sym typeface="Calibri"/>
              </a:rPr>
              <a:t>RIK muliggjør en seksuell relasjon utan lekkasje eller ubehag.</a:t>
            </a:r>
          </a:p>
          <a:p>
            <a:pPr marL="0" marR="0" lvl="0" indent="0" algn="l" defTabSz="914400" rtl="0" eaLnBrk="1" fontAlgn="auto" latinLnBrk="0" hangingPunct="1">
              <a:lnSpc>
                <a:spcPct val="80000"/>
              </a:lnSpc>
              <a:spcBef>
                <a:spcPts val="0"/>
              </a:spcBef>
              <a:spcAft>
                <a:spcPts val="0"/>
              </a:spcAft>
              <a:buClrTx/>
              <a:buSzTx/>
              <a:buFontTx/>
              <a:buNone/>
              <a:tabLst/>
              <a:defRPr/>
            </a:pPr>
            <a:endParaRPr sz="1200" dirty="0">
              <a:latin typeface="Calibri"/>
              <a:ea typeface="Calibri"/>
              <a:cs typeface="Calibri"/>
              <a:sym typeface="Calibri"/>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RIK </a:t>
            </a:r>
            <a:r>
              <a:rPr lang="en-US" dirty="0" err="1"/>
              <a:t>er</a:t>
            </a:r>
            <a:r>
              <a:rPr lang="en-US" dirty="0"/>
              <a:t> </a:t>
            </a:r>
            <a:r>
              <a:rPr lang="en-US" dirty="0" err="1"/>
              <a:t>en</a:t>
            </a:r>
            <a:r>
              <a:rPr lang="en-US" dirty="0"/>
              <a:t> </a:t>
            </a:r>
            <a:r>
              <a:rPr lang="en-US" dirty="0" err="1"/>
              <a:t>sikker</a:t>
            </a:r>
            <a:r>
              <a:rPr lang="en-US" dirty="0"/>
              <a:t> og </a:t>
            </a:r>
            <a:r>
              <a:rPr lang="en-US" dirty="0" err="1"/>
              <a:t>effektiv</a:t>
            </a:r>
            <a:r>
              <a:rPr lang="en-US" dirty="0"/>
              <a:t> </a:t>
            </a:r>
            <a:r>
              <a:rPr lang="en-US" dirty="0" err="1"/>
              <a:t>metode</a:t>
            </a:r>
            <a:r>
              <a:rPr lang="en-US" dirty="0"/>
              <a:t> </a:t>
            </a:r>
            <a:r>
              <a:rPr lang="en-US" dirty="0" err="1"/>
              <a:t>som</a:t>
            </a:r>
            <a:r>
              <a:rPr lang="en-US" dirty="0"/>
              <a:t> </a:t>
            </a:r>
            <a:r>
              <a:rPr lang="en-US" dirty="0" err="1"/>
              <a:t>innebærer</a:t>
            </a:r>
            <a:r>
              <a:rPr lang="en-US" dirty="0"/>
              <a:t> at man </a:t>
            </a:r>
            <a:r>
              <a:rPr lang="en-US" dirty="0" err="1"/>
              <a:t>selv</a:t>
            </a:r>
            <a:r>
              <a:rPr lang="en-US" dirty="0"/>
              <a:t> </a:t>
            </a:r>
            <a:r>
              <a:rPr lang="en-US" dirty="0" err="1"/>
              <a:t>regelmessig</a:t>
            </a:r>
            <a:r>
              <a:rPr lang="en-US" dirty="0"/>
              <a:t> </a:t>
            </a:r>
            <a:r>
              <a:rPr lang="en-US" dirty="0" err="1"/>
              <a:t>tømmer</a:t>
            </a:r>
            <a:r>
              <a:rPr lang="en-US" dirty="0"/>
              <a:t> </a:t>
            </a:r>
            <a:r>
              <a:rPr lang="en-US" dirty="0" err="1"/>
              <a:t>blæren</a:t>
            </a:r>
            <a:r>
              <a:rPr lang="en-US" dirty="0"/>
              <a:t> med et </a:t>
            </a:r>
            <a:r>
              <a:rPr lang="en-US" dirty="0" err="1"/>
              <a:t>engangskateter</a:t>
            </a:r>
            <a:r>
              <a:rPr lang="en-US" dirty="0"/>
              <a:t> </a:t>
            </a:r>
            <a:r>
              <a:rPr lang="en-US" dirty="0" err="1"/>
              <a:t>eller</a:t>
            </a:r>
            <a:r>
              <a:rPr lang="en-US" dirty="0"/>
              <a:t> med </a:t>
            </a:r>
            <a:r>
              <a:rPr lang="en-US" dirty="0" err="1"/>
              <a:t>hjelp</a:t>
            </a:r>
            <a:r>
              <a:rPr lang="en-US" dirty="0"/>
              <a:t> av </a:t>
            </a:r>
            <a:r>
              <a:rPr lang="en-US" dirty="0" err="1"/>
              <a:t>annen</a:t>
            </a:r>
            <a:r>
              <a:rPr lang="en-US" dirty="0"/>
              <a:t> person.</a:t>
            </a:r>
            <a:r>
              <a:rPr lang="en-US" sz="1200" b="0" i="0" dirty="0">
                <a:solidFill>
                  <a:schemeClr val="dk1"/>
                </a:solidFill>
                <a:latin typeface="Calibri"/>
                <a:ea typeface="Calibri"/>
                <a:cs typeface="Calibri"/>
                <a:sym typeface="Calibri"/>
              </a:rPr>
              <a:t> Dr Jack </a:t>
            </a:r>
            <a:r>
              <a:rPr lang="en-US" sz="1200" b="0" i="0" dirty="0" err="1">
                <a:solidFill>
                  <a:schemeClr val="dk1"/>
                </a:solidFill>
                <a:latin typeface="Calibri"/>
                <a:ea typeface="Calibri"/>
                <a:cs typeface="Calibri"/>
                <a:sym typeface="Calibri"/>
              </a:rPr>
              <a:t>Lapides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konstaterte</a:t>
            </a:r>
            <a:r>
              <a:rPr lang="en-US" sz="1200" b="0" i="0" dirty="0">
                <a:solidFill>
                  <a:schemeClr val="dk1"/>
                </a:solidFill>
                <a:latin typeface="Calibri"/>
                <a:ea typeface="Calibri"/>
                <a:cs typeface="Calibri"/>
                <a:sym typeface="Calibri"/>
              </a:rPr>
              <a:t> på 1970-tallet at det var </a:t>
            </a:r>
            <a:r>
              <a:rPr lang="en-US" sz="1200" b="0" i="0" dirty="0" err="1">
                <a:solidFill>
                  <a:schemeClr val="dk1"/>
                </a:solidFill>
                <a:latin typeface="Calibri"/>
                <a:ea typeface="Calibri"/>
                <a:cs typeface="Calibri"/>
                <a:sym typeface="Calibri"/>
              </a:rPr>
              <a:t>viktigere</a:t>
            </a:r>
            <a:r>
              <a:rPr lang="en-US" sz="1200" b="0" i="0" dirty="0">
                <a:solidFill>
                  <a:schemeClr val="dk1"/>
                </a:solidFill>
                <a:latin typeface="Calibri"/>
                <a:ea typeface="Calibri"/>
                <a:cs typeface="Calibri"/>
                <a:sym typeface="Calibri"/>
              </a:rPr>
              <a:t> å </a:t>
            </a:r>
            <a:r>
              <a:rPr lang="en-US" sz="1200" b="0" i="0" dirty="0" err="1">
                <a:solidFill>
                  <a:schemeClr val="dk1"/>
                </a:solidFill>
                <a:latin typeface="Calibri"/>
                <a:ea typeface="Calibri"/>
                <a:cs typeface="Calibri"/>
                <a:sym typeface="Calibri"/>
              </a:rPr>
              <a:t>oppnå</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regelmessig</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tømming</a:t>
            </a:r>
            <a:r>
              <a:rPr lang="en-US" sz="1200" b="0" i="0" dirty="0">
                <a:solidFill>
                  <a:schemeClr val="dk1"/>
                </a:solidFill>
                <a:latin typeface="Calibri"/>
                <a:ea typeface="Calibri"/>
                <a:cs typeface="Calibri"/>
                <a:sym typeface="Calibri"/>
              </a:rPr>
              <a:t> av </a:t>
            </a:r>
            <a:r>
              <a:rPr lang="en-US" sz="1200" b="0" i="0" dirty="0" err="1">
                <a:solidFill>
                  <a:schemeClr val="dk1"/>
                </a:solidFill>
                <a:latin typeface="Calibri"/>
                <a:ea typeface="Calibri"/>
                <a:cs typeface="Calibri"/>
                <a:sym typeface="Calibri"/>
              </a:rPr>
              <a:t>urinblæren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enn</a:t>
            </a:r>
            <a:r>
              <a:rPr lang="en-US" sz="1200" b="0" i="0" dirty="0">
                <a:solidFill>
                  <a:schemeClr val="dk1"/>
                </a:solidFill>
                <a:latin typeface="Calibri"/>
                <a:ea typeface="Calibri"/>
                <a:cs typeface="Calibri"/>
                <a:sym typeface="Calibri"/>
              </a:rPr>
              <a:t> å </a:t>
            </a:r>
            <a:r>
              <a:rPr lang="en-US" sz="1200" b="0" i="0" dirty="0" err="1">
                <a:solidFill>
                  <a:schemeClr val="dk1"/>
                </a:solidFill>
                <a:latin typeface="Calibri"/>
                <a:ea typeface="Calibri"/>
                <a:cs typeface="Calibri"/>
                <a:sym typeface="Calibri"/>
              </a:rPr>
              <a:t>utføre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behandlingen</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sterilt</a:t>
            </a:r>
            <a:r>
              <a:rPr lang="en-US" sz="1200" b="0" i="0" dirty="0">
                <a:solidFill>
                  <a:schemeClr val="dk1"/>
                </a:solidFill>
                <a:latin typeface="Calibri"/>
                <a:ea typeface="Calibri"/>
                <a:cs typeface="Calibri"/>
                <a:sym typeface="Calibri"/>
              </a:rPr>
              <a:t>. Han </a:t>
            </a:r>
            <a:r>
              <a:rPr lang="en-US" sz="1200" b="0" i="0" dirty="0" err="1">
                <a:solidFill>
                  <a:schemeClr val="dk1"/>
                </a:solidFill>
                <a:latin typeface="Calibri"/>
                <a:ea typeface="Calibri"/>
                <a:cs typeface="Calibri"/>
                <a:sym typeface="Calibri"/>
              </a:rPr>
              <a:t>introduserte</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begrepet</a:t>
            </a:r>
            <a:r>
              <a:rPr lang="en-US" sz="1200" b="0" i="0" dirty="0">
                <a:solidFill>
                  <a:schemeClr val="dk1"/>
                </a:solidFill>
                <a:latin typeface="Calibri"/>
                <a:ea typeface="Calibri"/>
                <a:cs typeface="Calibri"/>
                <a:sym typeface="Calibri"/>
              </a:rPr>
              <a:t> RIK</a:t>
            </a:r>
            <a:r>
              <a:rPr lang="en-US" dirty="0">
                <a:solidFill>
                  <a:schemeClr val="dk1"/>
                </a:solidFill>
                <a:latin typeface="Calibri"/>
                <a:ea typeface="Calibri"/>
                <a:cs typeface="Calibri"/>
                <a:sym typeface="Calibri"/>
              </a:rPr>
              <a:t>, s</a:t>
            </a:r>
            <a:r>
              <a:rPr lang="sv-SE" dirty="0"/>
              <a:t>om nå ansees være golden standard for håndtering av urinretensjon.</a:t>
            </a:r>
          </a:p>
          <a:p>
            <a:pPr marL="0" lvl="0" indent="0" algn="l" rtl="0">
              <a:spcBef>
                <a:spcPts val="0"/>
              </a:spcBef>
              <a:spcAft>
                <a:spcPts val="0"/>
              </a:spcAft>
              <a:buNone/>
            </a:pPr>
            <a:r>
              <a:rPr lang="sv-SE" dirty="0"/>
              <a:t>Tilgjengelige kliniske bevis støtter strategien i å alltid betrakte RIK som førstevalg, innen man overveier å bruke permanent kateter.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2" name="Google Shape;1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Arial"/>
              <a:buNone/>
            </a:pPr>
            <a:r>
              <a:rPr lang="en-US" dirty="0" err="1"/>
              <a:t>Ryggmargen</a:t>
            </a:r>
            <a:r>
              <a:rPr lang="en-US" dirty="0"/>
              <a:t> og </a:t>
            </a:r>
            <a:r>
              <a:rPr lang="en-US" dirty="0" err="1"/>
              <a:t>hjernen</a:t>
            </a:r>
            <a:r>
              <a:rPr lang="en-US" dirty="0"/>
              <a:t> spiller </a:t>
            </a:r>
            <a:r>
              <a:rPr lang="en-US" dirty="0" err="1"/>
              <a:t>en</a:t>
            </a:r>
            <a:r>
              <a:rPr lang="en-US" dirty="0"/>
              <a:t> </a:t>
            </a:r>
            <a:r>
              <a:rPr lang="en-US" dirty="0" err="1"/>
              <a:t>viktig</a:t>
            </a:r>
            <a:r>
              <a:rPr lang="en-US" dirty="0"/>
              <a:t> </a:t>
            </a:r>
            <a:r>
              <a:rPr lang="en-US" dirty="0" err="1"/>
              <a:t>rolle</a:t>
            </a:r>
            <a:r>
              <a:rPr lang="en-US" dirty="0"/>
              <a:t> for </a:t>
            </a:r>
            <a:r>
              <a:rPr lang="en-US" dirty="0" err="1"/>
              <a:t>urinveisproblemer</a:t>
            </a:r>
            <a:r>
              <a:rPr lang="en-US" dirty="0"/>
              <a:t> </a:t>
            </a:r>
            <a:r>
              <a:rPr lang="en-US" dirty="0" err="1"/>
              <a:t>når</a:t>
            </a:r>
            <a:r>
              <a:rPr lang="en-US" dirty="0"/>
              <a:t> man har </a:t>
            </a:r>
            <a:r>
              <a:rPr lang="en-US" dirty="0" err="1"/>
              <a:t>nevrogen</a:t>
            </a:r>
            <a:r>
              <a:rPr lang="en-US" dirty="0"/>
              <a:t> </a:t>
            </a:r>
            <a:r>
              <a:rPr lang="en-US" dirty="0" err="1"/>
              <a:t>skade</a:t>
            </a:r>
            <a:r>
              <a:rPr lang="en-US" dirty="0"/>
              <a:t>/</a:t>
            </a:r>
            <a:r>
              <a:rPr lang="en-US" dirty="0" err="1"/>
              <a:t>sykdom</a:t>
            </a:r>
            <a:r>
              <a:rPr lang="en-US" dirty="0"/>
              <a:t>. </a:t>
            </a:r>
            <a:r>
              <a:rPr lang="en-US" dirty="0" err="1"/>
              <a:t>Når</a:t>
            </a:r>
            <a:r>
              <a:rPr lang="en-US" dirty="0"/>
              <a:t> </a:t>
            </a:r>
            <a:r>
              <a:rPr lang="en-US" dirty="0" err="1"/>
              <a:t>nerven</a:t>
            </a:r>
            <a:r>
              <a:rPr lang="en-US" dirty="0"/>
              <a:t> </a:t>
            </a:r>
            <a:r>
              <a:rPr lang="en-US" dirty="0" err="1"/>
              <a:t>skades</a:t>
            </a:r>
            <a:r>
              <a:rPr lang="en-US" dirty="0"/>
              <a:t>, </a:t>
            </a:r>
            <a:r>
              <a:rPr lang="en-US" dirty="0" err="1"/>
              <a:t>blir</a:t>
            </a:r>
            <a:r>
              <a:rPr lang="en-US" dirty="0"/>
              <a:t> det </a:t>
            </a:r>
            <a:r>
              <a:rPr lang="en-US" dirty="0" err="1"/>
              <a:t>vanskeligere</a:t>
            </a:r>
            <a:r>
              <a:rPr lang="en-US" dirty="0"/>
              <a:t> for </a:t>
            </a:r>
            <a:r>
              <a:rPr lang="en-US" dirty="0" err="1"/>
              <a:t>signalene</a:t>
            </a:r>
            <a:r>
              <a:rPr lang="en-US" dirty="0"/>
              <a:t> å </a:t>
            </a:r>
            <a:r>
              <a:rPr lang="en-US" dirty="0" err="1"/>
              <a:t>nå</a:t>
            </a:r>
            <a:r>
              <a:rPr lang="en-US" dirty="0"/>
              <a:t> </a:t>
            </a:r>
            <a:r>
              <a:rPr lang="en-US" dirty="0" err="1"/>
              <a:t>fram</a:t>
            </a:r>
            <a:r>
              <a:rPr lang="en-US" dirty="0"/>
              <a:t> </a:t>
            </a:r>
            <a:r>
              <a:rPr lang="en-US" dirty="0" err="1"/>
              <a:t>mellom</a:t>
            </a:r>
            <a:r>
              <a:rPr lang="en-US" dirty="0"/>
              <a:t> </a:t>
            </a:r>
            <a:r>
              <a:rPr lang="en-US" dirty="0" err="1"/>
              <a:t>hjernen</a:t>
            </a:r>
            <a:r>
              <a:rPr lang="en-US" dirty="0"/>
              <a:t> og den </a:t>
            </a:r>
            <a:r>
              <a:rPr lang="en-US" dirty="0" err="1"/>
              <a:t>delen</a:t>
            </a:r>
            <a:r>
              <a:rPr lang="en-US" dirty="0"/>
              <a:t> av </a:t>
            </a:r>
            <a:r>
              <a:rPr lang="en-US" dirty="0" err="1"/>
              <a:t>ryggmargen</a:t>
            </a:r>
            <a:r>
              <a:rPr lang="en-US" dirty="0"/>
              <a:t> </a:t>
            </a:r>
            <a:r>
              <a:rPr lang="en-US" dirty="0" err="1"/>
              <a:t>som</a:t>
            </a:r>
            <a:r>
              <a:rPr lang="en-US" dirty="0"/>
              <a:t> </a:t>
            </a:r>
            <a:r>
              <a:rPr lang="en-US" dirty="0" err="1"/>
              <a:t>kontrollerer</a:t>
            </a:r>
            <a:r>
              <a:rPr lang="en-US" dirty="0"/>
              <a:t> </a:t>
            </a:r>
            <a:r>
              <a:rPr lang="en-US" dirty="0" err="1"/>
              <a:t>urinveiene</a:t>
            </a:r>
            <a:r>
              <a:rPr lang="en-US" dirty="0"/>
              <a:t>. </a:t>
            </a:r>
            <a:r>
              <a:rPr lang="en-US" dirty="0" err="1"/>
              <a:t>Dette</a:t>
            </a:r>
            <a:r>
              <a:rPr lang="en-US" dirty="0"/>
              <a:t> </a:t>
            </a:r>
            <a:r>
              <a:rPr lang="en-US" dirty="0" err="1"/>
              <a:t>kan</a:t>
            </a:r>
            <a:r>
              <a:rPr lang="en-US" dirty="0"/>
              <a:t> </a:t>
            </a:r>
            <a:r>
              <a:rPr lang="en-US" dirty="0" err="1"/>
              <a:t>føre</a:t>
            </a:r>
            <a:r>
              <a:rPr lang="en-US" dirty="0"/>
              <a:t> </a:t>
            </a:r>
            <a:r>
              <a:rPr lang="en-US" dirty="0" err="1"/>
              <a:t>til</a:t>
            </a:r>
            <a:r>
              <a:rPr lang="en-US" dirty="0"/>
              <a:t> </a:t>
            </a:r>
            <a:r>
              <a:rPr lang="en-US" dirty="0" err="1"/>
              <a:t>lekkasje</a:t>
            </a:r>
            <a:r>
              <a:rPr lang="en-US" dirty="0"/>
              <a:t> og at </a:t>
            </a:r>
            <a:r>
              <a:rPr lang="en-US" dirty="0" err="1"/>
              <a:t>blæren</a:t>
            </a:r>
            <a:r>
              <a:rPr lang="en-US" dirty="0"/>
              <a:t> </a:t>
            </a:r>
            <a:r>
              <a:rPr lang="en-US" dirty="0" err="1"/>
              <a:t>ikke</a:t>
            </a:r>
            <a:r>
              <a:rPr lang="en-US" dirty="0"/>
              <a:t> </a:t>
            </a:r>
            <a:r>
              <a:rPr lang="en-US" dirty="0" err="1"/>
              <a:t>tømmer</a:t>
            </a:r>
            <a:r>
              <a:rPr lang="en-US" dirty="0"/>
              <a:t> seg </a:t>
            </a:r>
            <a:r>
              <a:rPr lang="en-US" dirty="0" err="1"/>
              <a:t>helt</a:t>
            </a:r>
            <a:r>
              <a:rPr lang="en-US" dirty="0"/>
              <a:t> </a:t>
            </a:r>
            <a:r>
              <a:rPr lang="en-US" dirty="0" err="1"/>
              <a:t>når</a:t>
            </a:r>
            <a:r>
              <a:rPr lang="en-US" dirty="0"/>
              <a:t> man </a:t>
            </a:r>
            <a:r>
              <a:rPr lang="en-US" dirty="0" err="1"/>
              <a:t>tisser</a:t>
            </a:r>
            <a:r>
              <a:rPr lang="en-US" dirty="0"/>
              <a:t> </a:t>
            </a:r>
            <a:r>
              <a:rPr lang="en-US" dirty="0" err="1"/>
              <a:t>p.g.a.</a:t>
            </a:r>
            <a:r>
              <a:rPr lang="en-US" dirty="0"/>
              <a:t> at </a:t>
            </a:r>
            <a:r>
              <a:rPr lang="en-US" dirty="0" err="1"/>
              <a:t>lukkemuskelen</a:t>
            </a:r>
            <a:r>
              <a:rPr lang="en-US" dirty="0"/>
              <a:t> </a:t>
            </a:r>
            <a:r>
              <a:rPr lang="en-US" dirty="0" err="1"/>
              <a:t>i</a:t>
            </a:r>
            <a:r>
              <a:rPr lang="en-US" dirty="0"/>
              <a:t> </a:t>
            </a:r>
            <a:r>
              <a:rPr lang="en-US" dirty="0" err="1"/>
              <a:t>urinrøret</a:t>
            </a:r>
            <a:r>
              <a:rPr lang="en-US" dirty="0"/>
              <a:t> </a:t>
            </a:r>
            <a:r>
              <a:rPr lang="en-US" dirty="0" err="1"/>
              <a:t>ikke</a:t>
            </a:r>
            <a:r>
              <a:rPr lang="en-US" dirty="0"/>
              <a:t> </a:t>
            </a:r>
            <a:r>
              <a:rPr lang="en-US" dirty="0" err="1"/>
              <a:t>åpnes</a:t>
            </a:r>
            <a:r>
              <a:rPr lang="en-US" dirty="0"/>
              <a:t> </a:t>
            </a:r>
            <a:r>
              <a:rPr lang="en-US" dirty="0" err="1"/>
              <a:t>når</a:t>
            </a:r>
            <a:r>
              <a:rPr lang="en-US" dirty="0"/>
              <a:t> </a:t>
            </a:r>
            <a:r>
              <a:rPr lang="en-US" dirty="0" err="1"/>
              <a:t>urinblæren</a:t>
            </a:r>
            <a:r>
              <a:rPr lang="en-US" dirty="0"/>
              <a:t> trekker seg </a:t>
            </a:r>
            <a:r>
              <a:rPr lang="en-US" dirty="0" err="1"/>
              <a:t>sammen</a:t>
            </a:r>
            <a:r>
              <a:rPr lang="en-US" dirty="0"/>
              <a:t> (detrusor-</a:t>
            </a:r>
            <a:r>
              <a:rPr lang="en-US" dirty="0" err="1"/>
              <a:t>sfinkter</a:t>
            </a:r>
            <a:r>
              <a:rPr lang="en-US" dirty="0"/>
              <a:t> </a:t>
            </a:r>
            <a:r>
              <a:rPr lang="en-US" dirty="0" err="1"/>
              <a:t>dyssynergi</a:t>
            </a:r>
            <a:r>
              <a:rPr lang="en-US" dirty="0"/>
              <a:t>) og </a:t>
            </a:r>
            <a:r>
              <a:rPr lang="en-US" dirty="0" err="1"/>
              <a:t>skal</a:t>
            </a:r>
            <a:r>
              <a:rPr lang="en-US" dirty="0"/>
              <a:t> </a:t>
            </a:r>
            <a:r>
              <a:rPr lang="en-US" dirty="0" err="1"/>
              <a:t>tømme</a:t>
            </a:r>
            <a:r>
              <a:rPr lang="en-US" dirty="0"/>
              <a:t> </a:t>
            </a:r>
            <a:r>
              <a:rPr lang="en-US" dirty="0" err="1"/>
              <a:t>urinen</a:t>
            </a:r>
            <a:r>
              <a:rPr lang="en-US" dirty="0"/>
              <a:t>. Sitter </a:t>
            </a:r>
            <a:r>
              <a:rPr lang="en-US" dirty="0" err="1"/>
              <a:t>skaden</a:t>
            </a:r>
            <a:r>
              <a:rPr lang="en-US" dirty="0"/>
              <a:t> </a:t>
            </a:r>
            <a:r>
              <a:rPr lang="en-US" dirty="0" err="1"/>
              <a:t>innen</a:t>
            </a:r>
            <a:r>
              <a:rPr lang="en-US" dirty="0"/>
              <a:t> </a:t>
            </a:r>
            <a:r>
              <a:rPr lang="en-US" dirty="0" err="1"/>
              <a:t>eller</a:t>
            </a:r>
            <a:r>
              <a:rPr lang="en-US" dirty="0"/>
              <a:t> </a:t>
            </a:r>
            <a:r>
              <a:rPr lang="en-US" dirty="0" err="1"/>
              <a:t>nedenfor</a:t>
            </a:r>
            <a:r>
              <a:rPr lang="en-US" dirty="0"/>
              <a:t> S2-S4 har </a:t>
            </a:r>
            <a:r>
              <a:rPr lang="en-US" dirty="0" err="1"/>
              <a:t>blæren</a:t>
            </a:r>
            <a:r>
              <a:rPr lang="en-US" dirty="0"/>
              <a:t> </a:t>
            </a:r>
            <a:r>
              <a:rPr lang="en-US" dirty="0" err="1"/>
              <a:t>oftest</a:t>
            </a:r>
            <a:r>
              <a:rPr lang="en-US" dirty="0"/>
              <a:t> </a:t>
            </a:r>
            <a:r>
              <a:rPr lang="en-US" dirty="0" err="1"/>
              <a:t>ikke</a:t>
            </a:r>
            <a:r>
              <a:rPr lang="en-US" dirty="0"/>
              <a:t> </a:t>
            </a:r>
            <a:r>
              <a:rPr lang="en-US" dirty="0" err="1"/>
              <a:t>noen</a:t>
            </a:r>
            <a:r>
              <a:rPr lang="en-US" dirty="0"/>
              <a:t> </a:t>
            </a:r>
            <a:r>
              <a:rPr lang="en-US" dirty="0" err="1"/>
              <a:t>eller</a:t>
            </a:r>
            <a:r>
              <a:rPr lang="en-US" dirty="0"/>
              <a:t> </a:t>
            </a:r>
            <a:r>
              <a:rPr lang="en-US" dirty="0" err="1"/>
              <a:t>liten</a:t>
            </a:r>
            <a:r>
              <a:rPr lang="en-US" dirty="0"/>
              <a:t> </a:t>
            </a:r>
            <a:r>
              <a:rPr lang="en-US" dirty="0" err="1"/>
              <a:t>tømmekraft</a:t>
            </a:r>
            <a:r>
              <a:rPr lang="en-US" dirty="0"/>
              <a:t>, </a:t>
            </a:r>
            <a:r>
              <a:rPr lang="en-US" dirty="0" err="1"/>
              <a:t>svak</a:t>
            </a:r>
            <a:r>
              <a:rPr lang="en-US" dirty="0"/>
              <a:t> detrusor </a:t>
            </a:r>
            <a:r>
              <a:rPr lang="en-US" dirty="0" err="1"/>
              <a:t>som</a:t>
            </a:r>
            <a:r>
              <a:rPr lang="en-US" dirty="0"/>
              <a:t> </a:t>
            </a:r>
            <a:r>
              <a:rPr lang="en-US" dirty="0" err="1"/>
              <a:t>resulterer</a:t>
            </a:r>
            <a:r>
              <a:rPr lang="en-US" dirty="0"/>
              <a:t> </a:t>
            </a:r>
            <a:r>
              <a:rPr lang="en-US" dirty="0" err="1"/>
              <a:t>i</a:t>
            </a:r>
            <a:r>
              <a:rPr lang="en-US" dirty="0"/>
              <a:t> at </a:t>
            </a:r>
            <a:r>
              <a:rPr lang="en-US" dirty="0" err="1"/>
              <a:t>urinen</a:t>
            </a:r>
            <a:r>
              <a:rPr lang="en-US" dirty="0"/>
              <a:t> </a:t>
            </a:r>
            <a:r>
              <a:rPr lang="en-US" dirty="0" err="1"/>
              <a:t>ikke</a:t>
            </a:r>
            <a:r>
              <a:rPr lang="en-US" dirty="0"/>
              <a:t> </a:t>
            </a:r>
            <a:r>
              <a:rPr lang="en-US" dirty="0" err="1"/>
              <a:t>tømmes</a:t>
            </a:r>
            <a:r>
              <a:rPr lang="en-US" dirty="0"/>
              <a:t> </a:t>
            </a:r>
            <a:r>
              <a:rPr lang="en-US" dirty="0" err="1"/>
              <a:t>ut.</a:t>
            </a:r>
            <a:r>
              <a:rPr lang="en-US" dirty="0"/>
              <a:t> </a:t>
            </a:r>
            <a:endParaRPr dirty="0"/>
          </a:p>
          <a:p>
            <a:pPr marL="631908" lvl="1" indent="-174707" algn="l" rtl="0">
              <a:spcBef>
                <a:spcPts val="0"/>
              </a:spcBef>
              <a:spcAft>
                <a:spcPts val="0"/>
              </a:spcAft>
              <a:buClr>
                <a:schemeClr val="dk1"/>
              </a:buClr>
              <a:buSzPts val="1200"/>
              <a:buFont typeface="Arial"/>
              <a:buChar char="•"/>
            </a:pPr>
            <a:r>
              <a:rPr lang="en-US" dirty="0" err="1"/>
              <a:t>Ved</a:t>
            </a:r>
            <a:r>
              <a:rPr lang="en-US" dirty="0"/>
              <a:t> MS </a:t>
            </a:r>
            <a:r>
              <a:rPr lang="en-US" dirty="0" err="1"/>
              <a:t>kan</a:t>
            </a:r>
            <a:r>
              <a:rPr lang="en-US" dirty="0"/>
              <a:t> </a:t>
            </a:r>
            <a:r>
              <a:rPr lang="en-US" dirty="0" err="1"/>
              <a:t>utilstrekkelig</a:t>
            </a:r>
            <a:r>
              <a:rPr lang="en-US" dirty="0"/>
              <a:t> </a:t>
            </a:r>
            <a:r>
              <a:rPr lang="en-US" dirty="0" err="1"/>
              <a:t>nervoverføring</a:t>
            </a:r>
            <a:r>
              <a:rPr lang="en-US" dirty="0"/>
              <a:t> </a:t>
            </a:r>
            <a:r>
              <a:rPr lang="en-US" dirty="0" err="1"/>
              <a:t>lede</a:t>
            </a:r>
            <a:r>
              <a:rPr lang="en-US" dirty="0"/>
              <a:t> </a:t>
            </a:r>
            <a:r>
              <a:rPr lang="en-US" dirty="0" err="1"/>
              <a:t>til</a:t>
            </a:r>
            <a:r>
              <a:rPr lang="en-US" dirty="0"/>
              <a:t> </a:t>
            </a:r>
            <a:r>
              <a:rPr lang="en-US" dirty="0" err="1"/>
              <a:t>residualurin</a:t>
            </a:r>
            <a:r>
              <a:rPr lang="en-US" dirty="0"/>
              <a:t>. </a:t>
            </a:r>
          </a:p>
          <a:p>
            <a:pPr marL="631908" marR="0" lvl="1" indent="-174707"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Ved skade eller sykdom som påvirker ryggmargen kan symptomene variere. Det kommer an på om skaden er ovenfor/nedenfor S2-S4 samt om skaden er komplett eller inkomplett.</a:t>
            </a:r>
          </a:p>
          <a:p>
            <a:pPr marL="631908" lvl="1" indent="-174707" algn="l" rtl="0">
              <a:spcBef>
                <a:spcPts val="0"/>
              </a:spcBef>
              <a:spcAft>
                <a:spcPts val="0"/>
              </a:spcAft>
              <a:buClr>
                <a:schemeClr val="dk1"/>
              </a:buClr>
              <a:buSzPts val="1200"/>
              <a:buFont typeface="Arial"/>
              <a:buChar char="•"/>
            </a:pPr>
            <a:r>
              <a:rPr lang="en-US" dirty="0" err="1"/>
              <a:t>Ved</a:t>
            </a:r>
            <a:r>
              <a:rPr lang="en-US" dirty="0"/>
              <a:t> </a:t>
            </a:r>
            <a:r>
              <a:rPr lang="en-US" dirty="0" err="1"/>
              <a:t>Parkinsons</a:t>
            </a:r>
            <a:r>
              <a:rPr lang="en-US" dirty="0"/>
              <a:t> </a:t>
            </a:r>
            <a:r>
              <a:rPr lang="en-US" dirty="0" err="1"/>
              <a:t>sykdom</a:t>
            </a:r>
            <a:r>
              <a:rPr lang="en-US" dirty="0"/>
              <a:t> </a:t>
            </a:r>
            <a:r>
              <a:rPr lang="en-US" dirty="0" err="1"/>
              <a:t>er</a:t>
            </a:r>
            <a:r>
              <a:rPr lang="en-US" dirty="0"/>
              <a:t> det </a:t>
            </a:r>
            <a:r>
              <a:rPr lang="en-US" dirty="0" err="1"/>
              <a:t>vanligste</a:t>
            </a:r>
            <a:r>
              <a:rPr lang="en-US" dirty="0"/>
              <a:t> </a:t>
            </a:r>
            <a:r>
              <a:rPr lang="en-US" dirty="0" err="1"/>
              <a:t>symptomet</a:t>
            </a:r>
            <a:r>
              <a:rPr lang="en-US" dirty="0"/>
              <a:t> detrusor- </a:t>
            </a:r>
            <a:r>
              <a:rPr lang="en-US" dirty="0" err="1"/>
              <a:t>overaktivitet</a:t>
            </a:r>
            <a:r>
              <a:rPr lang="en-US" dirty="0"/>
              <a:t>, med </a:t>
            </a:r>
            <a:r>
              <a:rPr lang="en-US" dirty="0" err="1"/>
              <a:t>eller</a:t>
            </a:r>
            <a:r>
              <a:rPr lang="en-US" dirty="0"/>
              <a:t> </a:t>
            </a:r>
            <a:r>
              <a:rPr lang="en-US" dirty="0" err="1"/>
              <a:t>uten</a:t>
            </a:r>
            <a:r>
              <a:rPr lang="en-US" dirty="0"/>
              <a:t> </a:t>
            </a:r>
            <a:r>
              <a:rPr lang="en-US" dirty="0" err="1"/>
              <a:t>residualurin</a:t>
            </a:r>
            <a:r>
              <a:rPr lang="en-US" dirty="0"/>
              <a:t>.</a:t>
            </a:r>
            <a:endParaRPr dirty="0"/>
          </a:p>
          <a:p>
            <a:pPr marL="631908" lvl="1" indent="-174707" algn="l" rtl="0">
              <a:spcBef>
                <a:spcPts val="0"/>
              </a:spcBef>
              <a:spcAft>
                <a:spcPts val="0"/>
              </a:spcAft>
              <a:buClr>
                <a:schemeClr val="dk1"/>
              </a:buClr>
              <a:buSzPts val="1200"/>
              <a:buFont typeface="Arial"/>
              <a:buChar char="•"/>
            </a:pPr>
            <a:r>
              <a:rPr lang="en-US" dirty="0" err="1"/>
              <a:t>Ved</a:t>
            </a:r>
            <a:r>
              <a:rPr lang="en-US" dirty="0"/>
              <a:t> diabetes </a:t>
            </a:r>
            <a:r>
              <a:rPr lang="en-US" dirty="0" err="1"/>
              <a:t>cystonevropati</a:t>
            </a:r>
            <a:r>
              <a:rPr lang="en-US" dirty="0"/>
              <a:t> </a:t>
            </a:r>
            <a:r>
              <a:rPr lang="en-US" dirty="0" err="1"/>
              <a:t>kan</a:t>
            </a:r>
            <a:r>
              <a:rPr lang="en-US" dirty="0"/>
              <a:t> </a:t>
            </a:r>
            <a:r>
              <a:rPr lang="en-US" dirty="0" err="1"/>
              <a:t>perifere</a:t>
            </a:r>
            <a:r>
              <a:rPr lang="en-US" dirty="0"/>
              <a:t> </a:t>
            </a:r>
            <a:r>
              <a:rPr lang="en-US" dirty="0" err="1"/>
              <a:t>nerveskader</a:t>
            </a:r>
            <a:r>
              <a:rPr lang="en-US" dirty="0"/>
              <a:t> </a:t>
            </a:r>
            <a:r>
              <a:rPr lang="en-US" dirty="0" err="1"/>
              <a:t>redusere</a:t>
            </a:r>
            <a:r>
              <a:rPr lang="en-US" dirty="0"/>
              <a:t> </a:t>
            </a:r>
            <a:r>
              <a:rPr lang="en-US" dirty="0" err="1"/>
              <a:t>følelsen</a:t>
            </a:r>
            <a:r>
              <a:rPr lang="en-US" dirty="0"/>
              <a:t> av </a:t>
            </a:r>
            <a:r>
              <a:rPr lang="en-US" dirty="0" err="1"/>
              <a:t>blærefylling</a:t>
            </a:r>
            <a:r>
              <a:rPr lang="en-US" dirty="0"/>
              <a:t> og </a:t>
            </a:r>
            <a:r>
              <a:rPr lang="en-US" dirty="0" err="1"/>
              <a:t>også</a:t>
            </a:r>
            <a:r>
              <a:rPr lang="en-US" dirty="0"/>
              <a:t> </a:t>
            </a:r>
            <a:r>
              <a:rPr lang="en-US" dirty="0" err="1"/>
              <a:t>svekke</a:t>
            </a:r>
            <a:r>
              <a:rPr lang="en-US" dirty="0"/>
              <a:t> </a:t>
            </a:r>
            <a:r>
              <a:rPr lang="en-US" dirty="0" err="1"/>
              <a:t>evnen</a:t>
            </a:r>
            <a:r>
              <a:rPr lang="en-US" dirty="0"/>
              <a:t> </a:t>
            </a:r>
            <a:r>
              <a:rPr lang="en-US" dirty="0" err="1"/>
              <a:t>til</a:t>
            </a:r>
            <a:r>
              <a:rPr lang="en-US" dirty="0"/>
              <a:t> å </a:t>
            </a:r>
            <a:r>
              <a:rPr lang="en-US" dirty="0" err="1"/>
              <a:t>tømme</a:t>
            </a:r>
            <a:r>
              <a:rPr lang="en-US" dirty="0"/>
              <a:t> </a:t>
            </a:r>
            <a:r>
              <a:rPr lang="en-US" dirty="0" err="1"/>
              <a:t>urinblæren</a:t>
            </a:r>
            <a:r>
              <a:rPr lang="en-US" dirty="0"/>
              <a:t>.</a:t>
            </a: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p:txBody>
      </p:sp>
      <p:sp>
        <p:nvSpPr>
          <p:cNvPr id="197" name="Google Shape;197;p8: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784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08586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6"/>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6"/>
          <p:cNvSpPr txBox="1">
            <a:spLocks noGrp="1"/>
          </p:cNvSpPr>
          <p:nvPr>
            <p:ph type="body" idx="1"/>
          </p:nvPr>
        </p:nvSpPr>
        <p:spPr>
          <a:xfrm>
            <a:off x="838200" y="2073600"/>
            <a:ext cx="10515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23318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838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7"/>
          <p:cNvSpPr txBox="1">
            <a:spLocks noGrp="1"/>
          </p:cNvSpPr>
          <p:nvPr>
            <p:ph type="body" idx="2"/>
          </p:nvPr>
        </p:nvSpPr>
        <p:spPr>
          <a:xfrm>
            <a:off x="6172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9542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2073600"/>
            <a:ext cx="10515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1417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
        <p:cNvGrpSpPr/>
        <p:nvPr/>
      </p:nvGrpSpPr>
      <p:grpSpPr>
        <a:xfrm>
          <a:off x="0" y="0"/>
          <a:ext cx="0" cy="0"/>
          <a:chOff x="0" y="0"/>
          <a:chExt cx="0" cy="0"/>
        </a:xfrm>
      </p:grpSpPr>
      <p:sp>
        <p:nvSpPr>
          <p:cNvPr id="37" name="Google Shape;37;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cap="none">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583381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838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41"/>
          <p:cNvSpPr txBox="1">
            <a:spLocks noGrp="1"/>
          </p:cNvSpPr>
          <p:nvPr>
            <p:ph type="body" idx="2"/>
          </p:nvPr>
        </p:nvSpPr>
        <p:spPr>
          <a:xfrm>
            <a:off x="6172200" y="2073600"/>
            <a:ext cx="5181600" cy="4230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1154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503602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065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47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sv-SE"/>
              <a:t>Klicka här för att ändra format</a:t>
            </a:r>
            <a:endParaRPr lang="en-US" dirty="0"/>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4254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sv-SE"/>
              <a:t>Klicka här för att ändra format</a:t>
            </a:r>
            <a:endParaRPr lang="en-US" dirty="0"/>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339535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8889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1319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6.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5">
            <a:extLst>
              <a:ext uri="{FF2B5EF4-FFF2-40B4-BE49-F238E27FC236}">
                <a16:creationId xmlns:a16="http://schemas.microsoft.com/office/drawing/2014/main" id="{94AD8C86-734D-4CC3-8AFE-EFA75A733E27}"/>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810" r:id="rId4"/>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30348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2072535"/>
            <a:ext cx="10515600" cy="422523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p:nvPr/>
        </p:nvSpPr>
        <p:spPr>
          <a:xfrm>
            <a:off x="214801" y="216000"/>
            <a:ext cx="11760266" cy="336550"/>
          </a:xfrm>
          <a:custGeom>
            <a:avLst/>
            <a:gdLst/>
            <a:ahLst/>
            <a:cxnLst/>
            <a:rect l="l" t="t" r="r" b="b"/>
            <a:pathLst>
              <a:path w="17224" h="10000" extrusionOk="0">
                <a:moveTo>
                  <a:pt x="17224" y="0"/>
                </a:moveTo>
                <a:lnTo>
                  <a:pt x="483" y="0"/>
                </a:lnTo>
                <a:cubicBezTo>
                  <a:pt x="483" y="0"/>
                  <a:pt x="0" y="0"/>
                  <a:pt x="0" y="10000"/>
                </a:cubicBezTo>
              </a:path>
            </a:pathLst>
          </a:custGeom>
          <a:noFill/>
          <a:ln w="19050" cap="rnd" cmpd="sng">
            <a:solidFill>
              <a:schemeClr val="bg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 name="Google Shape;13;p34"/>
          <p:cNvGrpSpPr/>
          <p:nvPr/>
        </p:nvGrpSpPr>
        <p:grpSpPr>
          <a:xfrm>
            <a:off x="9293363" y="348085"/>
            <a:ext cx="2674800" cy="326619"/>
            <a:chOff x="6548438" y="7050088"/>
            <a:chExt cx="2674800" cy="326619"/>
          </a:xfrm>
        </p:grpSpPr>
        <p:sp>
          <p:nvSpPr>
            <p:cNvPr id="14" name="Google Shape;14;p34"/>
            <p:cNvSpPr/>
            <p:nvPr/>
          </p:nvSpPr>
          <p:spPr>
            <a:xfrm>
              <a:off x="8008717" y="7050088"/>
              <a:ext cx="1214521" cy="261614"/>
            </a:xfrm>
            <a:custGeom>
              <a:avLst/>
              <a:gdLst/>
              <a:ahLst/>
              <a:cxnLst/>
              <a:rect l="l" t="t" r="r" b="b"/>
              <a:pathLst>
                <a:path w="484" h="102" extrusionOk="0">
                  <a:moveTo>
                    <a:pt x="422" y="88"/>
                  </a:moveTo>
                  <a:cubicBezTo>
                    <a:pt x="421" y="92"/>
                    <a:pt x="419" y="99"/>
                    <a:pt x="426" y="101"/>
                  </a:cubicBezTo>
                  <a:cubicBezTo>
                    <a:pt x="427" y="101"/>
                    <a:pt x="428" y="101"/>
                    <a:pt x="429" y="101"/>
                  </a:cubicBezTo>
                  <a:cubicBezTo>
                    <a:pt x="432" y="101"/>
                    <a:pt x="435" y="100"/>
                    <a:pt x="437" y="98"/>
                  </a:cubicBezTo>
                  <a:cubicBezTo>
                    <a:pt x="441" y="95"/>
                    <a:pt x="442" y="91"/>
                    <a:pt x="443" y="88"/>
                  </a:cubicBezTo>
                  <a:cubicBezTo>
                    <a:pt x="449" y="66"/>
                    <a:pt x="449" y="66"/>
                    <a:pt x="449" y="66"/>
                  </a:cubicBezTo>
                  <a:cubicBezTo>
                    <a:pt x="451" y="59"/>
                    <a:pt x="454" y="48"/>
                    <a:pt x="465" y="46"/>
                  </a:cubicBezTo>
                  <a:cubicBezTo>
                    <a:pt x="467" y="46"/>
                    <a:pt x="469" y="46"/>
                    <a:pt x="471" y="46"/>
                  </a:cubicBezTo>
                  <a:cubicBezTo>
                    <a:pt x="473" y="46"/>
                    <a:pt x="476" y="45"/>
                    <a:pt x="479" y="43"/>
                  </a:cubicBezTo>
                  <a:cubicBezTo>
                    <a:pt x="481" y="42"/>
                    <a:pt x="482" y="39"/>
                    <a:pt x="483" y="37"/>
                  </a:cubicBezTo>
                  <a:cubicBezTo>
                    <a:pt x="484" y="32"/>
                    <a:pt x="482" y="27"/>
                    <a:pt x="475" y="27"/>
                  </a:cubicBezTo>
                  <a:cubicBezTo>
                    <a:pt x="469" y="27"/>
                    <a:pt x="463" y="30"/>
                    <a:pt x="459" y="35"/>
                  </a:cubicBezTo>
                  <a:cubicBezTo>
                    <a:pt x="457" y="37"/>
                    <a:pt x="455" y="39"/>
                    <a:pt x="454" y="42"/>
                  </a:cubicBezTo>
                  <a:cubicBezTo>
                    <a:pt x="455" y="40"/>
                    <a:pt x="455" y="40"/>
                    <a:pt x="455" y="40"/>
                  </a:cubicBezTo>
                  <a:cubicBezTo>
                    <a:pt x="455" y="38"/>
                    <a:pt x="457" y="31"/>
                    <a:pt x="452" y="29"/>
                  </a:cubicBezTo>
                  <a:cubicBezTo>
                    <a:pt x="451" y="28"/>
                    <a:pt x="450" y="28"/>
                    <a:pt x="448" y="28"/>
                  </a:cubicBezTo>
                  <a:cubicBezTo>
                    <a:pt x="445" y="28"/>
                    <a:pt x="442" y="29"/>
                    <a:pt x="441" y="30"/>
                  </a:cubicBezTo>
                  <a:cubicBezTo>
                    <a:pt x="437" y="34"/>
                    <a:pt x="436" y="37"/>
                    <a:pt x="435" y="41"/>
                  </a:cubicBezTo>
                  <a:lnTo>
                    <a:pt x="422" y="88"/>
                  </a:lnTo>
                  <a:close/>
                  <a:moveTo>
                    <a:pt x="392" y="77"/>
                  </a:moveTo>
                  <a:cubicBezTo>
                    <a:pt x="390" y="79"/>
                    <a:pt x="388" y="82"/>
                    <a:pt x="382" y="84"/>
                  </a:cubicBezTo>
                  <a:cubicBezTo>
                    <a:pt x="378" y="86"/>
                    <a:pt x="375" y="86"/>
                    <a:pt x="373" y="86"/>
                  </a:cubicBezTo>
                  <a:cubicBezTo>
                    <a:pt x="367" y="86"/>
                    <a:pt x="364" y="83"/>
                    <a:pt x="365" y="78"/>
                  </a:cubicBezTo>
                  <a:cubicBezTo>
                    <a:pt x="367" y="72"/>
                    <a:pt x="375" y="70"/>
                    <a:pt x="381" y="69"/>
                  </a:cubicBezTo>
                  <a:cubicBezTo>
                    <a:pt x="391" y="67"/>
                    <a:pt x="392" y="67"/>
                    <a:pt x="395" y="66"/>
                  </a:cubicBezTo>
                  <a:lnTo>
                    <a:pt x="392" y="77"/>
                  </a:lnTo>
                  <a:close/>
                  <a:moveTo>
                    <a:pt x="418" y="56"/>
                  </a:moveTo>
                  <a:cubicBezTo>
                    <a:pt x="419" y="49"/>
                    <a:pt x="422" y="40"/>
                    <a:pt x="416" y="34"/>
                  </a:cubicBezTo>
                  <a:cubicBezTo>
                    <a:pt x="413" y="30"/>
                    <a:pt x="407" y="27"/>
                    <a:pt x="395" y="27"/>
                  </a:cubicBezTo>
                  <a:cubicBezTo>
                    <a:pt x="372" y="27"/>
                    <a:pt x="362" y="36"/>
                    <a:pt x="360" y="43"/>
                  </a:cubicBezTo>
                  <a:cubicBezTo>
                    <a:pt x="359" y="48"/>
                    <a:pt x="363" y="52"/>
                    <a:pt x="367" y="52"/>
                  </a:cubicBezTo>
                  <a:cubicBezTo>
                    <a:pt x="371" y="52"/>
                    <a:pt x="374" y="49"/>
                    <a:pt x="375" y="48"/>
                  </a:cubicBezTo>
                  <a:cubicBezTo>
                    <a:pt x="378" y="45"/>
                    <a:pt x="381" y="43"/>
                    <a:pt x="389" y="43"/>
                  </a:cubicBezTo>
                  <a:cubicBezTo>
                    <a:pt x="391" y="43"/>
                    <a:pt x="400" y="43"/>
                    <a:pt x="399" y="49"/>
                  </a:cubicBezTo>
                  <a:cubicBezTo>
                    <a:pt x="398" y="53"/>
                    <a:pt x="394" y="53"/>
                    <a:pt x="387" y="55"/>
                  </a:cubicBezTo>
                  <a:cubicBezTo>
                    <a:pt x="371" y="57"/>
                    <a:pt x="365" y="58"/>
                    <a:pt x="358" y="62"/>
                  </a:cubicBezTo>
                  <a:cubicBezTo>
                    <a:pt x="356" y="63"/>
                    <a:pt x="352" y="66"/>
                    <a:pt x="349" y="71"/>
                  </a:cubicBezTo>
                  <a:cubicBezTo>
                    <a:pt x="347" y="72"/>
                    <a:pt x="346" y="75"/>
                    <a:pt x="345" y="79"/>
                  </a:cubicBezTo>
                  <a:cubicBezTo>
                    <a:pt x="341" y="93"/>
                    <a:pt x="348" y="102"/>
                    <a:pt x="364" y="102"/>
                  </a:cubicBezTo>
                  <a:cubicBezTo>
                    <a:pt x="370" y="102"/>
                    <a:pt x="377" y="100"/>
                    <a:pt x="383" y="97"/>
                  </a:cubicBezTo>
                  <a:cubicBezTo>
                    <a:pt x="385" y="95"/>
                    <a:pt x="386" y="94"/>
                    <a:pt x="388" y="93"/>
                  </a:cubicBezTo>
                  <a:cubicBezTo>
                    <a:pt x="389" y="96"/>
                    <a:pt x="389" y="101"/>
                    <a:pt x="395" y="101"/>
                  </a:cubicBezTo>
                  <a:cubicBezTo>
                    <a:pt x="405" y="101"/>
                    <a:pt x="408" y="91"/>
                    <a:pt x="410" y="86"/>
                  </a:cubicBezTo>
                  <a:lnTo>
                    <a:pt x="418" y="56"/>
                  </a:lnTo>
                  <a:close/>
                  <a:moveTo>
                    <a:pt x="353" y="14"/>
                  </a:moveTo>
                  <a:cubicBezTo>
                    <a:pt x="354" y="10"/>
                    <a:pt x="355" y="5"/>
                    <a:pt x="350" y="2"/>
                  </a:cubicBezTo>
                  <a:cubicBezTo>
                    <a:pt x="348" y="1"/>
                    <a:pt x="347" y="1"/>
                    <a:pt x="346" y="1"/>
                  </a:cubicBezTo>
                  <a:cubicBezTo>
                    <a:pt x="343" y="1"/>
                    <a:pt x="341" y="2"/>
                    <a:pt x="339" y="4"/>
                  </a:cubicBezTo>
                  <a:cubicBezTo>
                    <a:pt x="335" y="6"/>
                    <a:pt x="334" y="10"/>
                    <a:pt x="333" y="13"/>
                  </a:cubicBezTo>
                  <a:cubicBezTo>
                    <a:pt x="313" y="89"/>
                    <a:pt x="313" y="89"/>
                    <a:pt x="313" y="89"/>
                  </a:cubicBezTo>
                  <a:cubicBezTo>
                    <a:pt x="312" y="93"/>
                    <a:pt x="309" y="101"/>
                    <a:pt x="319" y="101"/>
                  </a:cubicBezTo>
                  <a:cubicBezTo>
                    <a:pt x="330" y="101"/>
                    <a:pt x="332" y="92"/>
                    <a:pt x="333" y="89"/>
                  </a:cubicBezTo>
                  <a:lnTo>
                    <a:pt x="353" y="14"/>
                  </a:lnTo>
                  <a:close/>
                  <a:moveTo>
                    <a:pt x="279" y="43"/>
                  </a:moveTo>
                  <a:cubicBezTo>
                    <a:pt x="281" y="43"/>
                    <a:pt x="288" y="43"/>
                    <a:pt x="290" y="51"/>
                  </a:cubicBezTo>
                  <a:cubicBezTo>
                    <a:pt x="291" y="55"/>
                    <a:pt x="291" y="59"/>
                    <a:pt x="290" y="64"/>
                  </a:cubicBezTo>
                  <a:cubicBezTo>
                    <a:pt x="288" y="68"/>
                    <a:pt x="286" y="73"/>
                    <a:pt x="283" y="78"/>
                  </a:cubicBezTo>
                  <a:cubicBezTo>
                    <a:pt x="281" y="80"/>
                    <a:pt x="276" y="85"/>
                    <a:pt x="267" y="85"/>
                  </a:cubicBezTo>
                  <a:cubicBezTo>
                    <a:pt x="257" y="85"/>
                    <a:pt x="253" y="77"/>
                    <a:pt x="257" y="64"/>
                  </a:cubicBezTo>
                  <a:cubicBezTo>
                    <a:pt x="258" y="61"/>
                    <a:pt x="260" y="52"/>
                    <a:pt x="268" y="47"/>
                  </a:cubicBezTo>
                  <a:cubicBezTo>
                    <a:pt x="272" y="43"/>
                    <a:pt x="276" y="43"/>
                    <a:pt x="279" y="43"/>
                  </a:cubicBezTo>
                  <a:moveTo>
                    <a:pt x="236" y="64"/>
                  </a:moveTo>
                  <a:cubicBezTo>
                    <a:pt x="231" y="83"/>
                    <a:pt x="237" y="102"/>
                    <a:pt x="263" y="102"/>
                  </a:cubicBezTo>
                  <a:cubicBezTo>
                    <a:pt x="284" y="102"/>
                    <a:pt x="304" y="87"/>
                    <a:pt x="310" y="64"/>
                  </a:cubicBezTo>
                  <a:cubicBezTo>
                    <a:pt x="313" y="53"/>
                    <a:pt x="311" y="44"/>
                    <a:pt x="308" y="38"/>
                  </a:cubicBezTo>
                  <a:cubicBezTo>
                    <a:pt x="303" y="31"/>
                    <a:pt x="294" y="27"/>
                    <a:pt x="284" y="27"/>
                  </a:cubicBezTo>
                  <a:cubicBezTo>
                    <a:pt x="262" y="27"/>
                    <a:pt x="242" y="42"/>
                    <a:pt x="236" y="64"/>
                  </a:cubicBezTo>
                  <a:moveTo>
                    <a:pt x="198" y="14"/>
                  </a:moveTo>
                  <a:cubicBezTo>
                    <a:pt x="199" y="11"/>
                    <a:pt x="200" y="5"/>
                    <a:pt x="195" y="2"/>
                  </a:cubicBezTo>
                  <a:cubicBezTo>
                    <a:pt x="193" y="2"/>
                    <a:pt x="192" y="2"/>
                    <a:pt x="191" y="2"/>
                  </a:cubicBezTo>
                  <a:cubicBezTo>
                    <a:pt x="188" y="2"/>
                    <a:pt x="186" y="2"/>
                    <a:pt x="183" y="4"/>
                  </a:cubicBezTo>
                  <a:cubicBezTo>
                    <a:pt x="180" y="7"/>
                    <a:pt x="178" y="10"/>
                    <a:pt x="178" y="14"/>
                  </a:cubicBezTo>
                  <a:cubicBezTo>
                    <a:pt x="157" y="89"/>
                    <a:pt x="157" y="89"/>
                    <a:pt x="157" y="89"/>
                  </a:cubicBezTo>
                  <a:cubicBezTo>
                    <a:pt x="156" y="93"/>
                    <a:pt x="155" y="99"/>
                    <a:pt x="161" y="101"/>
                  </a:cubicBezTo>
                  <a:cubicBezTo>
                    <a:pt x="162" y="101"/>
                    <a:pt x="164" y="101"/>
                    <a:pt x="164" y="101"/>
                  </a:cubicBezTo>
                  <a:cubicBezTo>
                    <a:pt x="167" y="101"/>
                    <a:pt x="171" y="100"/>
                    <a:pt x="173" y="98"/>
                  </a:cubicBezTo>
                  <a:cubicBezTo>
                    <a:pt x="176" y="95"/>
                    <a:pt x="177" y="91"/>
                    <a:pt x="178" y="88"/>
                  </a:cubicBezTo>
                  <a:cubicBezTo>
                    <a:pt x="185" y="62"/>
                    <a:pt x="185" y="62"/>
                    <a:pt x="185" y="62"/>
                  </a:cubicBezTo>
                  <a:cubicBezTo>
                    <a:pt x="186" y="57"/>
                    <a:pt x="188" y="51"/>
                    <a:pt x="194" y="47"/>
                  </a:cubicBezTo>
                  <a:cubicBezTo>
                    <a:pt x="196" y="46"/>
                    <a:pt x="198" y="45"/>
                    <a:pt x="201" y="45"/>
                  </a:cubicBezTo>
                  <a:cubicBezTo>
                    <a:pt x="212" y="45"/>
                    <a:pt x="210" y="54"/>
                    <a:pt x="208" y="61"/>
                  </a:cubicBezTo>
                  <a:cubicBezTo>
                    <a:pt x="200" y="89"/>
                    <a:pt x="200" y="89"/>
                    <a:pt x="200" y="89"/>
                  </a:cubicBezTo>
                  <a:cubicBezTo>
                    <a:pt x="200" y="92"/>
                    <a:pt x="199" y="96"/>
                    <a:pt x="201" y="99"/>
                  </a:cubicBezTo>
                  <a:cubicBezTo>
                    <a:pt x="202" y="100"/>
                    <a:pt x="205" y="101"/>
                    <a:pt x="207" y="101"/>
                  </a:cubicBezTo>
                  <a:cubicBezTo>
                    <a:pt x="210" y="101"/>
                    <a:pt x="213" y="100"/>
                    <a:pt x="215" y="98"/>
                  </a:cubicBezTo>
                  <a:cubicBezTo>
                    <a:pt x="218" y="96"/>
                    <a:pt x="220" y="92"/>
                    <a:pt x="220" y="89"/>
                  </a:cubicBezTo>
                  <a:cubicBezTo>
                    <a:pt x="230" y="54"/>
                    <a:pt x="230" y="54"/>
                    <a:pt x="230" y="54"/>
                  </a:cubicBezTo>
                  <a:cubicBezTo>
                    <a:pt x="231" y="47"/>
                    <a:pt x="234" y="37"/>
                    <a:pt x="225" y="31"/>
                  </a:cubicBezTo>
                  <a:cubicBezTo>
                    <a:pt x="222" y="28"/>
                    <a:pt x="217" y="28"/>
                    <a:pt x="213" y="28"/>
                  </a:cubicBezTo>
                  <a:cubicBezTo>
                    <a:pt x="202" y="28"/>
                    <a:pt x="195" y="34"/>
                    <a:pt x="192" y="36"/>
                  </a:cubicBezTo>
                  <a:lnTo>
                    <a:pt x="198" y="14"/>
                  </a:lnTo>
                  <a:close/>
                  <a:moveTo>
                    <a:pt x="123" y="85"/>
                  </a:moveTo>
                  <a:cubicBezTo>
                    <a:pt x="110" y="85"/>
                    <a:pt x="110" y="74"/>
                    <a:pt x="113" y="65"/>
                  </a:cubicBezTo>
                  <a:cubicBezTo>
                    <a:pt x="117" y="51"/>
                    <a:pt x="123" y="47"/>
                    <a:pt x="126" y="46"/>
                  </a:cubicBezTo>
                  <a:cubicBezTo>
                    <a:pt x="129" y="44"/>
                    <a:pt x="131" y="43"/>
                    <a:pt x="134" y="43"/>
                  </a:cubicBezTo>
                  <a:cubicBezTo>
                    <a:pt x="140" y="43"/>
                    <a:pt x="142" y="46"/>
                    <a:pt x="143" y="48"/>
                  </a:cubicBezTo>
                  <a:cubicBezTo>
                    <a:pt x="144" y="49"/>
                    <a:pt x="144" y="50"/>
                    <a:pt x="145" y="51"/>
                  </a:cubicBezTo>
                  <a:cubicBezTo>
                    <a:pt x="146" y="53"/>
                    <a:pt x="148" y="54"/>
                    <a:pt x="150" y="54"/>
                  </a:cubicBezTo>
                  <a:cubicBezTo>
                    <a:pt x="155" y="54"/>
                    <a:pt x="160" y="51"/>
                    <a:pt x="162" y="45"/>
                  </a:cubicBezTo>
                  <a:cubicBezTo>
                    <a:pt x="163" y="41"/>
                    <a:pt x="162" y="38"/>
                    <a:pt x="159" y="35"/>
                  </a:cubicBezTo>
                  <a:cubicBezTo>
                    <a:pt x="154" y="29"/>
                    <a:pt x="147" y="27"/>
                    <a:pt x="139" y="27"/>
                  </a:cubicBezTo>
                  <a:cubicBezTo>
                    <a:pt x="119" y="27"/>
                    <a:pt x="99" y="39"/>
                    <a:pt x="92" y="65"/>
                  </a:cubicBezTo>
                  <a:cubicBezTo>
                    <a:pt x="87" y="86"/>
                    <a:pt x="93" y="102"/>
                    <a:pt x="118" y="102"/>
                  </a:cubicBezTo>
                  <a:cubicBezTo>
                    <a:pt x="138" y="102"/>
                    <a:pt x="151" y="89"/>
                    <a:pt x="152" y="82"/>
                  </a:cubicBezTo>
                  <a:cubicBezTo>
                    <a:pt x="154" y="76"/>
                    <a:pt x="150" y="73"/>
                    <a:pt x="145" y="73"/>
                  </a:cubicBezTo>
                  <a:cubicBezTo>
                    <a:pt x="140" y="73"/>
                    <a:pt x="138" y="76"/>
                    <a:pt x="136" y="79"/>
                  </a:cubicBezTo>
                  <a:cubicBezTo>
                    <a:pt x="133" y="82"/>
                    <a:pt x="130" y="85"/>
                    <a:pt x="123" y="85"/>
                  </a:cubicBezTo>
                  <a:moveTo>
                    <a:pt x="65" y="0"/>
                  </a:moveTo>
                  <a:cubicBezTo>
                    <a:pt x="40" y="0"/>
                    <a:pt x="23" y="12"/>
                    <a:pt x="19" y="30"/>
                  </a:cubicBezTo>
                  <a:cubicBezTo>
                    <a:pt x="13" y="50"/>
                    <a:pt x="30" y="55"/>
                    <a:pt x="45" y="59"/>
                  </a:cubicBezTo>
                  <a:cubicBezTo>
                    <a:pt x="57" y="62"/>
                    <a:pt x="59" y="63"/>
                    <a:pt x="61" y="65"/>
                  </a:cubicBezTo>
                  <a:cubicBezTo>
                    <a:pt x="63" y="66"/>
                    <a:pt x="64" y="69"/>
                    <a:pt x="63" y="73"/>
                  </a:cubicBezTo>
                  <a:cubicBezTo>
                    <a:pt x="61" y="80"/>
                    <a:pt x="54" y="82"/>
                    <a:pt x="53" y="83"/>
                  </a:cubicBezTo>
                  <a:cubicBezTo>
                    <a:pt x="49" y="84"/>
                    <a:pt x="46" y="84"/>
                    <a:pt x="43" y="84"/>
                  </a:cubicBezTo>
                  <a:cubicBezTo>
                    <a:pt x="29" y="84"/>
                    <a:pt x="27" y="79"/>
                    <a:pt x="25" y="74"/>
                  </a:cubicBezTo>
                  <a:cubicBezTo>
                    <a:pt x="23" y="70"/>
                    <a:pt x="21" y="67"/>
                    <a:pt x="16" y="67"/>
                  </a:cubicBezTo>
                  <a:cubicBezTo>
                    <a:pt x="11" y="67"/>
                    <a:pt x="4" y="71"/>
                    <a:pt x="3" y="78"/>
                  </a:cubicBezTo>
                  <a:cubicBezTo>
                    <a:pt x="2" y="80"/>
                    <a:pt x="0" y="90"/>
                    <a:pt x="13" y="97"/>
                  </a:cubicBezTo>
                  <a:cubicBezTo>
                    <a:pt x="19" y="101"/>
                    <a:pt x="28" y="102"/>
                    <a:pt x="38" y="102"/>
                  </a:cubicBezTo>
                  <a:cubicBezTo>
                    <a:pt x="48" y="102"/>
                    <a:pt x="59" y="100"/>
                    <a:pt x="69" y="94"/>
                  </a:cubicBezTo>
                  <a:cubicBezTo>
                    <a:pt x="76" y="89"/>
                    <a:pt x="83" y="81"/>
                    <a:pt x="86" y="71"/>
                  </a:cubicBezTo>
                  <a:cubicBezTo>
                    <a:pt x="89" y="59"/>
                    <a:pt x="85" y="52"/>
                    <a:pt x="80" y="48"/>
                  </a:cubicBezTo>
                  <a:cubicBezTo>
                    <a:pt x="76" y="45"/>
                    <a:pt x="74" y="45"/>
                    <a:pt x="54" y="39"/>
                  </a:cubicBezTo>
                  <a:cubicBezTo>
                    <a:pt x="48" y="37"/>
                    <a:pt x="44" y="36"/>
                    <a:pt x="43" y="34"/>
                  </a:cubicBezTo>
                  <a:cubicBezTo>
                    <a:pt x="41" y="33"/>
                    <a:pt x="41" y="31"/>
                    <a:pt x="42" y="28"/>
                  </a:cubicBezTo>
                  <a:cubicBezTo>
                    <a:pt x="43" y="22"/>
                    <a:pt x="51" y="18"/>
                    <a:pt x="61" y="18"/>
                  </a:cubicBezTo>
                  <a:cubicBezTo>
                    <a:pt x="69" y="18"/>
                    <a:pt x="73" y="21"/>
                    <a:pt x="75" y="25"/>
                  </a:cubicBezTo>
                  <a:cubicBezTo>
                    <a:pt x="76" y="26"/>
                    <a:pt x="76" y="27"/>
                    <a:pt x="76" y="28"/>
                  </a:cubicBezTo>
                  <a:cubicBezTo>
                    <a:pt x="78" y="32"/>
                    <a:pt x="80" y="33"/>
                    <a:pt x="83" y="33"/>
                  </a:cubicBezTo>
                  <a:cubicBezTo>
                    <a:pt x="89" y="33"/>
                    <a:pt x="95" y="29"/>
                    <a:pt x="97" y="23"/>
                  </a:cubicBezTo>
                  <a:cubicBezTo>
                    <a:pt x="100" y="13"/>
                    <a:pt x="90" y="0"/>
                    <a:pt x="6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34"/>
            <p:cNvSpPr/>
            <p:nvPr/>
          </p:nvSpPr>
          <p:spPr>
            <a:xfrm>
              <a:off x="6548438" y="7056430"/>
              <a:ext cx="1441253" cy="320278"/>
            </a:xfrm>
            <a:custGeom>
              <a:avLst/>
              <a:gdLst/>
              <a:ahLst/>
              <a:cxnLst/>
              <a:rect l="l" t="t" r="r" b="b"/>
              <a:pathLst>
                <a:path w="574" h="125" extrusionOk="0">
                  <a:moveTo>
                    <a:pt x="563" y="23"/>
                  </a:moveTo>
                  <a:cubicBezTo>
                    <a:pt x="557" y="23"/>
                    <a:pt x="552" y="18"/>
                    <a:pt x="552" y="12"/>
                  </a:cubicBezTo>
                  <a:cubicBezTo>
                    <a:pt x="552" y="12"/>
                    <a:pt x="552" y="12"/>
                    <a:pt x="552" y="12"/>
                  </a:cubicBezTo>
                  <a:cubicBezTo>
                    <a:pt x="552" y="6"/>
                    <a:pt x="557" y="1"/>
                    <a:pt x="563" y="1"/>
                  </a:cubicBezTo>
                  <a:cubicBezTo>
                    <a:pt x="569" y="1"/>
                    <a:pt x="574" y="6"/>
                    <a:pt x="574" y="12"/>
                  </a:cubicBezTo>
                  <a:cubicBezTo>
                    <a:pt x="574" y="12"/>
                    <a:pt x="574" y="12"/>
                    <a:pt x="574" y="12"/>
                  </a:cubicBezTo>
                  <a:cubicBezTo>
                    <a:pt x="574" y="18"/>
                    <a:pt x="569" y="23"/>
                    <a:pt x="563" y="23"/>
                  </a:cubicBezTo>
                  <a:moveTo>
                    <a:pt x="563" y="21"/>
                  </a:moveTo>
                  <a:cubicBezTo>
                    <a:pt x="568" y="21"/>
                    <a:pt x="572" y="17"/>
                    <a:pt x="572" y="12"/>
                  </a:cubicBezTo>
                  <a:cubicBezTo>
                    <a:pt x="572" y="12"/>
                    <a:pt x="572" y="12"/>
                    <a:pt x="572" y="12"/>
                  </a:cubicBezTo>
                  <a:cubicBezTo>
                    <a:pt x="572" y="6"/>
                    <a:pt x="568" y="2"/>
                    <a:pt x="563" y="2"/>
                  </a:cubicBezTo>
                  <a:cubicBezTo>
                    <a:pt x="557" y="2"/>
                    <a:pt x="553" y="6"/>
                    <a:pt x="553" y="12"/>
                  </a:cubicBezTo>
                  <a:cubicBezTo>
                    <a:pt x="553" y="12"/>
                    <a:pt x="553" y="12"/>
                    <a:pt x="553" y="12"/>
                  </a:cubicBezTo>
                  <a:cubicBezTo>
                    <a:pt x="553" y="17"/>
                    <a:pt x="557" y="21"/>
                    <a:pt x="563" y="21"/>
                  </a:cubicBezTo>
                  <a:moveTo>
                    <a:pt x="558" y="7"/>
                  </a:moveTo>
                  <a:cubicBezTo>
                    <a:pt x="558" y="6"/>
                    <a:pt x="559" y="6"/>
                    <a:pt x="560" y="6"/>
                  </a:cubicBezTo>
                  <a:cubicBezTo>
                    <a:pt x="564" y="6"/>
                    <a:pt x="564" y="6"/>
                    <a:pt x="564" y="6"/>
                  </a:cubicBezTo>
                  <a:cubicBezTo>
                    <a:pt x="566" y="6"/>
                    <a:pt x="568" y="7"/>
                    <a:pt x="568" y="9"/>
                  </a:cubicBezTo>
                  <a:cubicBezTo>
                    <a:pt x="568" y="11"/>
                    <a:pt x="567" y="12"/>
                    <a:pt x="565" y="13"/>
                  </a:cubicBezTo>
                  <a:cubicBezTo>
                    <a:pt x="567" y="15"/>
                    <a:pt x="567" y="15"/>
                    <a:pt x="567" y="15"/>
                  </a:cubicBezTo>
                  <a:cubicBezTo>
                    <a:pt x="568" y="16"/>
                    <a:pt x="568" y="16"/>
                    <a:pt x="568" y="16"/>
                  </a:cubicBezTo>
                  <a:cubicBezTo>
                    <a:pt x="568" y="17"/>
                    <a:pt x="567" y="17"/>
                    <a:pt x="567" y="17"/>
                  </a:cubicBezTo>
                  <a:cubicBezTo>
                    <a:pt x="566" y="17"/>
                    <a:pt x="566" y="17"/>
                    <a:pt x="566" y="17"/>
                  </a:cubicBezTo>
                  <a:cubicBezTo>
                    <a:pt x="563" y="13"/>
                    <a:pt x="563" y="13"/>
                    <a:pt x="563" y="13"/>
                  </a:cubicBezTo>
                  <a:cubicBezTo>
                    <a:pt x="561" y="13"/>
                    <a:pt x="561" y="13"/>
                    <a:pt x="561" y="13"/>
                  </a:cubicBezTo>
                  <a:cubicBezTo>
                    <a:pt x="561" y="16"/>
                    <a:pt x="561" y="16"/>
                    <a:pt x="561" y="16"/>
                  </a:cubicBezTo>
                  <a:cubicBezTo>
                    <a:pt x="561" y="17"/>
                    <a:pt x="560" y="17"/>
                    <a:pt x="560" y="17"/>
                  </a:cubicBezTo>
                  <a:cubicBezTo>
                    <a:pt x="559" y="17"/>
                    <a:pt x="558" y="17"/>
                    <a:pt x="558" y="16"/>
                  </a:cubicBezTo>
                  <a:lnTo>
                    <a:pt x="558" y="7"/>
                  </a:lnTo>
                  <a:close/>
                  <a:moveTo>
                    <a:pt x="563" y="11"/>
                  </a:moveTo>
                  <a:cubicBezTo>
                    <a:pt x="565" y="11"/>
                    <a:pt x="566" y="11"/>
                    <a:pt x="566" y="10"/>
                  </a:cubicBezTo>
                  <a:cubicBezTo>
                    <a:pt x="566" y="8"/>
                    <a:pt x="565" y="8"/>
                    <a:pt x="563" y="8"/>
                  </a:cubicBezTo>
                  <a:cubicBezTo>
                    <a:pt x="561" y="8"/>
                    <a:pt x="561" y="8"/>
                    <a:pt x="561" y="8"/>
                  </a:cubicBezTo>
                  <a:cubicBezTo>
                    <a:pt x="561" y="11"/>
                    <a:pt x="561" y="11"/>
                    <a:pt x="561" y="11"/>
                  </a:cubicBezTo>
                  <a:lnTo>
                    <a:pt x="563" y="11"/>
                  </a:lnTo>
                  <a:close/>
                  <a:moveTo>
                    <a:pt x="518" y="38"/>
                  </a:moveTo>
                  <a:cubicBezTo>
                    <a:pt x="518" y="78"/>
                    <a:pt x="518" y="78"/>
                    <a:pt x="518" y="78"/>
                  </a:cubicBezTo>
                  <a:cubicBezTo>
                    <a:pt x="518" y="89"/>
                    <a:pt x="519" y="99"/>
                    <a:pt x="538" y="99"/>
                  </a:cubicBezTo>
                  <a:cubicBezTo>
                    <a:pt x="539" y="99"/>
                    <a:pt x="542" y="99"/>
                    <a:pt x="542" y="99"/>
                  </a:cubicBezTo>
                  <a:cubicBezTo>
                    <a:pt x="545" y="98"/>
                    <a:pt x="550" y="97"/>
                    <a:pt x="550" y="93"/>
                  </a:cubicBezTo>
                  <a:cubicBezTo>
                    <a:pt x="550" y="89"/>
                    <a:pt x="547" y="88"/>
                    <a:pt x="543" y="88"/>
                  </a:cubicBezTo>
                  <a:cubicBezTo>
                    <a:pt x="542" y="88"/>
                    <a:pt x="539" y="88"/>
                    <a:pt x="538" y="88"/>
                  </a:cubicBezTo>
                  <a:cubicBezTo>
                    <a:pt x="535" y="88"/>
                    <a:pt x="532" y="88"/>
                    <a:pt x="531" y="84"/>
                  </a:cubicBezTo>
                  <a:cubicBezTo>
                    <a:pt x="531" y="82"/>
                    <a:pt x="531" y="81"/>
                    <a:pt x="531" y="73"/>
                  </a:cubicBezTo>
                  <a:cubicBezTo>
                    <a:pt x="531" y="38"/>
                    <a:pt x="531" y="38"/>
                    <a:pt x="531" y="38"/>
                  </a:cubicBezTo>
                  <a:cubicBezTo>
                    <a:pt x="545" y="38"/>
                    <a:pt x="545" y="38"/>
                    <a:pt x="545" y="38"/>
                  </a:cubicBezTo>
                  <a:cubicBezTo>
                    <a:pt x="546" y="38"/>
                    <a:pt x="550" y="37"/>
                    <a:pt x="550" y="32"/>
                  </a:cubicBezTo>
                  <a:cubicBezTo>
                    <a:pt x="550" y="27"/>
                    <a:pt x="546" y="27"/>
                    <a:pt x="545" y="27"/>
                  </a:cubicBezTo>
                  <a:cubicBezTo>
                    <a:pt x="531" y="27"/>
                    <a:pt x="531" y="27"/>
                    <a:pt x="531" y="27"/>
                  </a:cubicBezTo>
                  <a:cubicBezTo>
                    <a:pt x="531" y="11"/>
                    <a:pt x="531" y="11"/>
                    <a:pt x="531" y="11"/>
                  </a:cubicBezTo>
                  <a:cubicBezTo>
                    <a:pt x="531" y="9"/>
                    <a:pt x="530" y="5"/>
                    <a:pt x="524" y="5"/>
                  </a:cubicBezTo>
                  <a:cubicBezTo>
                    <a:pt x="519" y="5"/>
                    <a:pt x="518" y="9"/>
                    <a:pt x="518" y="11"/>
                  </a:cubicBezTo>
                  <a:cubicBezTo>
                    <a:pt x="518" y="27"/>
                    <a:pt x="518" y="27"/>
                    <a:pt x="518" y="27"/>
                  </a:cubicBezTo>
                  <a:lnTo>
                    <a:pt x="518" y="38"/>
                  </a:lnTo>
                  <a:close/>
                  <a:moveTo>
                    <a:pt x="498" y="76"/>
                  </a:moveTo>
                  <a:cubicBezTo>
                    <a:pt x="496" y="81"/>
                    <a:pt x="492" y="89"/>
                    <a:pt x="480" y="89"/>
                  </a:cubicBezTo>
                  <a:cubicBezTo>
                    <a:pt x="463" y="89"/>
                    <a:pt x="460" y="74"/>
                    <a:pt x="460" y="62"/>
                  </a:cubicBezTo>
                  <a:cubicBezTo>
                    <a:pt x="460" y="49"/>
                    <a:pt x="465" y="36"/>
                    <a:pt x="480" y="36"/>
                  </a:cubicBezTo>
                  <a:cubicBezTo>
                    <a:pt x="491" y="36"/>
                    <a:pt x="495" y="43"/>
                    <a:pt x="496" y="46"/>
                  </a:cubicBezTo>
                  <a:cubicBezTo>
                    <a:pt x="497" y="49"/>
                    <a:pt x="499" y="52"/>
                    <a:pt x="503" y="52"/>
                  </a:cubicBezTo>
                  <a:cubicBezTo>
                    <a:pt x="506" y="52"/>
                    <a:pt x="509" y="49"/>
                    <a:pt x="509" y="45"/>
                  </a:cubicBezTo>
                  <a:cubicBezTo>
                    <a:pt x="509" y="45"/>
                    <a:pt x="509" y="43"/>
                    <a:pt x="506" y="38"/>
                  </a:cubicBezTo>
                  <a:cubicBezTo>
                    <a:pt x="503" y="32"/>
                    <a:pt x="496" y="25"/>
                    <a:pt x="480" y="25"/>
                  </a:cubicBezTo>
                  <a:cubicBezTo>
                    <a:pt x="475" y="25"/>
                    <a:pt x="456" y="25"/>
                    <a:pt x="449" y="46"/>
                  </a:cubicBezTo>
                  <a:cubicBezTo>
                    <a:pt x="447" y="52"/>
                    <a:pt x="446" y="57"/>
                    <a:pt x="446" y="62"/>
                  </a:cubicBezTo>
                  <a:cubicBezTo>
                    <a:pt x="446" y="80"/>
                    <a:pt x="455" y="100"/>
                    <a:pt x="480" y="100"/>
                  </a:cubicBezTo>
                  <a:cubicBezTo>
                    <a:pt x="499" y="100"/>
                    <a:pt x="506" y="89"/>
                    <a:pt x="508" y="85"/>
                  </a:cubicBezTo>
                  <a:cubicBezTo>
                    <a:pt x="510" y="82"/>
                    <a:pt x="511" y="79"/>
                    <a:pt x="511" y="77"/>
                  </a:cubicBezTo>
                  <a:cubicBezTo>
                    <a:pt x="511" y="72"/>
                    <a:pt x="506" y="71"/>
                    <a:pt x="504" y="71"/>
                  </a:cubicBezTo>
                  <a:cubicBezTo>
                    <a:pt x="500" y="71"/>
                    <a:pt x="499" y="74"/>
                    <a:pt x="498" y="76"/>
                  </a:cubicBezTo>
                  <a:moveTo>
                    <a:pt x="435" y="66"/>
                  </a:moveTo>
                  <a:cubicBezTo>
                    <a:pt x="437" y="66"/>
                    <a:pt x="441" y="66"/>
                    <a:pt x="441" y="60"/>
                  </a:cubicBezTo>
                  <a:cubicBezTo>
                    <a:pt x="441" y="52"/>
                    <a:pt x="439" y="43"/>
                    <a:pt x="434" y="37"/>
                  </a:cubicBezTo>
                  <a:cubicBezTo>
                    <a:pt x="430" y="31"/>
                    <a:pt x="425" y="28"/>
                    <a:pt x="419" y="26"/>
                  </a:cubicBezTo>
                  <a:cubicBezTo>
                    <a:pt x="416" y="26"/>
                    <a:pt x="413" y="25"/>
                    <a:pt x="410" y="25"/>
                  </a:cubicBezTo>
                  <a:cubicBezTo>
                    <a:pt x="385" y="25"/>
                    <a:pt x="376" y="46"/>
                    <a:pt x="376" y="63"/>
                  </a:cubicBezTo>
                  <a:cubicBezTo>
                    <a:pt x="376" y="73"/>
                    <a:pt x="379" y="83"/>
                    <a:pt x="385" y="90"/>
                  </a:cubicBezTo>
                  <a:cubicBezTo>
                    <a:pt x="392" y="98"/>
                    <a:pt x="401" y="100"/>
                    <a:pt x="410" y="100"/>
                  </a:cubicBezTo>
                  <a:cubicBezTo>
                    <a:pt x="414" y="100"/>
                    <a:pt x="426" y="100"/>
                    <a:pt x="436" y="89"/>
                  </a:cubicBezTo>
                  <a:cubicBezTo>
                    <a:pt x="437" y="87"/>
                    <a:pt x="440" y="84"/>
                    <a:pt x="440" y="82"/>
                  </a:cubicBezTo>
                  <a:cubicBezTo>
                    <a:pt x="440" y="81"/>
                    <a:pt x="440" y="81"/>
                    <a:pt x="440" y="80"/>
                  </a:cubicBezTo>
                  <a:cubicBezTo>
                    <a:pt x="440" y="76"/>
                    <a:pt x="436" y="74"/>
                    <a:pt x="433" y="74"/>
                  </a:cubicBezTo>
                  <a:cubicBezTo>
                    <a:pt x="430" y="74"/>
                    <a:pt x="430" y="76"/>
                    <a:pt x="427" y="80"/>
                  </a:cubicBezTo>
                  <a:cubicBezTo>
                    <a:pt x="425" y="83"/>
                    <a:pt x="421" y="89"/>
                    <a:pt x="410" y="89"/>
                  </a:cubicBezTo>
                  <a:cubicBezTo>
                    <a:pt x="405" y="89"/>
                    <a:pt x="399" y="88"/>
                    <a:pt x="394" y="82"/>
                  </a:cubicBezTo>
                  <a:cubicBezTo>
                    <a:pt x="391" y="78"/>
                    <a:pt x="389" y="72"/>
                    <a:pt x="389" y="66"/>
                  </a:cubicBezTo>
                  <a:lnTo>
                    <a:pt x="435" y="66"/>
                  </a:lnTo>
                  <a:close/>
                  <a:moveTo>
                    <a:pt x="389" y="56"/>
                  </a:moveTo>
                  <a:cubicBezTo>
                    <a:pt x="390" y="53"/>
                    <a:pt x="391" y="46"/>
                    <a:pt x="396" y="41"/>
                  </a:cubicBezTo>
                  <a:cubicBezTo>
                    <a:pt x="401" y="37"/>
                    <a:pt x="407" y="37"/>
                    <a:pt x="410" y="37"/>
                  </a:cubicBezTo>
                  <a:cubicBezTo>
                    <a:pt x="423" y="37"/>
                    <a:pt x="428" y="47"/>
                    <a:pt x="428" y="56"/>
                  </a:cubicBezTo>
                  <a:lnTo>
                    <a:pt x="389" y="56"/>
                  </a:lnTo>
                  <a:close/>
                  <a:moveTo>
                    <a:pt x="306" y="119"/>
                  </a:moveTo>
                  <a:cubicBezTo>
                    <a:pt x="306" y="121"/>
                    <a:pt x="306" y="123"/>
                    <a:pt x="309" y="124"/>
                  </a:cubicBezTo>
                  <a:cubicBezTo>
                    <a:pt x="310" y="125"/>
                    <a:pt x="311" y="125"/>
                    <a:pt x="312" y="125"/>
                  </a:cubicBezTo>
                  <a:cubicBezTo>
                    <a:pt x="318" y="125"/>
                    <a:pt x="319" y="120"/>
                    <a:pt x="319" y="119"/>
                  </a:cubicBezTo>
                  <a:cubicBezTo>
                    <a:pt x="319" y="90"/>
                    <a:pt x="319" y="90"/>
                    <a:pt x="319" y="90"/>
                  </a:cubicBezTo>
                  <a:cubicBezTo>
                    <a:pt x="325" y="95"/>
                    <a:pt x="330" y="100"/>
                    <a:pt x="341" y="100"/>
                  </a:cubicBezTo>
                  <a:cubicBezTo>
                    <a:pt x="363" y="100"/>
                    <a:pt x="371" y="80"/>
                    <a:pt x="371" y="62"/>
                  </a:cubicBezTo>
                  <a:cubicBezTo>
                    <a:pt x="371" y="39"/>
                    <a:pt x="358" y="25"/>
                    <a:pt x="340" y="25"/>
                  </a:cubicBezTo>
                  <a:cubicBezTo>
                    <a:pt x="331" y="25"/>
                    <a:pt x="324" y="28"/>
                    <a:pt x="319" y="35"/>
                  </a:cubicBezTo>
                  <a:cubicBezTo>
                    <a:pt x="319" y="31"/>
                    <a:pt x="319" y="28"/>
                    <a:pt x="316" y="27"/>
                  </a:cubicBezTo>
                  <a:cubicBezTo>
                    <a:pt x="314" y="26"/>
                    <a:pt x="313" y="26"/>
                    <a:pt x="312" y="26"/>
                  </a:cubicBezTo>
                  <a:cubicBezTo>
                    <a:pt x="306" y="26"/>
                    <a:pt x="306" y="30"/>
                    <a:pt x="306" y="32"/>
                  </a:cubicBezTo>
                  <a:lnTo>
                    <a:pt x="306" y="119"/>
                  </a:lnTo>
                  <a:close/>
                  <a:moveTo>
                    <a:pt x="338" y="36"/>
                  </a:moveTo>
                  <a:cubicBezTo>
                    <a:pt x="357" y="36"/>
                    <a:pt x="358" y="55"/>
                    <a:pt x="358" y="63"/>
                  </a:cubicBezTo>
                  <a:cubicBezTo>
                    <a:pt x="358" y="69"/>
                    <a:pt x="357" y="77"/>
                    <a:pt x="353" y="82"/>
                  </a:cubicBezTo>
                  <a:cubicBezTo>
                    <a:pt x="350" y="86"/>
                    <a:pt x="346" y="89"/>
                    <a:pt x="338" y="89"/>
                  </a:cubicBezTo>
                  <a:cubicBezTo>
                    <a:pt x="325" y="89"/>
                    <a:pt x="318" y="78"/>
                    <a:pt x="318" y="62"/>
                  </a:cubicBezTo>
                  <a:cubicBezTo>
                    <a:pt x="318" y="46"/>
                    <a:pt x="325" y="36"/>
                    <a:pt x="338" y="36"/>
                  </a:cubicBezTo>
                  <a:moveTo>
                    <a:pt x="269" y="54"/>
                  </a:moveTo>
                  <a:cubicBezTo>
                    <a:pt x="263" y="52"/>
                    <a:pt x="257" y="51"/>
                    <a:pt x="257" y="44"/>
                  </a:cubicBezTo>
                  <a:cubicBezTo>
                    <a:pt x="257" y="41"/>
                    <a:pt x="259" y="39"/>
                    <a:pt x="261" y="37"/>
                  </a:cubicBezTo>
                  <a:cubicBezTo>
                    <a:pt x="264" y="35"/>
                    <a:pt x="268" y="35"/>
                    <a:pt x="269" y="35"/>
                  </a:cubicBezTo>
                  <a:cubicBezTo>
                    <a:pt x="280" y="35"/>
                    <a:pt x="284" y="42"/>
                    <a:pt x="285" y="44"/>
                  </a:cubicBezTo>
                  <a:cubicBezTo>
                    <a:pt x="287" y="48"/>
                    <a:pt x="288" y="49"/>
                    <a:pt x="291" y="49"/>
                  </a:cubicBezTo>
                  <a:cubicBezTo>
                    <a:pt x="293" y="49"/>
                    <a:pt x="297" y="48"/>
                    <a:pt x="297" y="44"/>
                  </a:cubicBezTo>
                  <a:cubicBezTo>
                    <a:pt x="297" y="41"/>
                    <a:pt x="293" y="25"/>
                    <a:pt x="270" y="25"/>
                  </a:cubicBezTo>
                  <a:cubicBezTo>
                    <a:pt x="246" y="25"/>
                    <a:pt x="245" y="42"/>
                    <a:pt x="245" y="46"/>
                  </a:cubicBezTo>
                  <a:cubicBezTo>
                    <a:pt x="245" y="59"/>
                    <a:pt x="256" y="63"/>
                    <a:pt x="264" y="66"/>
                  </a:cubicBezTo>
                  <a:cubicBezTo>
                    <a:pt x="272" y="68"/>
                    <a:pt x="272" y="68"/>
                    <a:pt x="272" y="68"/>
                  </a:cubicBezTo>
                  <a:cubicBezTo>
                    <a:pt x="279" y="70"/>
                    <a:pt x="285" y="72"/>
                    <a:pt x="285" y="79"/>
                  </a:cubicBezTo>
                  <a:cubicBezTo>
                    <a:pt x="285" y="85"/>
                    <a:pt x="279" y="90"/>
                    <a:pt x="271" y="90"/>
                  </a:cubicBezTo>
                  <a:cubicBezTo>
                    <a:pt x="265" y="90"/>
                    <a:pt x="260" y="88"/>
                    <a:pt x="256" y="83"/>
                  </a:cubicBezTo>
                  <a:cubicBezTo>
                    <a:pt x="255" y="81"/>
                    <a:pt x="255" y="81"/>
                    <a:pt x="253" y="76"/>
                  </a:cubicBezTo>
                  <a:cubicBezTo>
                    <a:pt x="253" y="74"/>
                    <a:pt x="252" y="73"/>
                    <a:pt x="249" y="73"/>
                  </a:cubicBezTo>
                  <a:cubicBezTo>
                    <a:pt x="247" y="73"/>
                    <a:pt x="242" y="74"/>
                    <a:pt x="242" y="78"/>
                  </a:cubicBezTo>
                  <a:cubicBezTo>
                    <a:pt x="242" y="80"/>
                    <a:pt x="243" y="88"/>
                    <a:pt x="250" y="93"/>
                  </a:cubicBezTo>
                  <a:cubicBezTo>
                    <a:pt x="257" y="99"/>
                    <a:pt x="266" y="100"/>
                    <a:pt x="270" y="100"/>
                  </a:cubicBezTo>
                  <a:cubicBezTo>
                    <a:pt x="277" y="100"/>
                    <a:pt x="284" y="98"/>
                    <a:pt x="289" y="95"/>
                  </a:cubicBezTo>
                  <a:cubicBezTo>
                    <a:pt x="293" y="92"/>
                    <a:pt x="298" y="87"/>
                    <a:pt x="298" y="78"/>
                  </a:cubicBezTo>
                  <a:cubicBezTo>
                    <a:pt x="298" y="63"/>
                    <a:pt x="285" y="59"/>
                    <a:pt x="277" y="57"/>
                  </a:cubicBezTo>
                  <a:lnTo>
                    <a:pt x="269" y="54"/>
                  </a:lnTo>
                  <a:close/>
                  <a:moveTo>
                    <a:pt x="233" y="6"/>
                  </a:moveTo>
                  <a:cubicBezTo>
                    <a:pt x="233" y="5"/>
                    <a:pt x="232" y="0"/>
                    <a:pt x="226" y="0"/>
                  </a:cubicBezTo>
                  <a:cubicBezTo>
                    <a:pt x="221" y="0"/>
                    <a:pt x="220" y="5"/>
                    <a:pt x="220" y="6"/>
                  </a:cubicBezTo>
                  <a:cubicBezTo>
                    <a:pt x="220" y="93"/>
                    <a:pt x="220" y="93"/>
                    <a:pt x="220" y="93"/>
                  </a:cubicBezTo>
                  <a:cubicBezTo>
                    <a:pt x="220" y="97"/>
                    <a:pt x="223" y="99"/>
                    <a:pt x="226" y="99"/>
                  </a:cubicBezTo>
                  <a:cubicBezTo>
                    <a:pt x="232" y="99"/>
                    <a:pt x="233" y="95"/>
                    <a:pt x="233" y="93"/>
                  </a:cubicBezTo>
                  <a:lnTo>
                    <a:pt x="233" y="6"/>
                  </a:lnTo>
                  <a:close/>
                  <a:moveTo>
                    <a:pt x="206" y="6"/>
                  </a:moveTo>
                  <a:cubicBezTo>
                    <a:pt x="206" y="5"/>
                    <a:pt x="206" y="0"/>
                    <a:pt x="200" y="0"/>
                  </a:cubicBezTo>
                  <a:cubicBezTo>
                    <a:pt x="194" y="0"/>
                    <a:pt x="193" y="5"/>
                    <a:pt x="193" y="6"/>
                  </a:cubicBezTo>
                  <a:cubicBezTo>
                    <a:pt x="193" y="93"/>
                    <a:pt x="193" y="93"/>
                    <a:pt x="193" y="93"/>
                  </a:cubicBezTo>
                  <a:cubicBezTo>
                    <a:pt x="193" y="97"/>
                    <a:pt x="196" y="99"/>
                    <a:pt x="200" y="99"/>
                  </a:cubicBezTo>
                  <a:cubicBezTo>
                    <a:pt x="206" y="99"/>
                    <a:pt x="206" y="95"/>
                    <a:pt x="206" y="93"/>
                  </a:cubicBezTo>
                  <a:lnTo>
                    <a:pt x="206" y="6"/>
                  </a:lnTo>
                  <a:close/>
                  <a:moveTo>
                    <a:pt x="178" y="66"/>
                  </a:moveTo>
                  <a:cubicBezTo>
                    <a:pt x="180" y="66"/>
                    <a:pt x="184" y="66"/>
                    <a:pt x="184" y="60"/>
                  </a:cubicBezTo>
                  <a:cubicBezTo>
                    <a:pt x="184" y="52"/>
                    <a:pt x="182" y="43"/>
                    <a:pt x="178" y="37"/>
                  </a:cubicBezTo>
                  <a:cubicBezTo>
                    <a:pt x="173" y="31"/>
                    <a:pt x="168" y="28"/>
                    <a:pt x="162" y="26"/>
                  </a:cubicBezTo>
                  <a:cubicBezTo>
                    <a:pt x="159" y="26"/>
                    <a:pt x="156" y="25"/>
                    <a:pt x="153" y="25"/>
                  </a:cubicBezTo>
                  <a:cubicBezTo>
                    <a:pt x="128" y="25"/>
                    <a:pt x="119" y="46"/>
                    <a:pt x="119" y="63"/>
                  </a:cubicBezTo>
                  <a:cubicBezTo>
                    <a:pt x="119" y="73"/>
                    <a:pt x="122" y="83"/>
                    <a:pt x="128" y="90"/>
                  </a:cubicBezTo>
                  <a:cubicBezTo>
                    <a:pt x="135" y="98"/>
                    <a:pt x="144" y="100"/>
                    <a:pt x="153" y="100"/>
                  </a:cubicBezTo>
                  <a:cubicBezTo>
                    <a:pt x="157" y="100"/>
                    <a:pt x="169" y="100"/>
                    <a:pt x="179" y="89"/>
                  </a:cubicBezTo>
                  <a:cubicBezTo>
                    <a:pt x="180" y="87"/>
                    <a:pt x="183" y="84"/>
                    <a:pt x="183" y="82"/>
                  </a:cubicBezTo>
                  <a:cubicBezTo>
                    <a:pt x="184" y="81"/>
                    <a:pt x="184" y="81"/>
                    <a:pt x="184" y="80"/>
                  </a:cubicBezTo>
                  <a:cubicBezTo>
                    <a:pt x="184" y="76"/>
                    <a:pt x="179" y="74"/>
                    <a:pt x="176" y="74"/>
                  </a:cubicBezTo>
                  <a:cubicBezTo>
                    <a:pt x="173" y="74"/>
                    <a:pt x="173" y="76"/>
                    <a:pt x="170" y="80"/>
                  </a:cubicBezTo>
                  <a:cubicBezTo>
                    <a:pt x="168" y="83"/>
                    <a:pt x="164" y="89"/>
                    <a:pt x="153" y="89"/>
                  </a:cubicBezTo>
                  <a:cubicBezTo>
                    <a:pt x="148" y="89"/>
                    <a:pt x="142" y="88"/>
                    <a:pt x="137" y="82"/>
                  </a:cubicBezTo>
                  <a:cubicBezTo>
                    <a:pt x="134" y="78"/>
                    <a:pt x="132" y="72"/>
                    <a:pt x="132" y="66"/>
                  </a:cubicBezTo>
                  <a:lnTo>
                    <a:pt x="178" y="66"/>
                  </a:lnTo>
                  <a:close/>
                  <a:moveTo>
                    <a:pt x="132" y="56"/>
                  </a:moveTo>
                  <a:cubicBezTo>
                    <a:pt x="133" y="53"/>
                    <a:pt x="134" y="46"/>
                    <a:pt x="140" y="41"/>
                  </a:cubicBezTo>
                  <a:cubicBezTo>
                    <a:pt x="144" y="37"/>
                    <a:pt x="150" y="37"/>
                    <a:pt x="153" y="37"/>
                  </a:cubicBezTo>
                  <a:cubicBezTo>
                    <a:pt x="166" y="37"/>
                    <a:pt x="171" y="47"/>
                    <a:pt x="172" y="56"/>
                  </a:cubicBezTo>
                  <a:lnTo>
                    <a:pt x="132" y="56"/>
                  </a:lnTo>
                  <a:close/>
                  <a:moveTo>
                    <a:pt x="100" y="95"/>
                  </a:moveTo>
                  <a:cubicBezTo>
                    <a:pt x="99" y="96"/>
                    <a:pt x="98" y="99"/>
                    <a:pt x="92" y="99"/>
                  </a:cubicBezTo>
                  <a:cubicBezTo>
                    <a:pt x="87" y="99"/>
                    <a:pt x="86" y="97"/>
                    <a:pt x="85" y="95"/>
                  </a:cubicBezTo>
                  <a:cubicBezTo>
                    <a:pt x="68" y="39"/>
                    <a:pt x="68" y="39"/>
                    <a:pt x="68" y="39"/>
                  </a:cubicBezTo>
                  <a:cubicBezTo>
                    <a:pt x="66" y="32"/>
                    <a:pt x="65" y="25"/>
                    <a:pt x="64" y="17"/>
                  </a:cubicBezTo>
                  <a:cubicBezTo>
                    <a:pt x="62" y="26"/>
                    <a:pt x="61" y="33"/>
                    <a:pt x="59" y="38"/>
                  </a:cubicBezTo>
                  <a:cubicBezTo>
                    <a:pt x="44" y="94"/>
                    <a:pt x="44" y="94"/>
                    <a:pt x="44" y="94"/>
                  </a:cubicBezTo>
                  <a:cubicBezTo>
                    <a:pt x="43" y="96"/>
                    <a:pt x="42" y="99"/>
                    <a:pt x="36" y="99"/>
                  </a:cubicBezTo>
                  <a:cubicBezTo>
                    <a:pt x="30" y="99"/>
                    <a:pt x="29" y="97"/>
                    <a:pt x="29" y="95"/>
                  </a:cubicBezTo>
                  <a:cubicBezTo>
                    <a:pt x="1" y="8"/>
                    <a:pt x="1" y="8"/>
                    <a:pt x="1" y="8"/>
                  </a:cubicBezTo>
                  <a:cubicBezTo>
                    <a:pt x="1" y="7"/>
                    <a:pt x="0" y="6"/>
                    <a:pt x="0" y="6"/>
                  </a:cubicBezTo>
                  <a:cubicBezTo>
                    <a:pt x="0" y="3"/>
                    <a:pt x="3" y="0"/>
                    <a:pt x="7" y="0"/>
                  </a:cubicBezTo>
                  <a:cubicBezTo>
                    <a:pt x="11" y="0"/>
                    <a:pt x="13" y="3"/>
                    <a:pt x="13" y="4"/>
                  </a:cubicBezTo>
                  <a:cubicBezTo>
                    <a:pt x="32" y="63"/>
                    <a:pt x="32" y="63"/>
                    <a:pt x="32" y="63"/>
                  </a:cubicBezTo>
                  <a:cubicBezTo>
                    <a:pt x="35" y="73"/>
                    <a:pt x="36" y="77"/>
                    <a:pt x="36" y="81"/>
                  </a:cubicBezTo>
                  <a:cubicBezTo>
                    <a:pt x="36" y="79"/>
                    <a:pt x="37" y="76"/>
                    <a:pt x="38" y="74"/>
                  </a:cubicBezTo>
                  <a:cubicBezTo>
                    <a:pt x="38" y="73"/>
                    <a:pt x="39" y="69"/>
                    <a:pt x="39" y="69"/>
                  </a:cubicBezTo>
                  <a:cubicBezTo>
                    <a:pt x="56" y="5"/>
                    <a:pt x="56" y="5"/>
                    <a:pt x="56" y="5"/>
                  </a:cubicBezTo>
                  <a:cubicBezTo>
                    <a:pt x="57" y="3"/>
                    <a:pt x="58" y="0"/>
                    <a:pt x="64" y="0"/>
                  </a:cubicBezTo>
                  <a:cubicBezTo>
                    <a:pt x="69" y="0"/>
                    <a:pt x="71" y="3"/>
                    <a:pt x="71" y="5"/>
                  </a:cubicBezTo>
                  <a:cubicBezTo>
                    <a:pt x="89" y="66"/>
                    <a:pt x="89" y="66"/>
                    <a:pt x="89" y="66"/>
                  </a:cubicBezTo>
                  <a:cubicBezTo>
                    <a:pt x="91" y="72"/>
                    <a:pt x="91" y="77"/>
                    <a:pt x="92" y="80"/>
                  </a:cubicBezTo>
                  <a:cubicBezTo>
                    <a:pt x="93" y="78"/>
                    <a:pt x="96" y="66"/>
                    <a:pt x="97" y="63"/>
                  </a:cubicBezTo>
                  <a:cubicBezTo>
                    <a:pt x="114" y="4"/>
                    <a:pt x="114" y="4"/>
                    <a:pt x="114" y="4"/>
                  </a:cubicBezTo>
                  <a:cubicBezTo>
                    <a:pt x="115" y="3"/>
                    <a:pt x="116" y="0"/>
                    <a:pt x="120" y="0"/>
                  </a:cubicBezTo>
                  <a:cubicBezTo>
                    <a:pt x="123" y="0"/>
                    <a:pt x="127" y="2"/>
                    <a:pt x="127" y="6"/>
                  </a:cubicBezTo>
                  <a:cubicBezTo>
                    <a:pt x="127" y="6"/>
                    <a:pt x="127" y="7"/>
                    <a:pt x="126" y="8"/>
                  </a:cubicBezTo>
                  <a:lnTo>
                    <a:pt x="100" y="9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689133313"/>
      </p:ext>
    </p:extLst>
  </p:cSld>
  <p:clrMap bg1="lt1" tx1="dk1" bg2="dk2" tx2="lt2" accent1="accent1" accent2="accent2" accent3="accent3" accent4="accent4" accent5="accent5" accent6="accent6" hlink="hlink" folHlink="folHlink"/>
  <p:sldLayoutIdLst>
    <p:sldLayoutId id="2147483816" r:id="rId1"/>
    <p:sldLayoutId id="2147483817" r:id="rId2"/>
    <p:sldLayoutId id="214748381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38"/>
          <p:cNvSpPr txBox="1">
            <a:spLocks noGrp="1"/>
          </p:cNvSpPr>
          <p:nvPr>
            <p:ph type="body" idx="1"/>
          </p:nvPr>
        </p:nvSpPr>
        <p:spPr>
          <a:xfrm>
            <a:off x="838200" y="2072535"/>
            <a:ext cx="10515600" cy="4225232"/>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8"/>
          <p:cNvSpPr/>
          <p:nvPr/>
        </p:nvSpPr>
        <p:spPr>
          <a:xfrm>
            <a:off x="214801" y="216000"/>
            <a:ext cx="11760266" cy="336550"/>
          </a:xfrm>
          <a:custGeom>
            <a:avLst/>
            <a:gdLst/>
            <a:ahLst/>
            <a:cxnLst/>
            <a:rect l="l" t="t" r="r" b="b"/>
            <a:pathLst>
              <a:path w="17224" h="10000" extrusionOk="0">
                <a:moveTo>
                  <a:pt x="17224" y="0"/>
                </a:moveTo>
                <a:lnTo>
                  <a:pt x="483" y="0"/>
                </a:lnTo>
                <a:cubicBezTo>
                  <a:pt x="483" y="0"/>
                  <a:pt x="0" y="0"/>
                  <a:pt x="0" y="10000"/>
                </a:cubicBezTo>
              </a:path>
            </a:pathLst>
          </a:custGeom>
          <a:noFill/>
          <a:ln w="19050" cap="rnd"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B55B4"/>
              </a:solidFill>
              <a:latin typeface="Calibri"/>
              <a:ea typeface="Calibri"/>
              <a:cs typeface="Calibri"/>
              <a:sym typeface="Calibri"/>
            </a:endParaRPr>
          </a:p>
        </p:txBody>
      </p:sp>
      <p:grpSp>
        <p:nvGrpSpPr>
          <p:cNvPr id="30" name="Google Shape;30;p38"/>
          <p:cNvGrpSpPr/>
          <p:nvPr/>
        </p:nvGrpSpPr>
        <p:grpSpPr>
          <a:xfrm>
            <a:off x="9293363" y="348085"/>
            <a:ext cx="2674800" cy="326619"/>
            <a:chOff x="6548438" y="7050088"/>
            <a:chExt cx="2674800" cy="326619"/>
          </a:xfrm>
        </p:grpSpPr>
        <p:sp>
          <p:nvSpPr>
            <p:cNvPr id="31" name="Google Shape;31;p38"/>
            <p:cNvSpPr/>
            <p:nvPr/>
          </p:nvSpPr>
          <p:spPr>
            <a:xfrm>
              <a:off x="8008717" y="7050088"/>
              <a:ext cx="1214521" cy="261614"/>
            </a:xfrm>
            <a:custGeom>
              <a:avLst/>
              <a:gdLst/>
              <a:ahLst/>
              <a:cxnLst/>
              <a:rect l="l" t="t" r="r" b="b"/>
              <a:pathLst>
                <a:path w="484" h="102" extrusionOk="0">
                  <a:moveTo>
                    <a:pt x="422" y="88"/>
                  </a:moveTo>
                  <a:cubicBezTo>
                    <a:pt x="421" y="92"/>
                    <a:pt x="419" y="99"/>
                    <a:pt x="426" y="101"/>
                  </a:cubicBezTo>
                  <a:cubicBezTo>
                    <a:pt x="427" y="101"/>
                    <a:pt x="428" y="101"/>
                    <a:pt x="429" y="101"/>
                  </a:cubicBezTo>
                  <a:cubicBezTo>
                    <a:pt x="432" y="101"/>
                    <a:pt x="435" y="100"/>
                    <a:pt x="437" y="98"/>
                  </a:cubicBezTo>
                  <a:cubicBezTo>
                    <a:pt x="441" y="95"/>
                    <a:pt x="442" y="91"/>
                    <a:pt x="443" y="88"/>
                  </a:cubicBezTo>
                  <a:cubicBezTo>
                    <a:pt x="449" y="66"/>
                    <a:pt x="449" y="66"/>
                    <a:pt x="449" y="66"/>
                  </a:cubicBezTo>
                  <a:cubicBezTo>
                    <a:pt x="451" y="59"/>
                    <a:pt x="454" y="48"/>
                    <a:pt x="465" y="46"/>
                  </a:cubicBezTo>
                  <a:cubicBezTo>
                    <a:pt x="467" y="46"/>
                    <a:pt x="469" y="46"/>
                    <a:pt x="471" y="46"/>
                  </a:cubicBezTo>
                  <a:cubicBezTo>
                    <a:pt x="473" y="46"/>
                    <a:pt x="476" y="45"/>
                    <a:pt x="479" y="43"/>
                  </a:cubicBezTo>
                  <a:cubicBezTo>
                    <a:pt x="481" y="42"/>
                    <a:pt x="482" y="39"/>
                    <a:pt x="483" y="37"/>
                  </a:cubicBezTo>
                  <a:cubicBezTo>
                    <a:pt x="484" y="32"/>
                    <a:pt x="482" y="27"/>
                    <a:pt x="475" y="27"/>
                  </a:cubicBezTo>
                  <a:cubicBezTo>
                    <a:pt x="469" y="27"/>
                    <a:pt x="463" y="30"/>
                    <a:pt x="459" y="35"/>
                  </a:cubicBezTo>
                  <a:cubicBezTo>
                    <a:pt x="457" y="37"/>
                    <a:pt x="455" y="39"/>
                    <a:pt x="454" y="42"/>
                  </a:cubicBezTo>
                  <a:cubicBezTo>
                    <a:pt x="455" y="40"/>
                    <a:pt x="455" y="40"/>
                    <a:pt x="455" y="40"/>
                  </a:cubicBezTo>
                  <a:cubicBezTo>
                    <a:pt x="455" y="38"/>
                    <a:pt x="457" y="31"/>
                    <a:pt x="452" y="29"/>
                  </a:cubicBezTo>
                  <a:cubicBezTo>
                    <a:pt x="451" y="28"/>
                    <a:pt x="450" y="28"/>
                    <a:pt x="448" y="28"/>
                  </a:cubicBezTo>
                  <a:cubicBezTo>
                    <a:pt x="445" y="28"/>
                    <a:pt x="442" y="29"/>
                    <a:pt x="441" y="30"/>
                  </a:cubicBezTo>
                  <a:cubicBezTo>
                    <a:pt x="437" y="34"/>
                    <a:pt x="436" y="37"/>
                    <a:pt x="435" y="41"/>
                  </a:cubicBezTo>
                  <a:lnTo>
                    <a:pt x="422" y="88"/>
                  </a:lnTo>
                  <a:close/>
                  <a:moveTo>
                    <a:pt x="392" y="77"/>
                  </a:moveTo>
                  <a:cubicBezTo>
                    <a:pt x="390" y="79"/>
                    <a:pt x="388" y="82"/>
                    <a:pt x="382" y="84"/>
                  </a:cubicBezTo>
                  <a:cubicBezTo>
                    <a:pt x="378" y="86"/>
                    <a:pt x="375" y="86"/>
                    <a:pt x="373" y="86"/>
                  </a:cubicBezTo>
                  <a:cubicBezTo>
                    <a:pt x="367" y="86"/>
                    <a:pt x="364" y="83"/>
                    <a:pt x="365" y="78"/>
                  </a:cubicBezTo>
                  <a:cubicBezTo>
                    <a:pt x="367" y="72"/>
                    <a:pt x="375" y="70"/>
                    <a:pt x="381" y="69"/>
                  </a:cubicBezTo>
                  <a:cubicBezTo>
                    <a:pt x="391" y="67"/>
                    <a:pt x="392" y="67"/>
                    <a:pt x="395" y="66"/>
                  </a:cubicBezTo>
                  <a:lnTo>
                    <a:pt x="392" y="77"/>
                  </a:lnTo>
                  <a:close/>
                  <a:moveTo>
                    <a:pt x="418" y="56"/>
                  </a:moveTo>
                  <a:cubicBezTo>
                    <a:pt x="419" y="49"/>
                    <a:pt x="422" y="40"/>
                    <a:pt x="416" y="34"/>
                  </a:cubicBezTo>
                  <a:cubicBezTo>
                    <a:pt x="413" y="30"/>
                    <a:pt x="407" y="27"/>
                    <a:pt x="395" y="27"/>
                  </a:cubicBezTo>
                  <a:cubicBezTo>
                    <a:pt x="372" y="27"/>
                    <a:pt x="362" y="36"/>
                    <a:pt x="360" y="43"/>
                  </a:cubicBezTo>
                  <a:cubicBezTo>
                    <a:pt x="359" y="48"/>
                    <a:pt x="363" y="52"/>
                    <a:pt x="367" y="52"/>
                  </a:cubicBezTo>
                  <a:cubicBezTo>
                    <a:pt x="371" y="52"/>
                    <a:pt x="374" y="49"/>
                    <a:pt x="375" y="48"/>
                  </a:cubicBezTo>
                  <a:cubicBezTo>
                    <a:pt x="378" y="45"/>
                    <a:pt x="381" y="43"/>
                    <a:pt x="389" y="43"/>
                  </a:cubicBezTo>
                  <a:cubicBezTo>
                    <a:pt x="391" y="43"/>
                    <a:pt x="400" y="43"/>
                    <a:pt x="399" y="49"/>
                  </a:cubicBezTo>
                  <a:cubicBezTo>
                    <a:pt x="398" y="53"/>
                    <a:pt x="394" y="53"/>
                    <a:pt x="387" y="55"/>
                  </a:cubicBezTo>
                  <a:cubicBezTo>
                    <a:pt x="371" y="57"/>
                    <a:pt x="365" y="58"/>
                    <a:pt x="358" y="62"/>
                  </a:cubicBezTo>
                  <a:cubicBezTo>
                    <a:pt x="356" y="63"/>
                    <a:pt x="352" y="66"/>
                    <a:pt x="349" y="71"/>
                  </a:cubicBezTo>
                  <a:cubicBezTo>
                    <a:pt x="347" y="72"/>
                    <a:pt x="346" y="75"/>
                    <a:pt x="345" y="79"/>
                  </a:cubicBezTo>
                  <a:cubicBezTo>
                    <a:pt x="341" y="93"/>
                    <a:pt x="348" y="102"/>
                    <a:pt x="364" y="102"/>
                  </a:cubicBezTo>
                  <a:cubicBezTo>
                    <a:pt x="370" y="102"/>
                    <a:pt x="377" y="100"/>
                    <a:pt x="383" y="97"/>
                  </a:cubicBezTo>
                  <a:cubicBezTo>
                    <a:pt x="385" y="95"/>
                    <a:pt x="386" y="94"/>
                    <a:pt x="388" y="93"/>
                  </a:cubicBezTo>
                  <a:cubicBezTo>
                    <a:pt x="389" y="96"/>
                    <a:pt x="389" y="101"/>
                    <a:pt x="395" y="101"/>
                  </a:cubicBezTo>
                  <a:cubicBezTo>
                    <a:pt x="405" y="101"/>
                    <a:pt x="408" y="91"/>
                    <a:pt x="410" y="86"/>
                  </a:cubicBezTo>
                  <a:lnTo>
                    <a:pt x="418" y="56"/>
                  </a:lnTo>
                  <a:close/>
                  <a:moveTo>
                    <a:pt x="353" y="14"/>
                  </a:moveTo>
                  <a:cubicBezTo>
                    <a:pt x="354" y="10"/>
                    <a:pt x="355" y="5"/>
                    <a:pt x="350" y="2"/>
                  </a:cubicBezTo>
                  <a:cubicBezTo>
                    <a:pt x="348" y="1"/>
                    <a:pt x="347" y="1"/>
                    <a:pt x="346" y="1"/>
                  </a:cubicBezTo>
                  <a:cubicBezTo>
                    <a:pt x="343" y="1"/>
                    <a:pt x="341" y="2"/>
                    <a:pt x="339" y="4"/>
                  </a:cubicBezTo>
                  <a:cubicBezTo>
                    <a:pt x="335" y="6"/>
                    <a:pt x="334" y="10"/>
                    <a:pt x="333" y="13"/>
                  </a:cubicBezTo>
                  <a:cubicBezTo>
                    <a:pt x="313" y="89"/>
                    <a:pt x="313" y="89"/>
                    <a:pt x="313" y="89"/>
                  </a:cubicBezTo>
                  <a:cubicBezTo>
                    <a:pt x="312" y="93"/>
                    <a:pt x="309" y="101"/>
                    <a:pt x="319" y="101"/>
                  </a:cubicBezTo>
                  <a:cubicBezTo>
                    <a:pt x="330" y="101"/>
                    <a:pt x="332" y="92"/>
                    <a:pt x="333" y="89"/>
                  </a:cubicBezTo>
                  <a:lnTo>
                    <a:pt x="353" y="14"/>
                  </a:lnTo>
                  <a:close/>
                  <a:moveTo>
                    <a:pt x="279" y="43"/>
                  </a:moveTo>
                  <a:cubicBezTo>
                    <a:pt x="281" y="43"/>
                    <a:pt x="288" y="43"/>
                    <a:pt x="290" y="51"/>
                  </a:cubicBezTo>
                  <a:cubicBezTo>
                    <a:pt x="291" y="55"/>
                    <a:pt x="291" y="59"/>
                    <a:pt x="290" y="64"/>
                  </a:cubicBezTo>
                  <a:cubicBezTo>
                    <a:pt x="288" y="68"/>
                    <a:pt x="286" y="73"/>
                    <a:pt x="283" y="78"/>
                  </a:cubicBezTo>
                  <a:cubicBezTo>
                    <a:pt x="281" y="80"/>
                    <a:pt x="276" y="85"/>
                    <a:pt x="267" y="85"/>
                  </a:cubicBezTo>
                  <a:cubicBezTo>
                    <a:pt x="257" y="85"/>
                    <a:pt x="253" y="77"/>
                    <a:pt x="257" y="64"/>
                  </a:cubicBezTo>
                  <a:cubicBezTo>
                    <a:pt x="258" y="61"/>
                    <a:pt x="260" y="52"/>
                    <a:pt x="268" y="47"/>
                  </a:cubicBezTo>
                  <a:cubicBezTo>
                    <a:pt x="272" y="43"/>
                    <a:pt x="276" y="43"/>
                    <a:pt x="279" y="43"/>
                  </a:cubicBezTo>
                  <a:moveTo>
                    <a:pt x="236" y="64"/>
                  </a:moveTo>
                  <a:cubicBezTo>
                    <a:pt x="231" y="83"/>
                    <a:pt x="237" y="102"/>
                    <a:pt x="263" y="102"/>
                  </a:cubicBezTo>
                  <a:cubicBezTo>
                    <a:pt x="284" y="102"/>
                    <a:pt x="304" y="87"/>
                    <a:pt x="310" y="64"/>
                  </a:cubicBezTo>
                  <a:cubicBezTo>
                    <a:pt x="313" y="53"/>
                    <a:pt x="311" y="44"/>
                    <a:pt x="308" y="38"/>
                  </a:cubicBezTo>
                  <a:cubicBezTo>
                    <a:pt x="303" y="31"/>
                    <a:pt x="294" y="27"/>
                    <a:pt x="284" y="27"/>
                  </a:cubicBezTo>
                  <a:cubicBezTo>
                    <a:pt x="262" y="27"/>
                    <a:pt x="242" y="42"/>
                    <a:pt x="236" y="64"/>
                  </a:cubicBezTo>
                  <a:moveTo>
                    <a:pt x="198" y="14"/>
                  </a:moveTo>
                  <a:cubicBezTo>
                    <a:pt x="199" y="11"/>
                    <a:pt x="200" y="5"/>
                    <a:pt x="195" y="2"/>
                  </a:cubicBezTo>
                  <a:cubicBezTo>
                    <a:pt x="193" y="2"/>
                    <a:pt x="192" y="2"/>
                    <a:pt x="191" y="2"/>
                  </a:cubicBezTo>
                  <a:cubicBezTo>
                    <a:pt x="188" y="2"/>
                    <a:pt x="186" y="2"/>
                    <a:pt x="183" y="4"/>
                  </a:cubicBezTo>
                  <a:cubicBezTo>
                    <a:pt x="180" y="7"/>
                    <a:pt x="178" y="10"/>
                    <a:pt x="178" y="14"/>
                  </a:cubicBezTo>
                  <a:cubicBezTo>
                    <a:pt x="157" y="89"/>
                    <a:pt x="157" y="89"/>
                    <a:pt x="157" y="89"/>
                  </a:cubicBezTo>
                  <a:cubicBezTo>
                    <a:pt x="156" y="93"/>
                    <a:pt x="155" y="99"/>
                    <a:pt x="161" y="101"/>
                  </a:cubicBezTo>
                  <a:cubicBezTo>
                    <a:pt x="162" y="101"/>
                    <a:pt x="164" y="101"/>
                    <a:pt x="164" y="101"/>
                  </a:cubicBezTo>
                  <a:cubicBezTo>
                    <a:pt x="167" y="101"/>
                    <a:pt x="171" y="100"/>
                    <a:pt x="173" y="98"/>
                  </a:cubicBezTo>
                  <a:cubicBezTo>
                    <a:pt x="176" y="95"/>
                    <a:pt x="177" y="91"/>
                    <a:pt x="178" y="88"/>
                  </a:cubicBezTo>
                  <a:cubicBezTo>
                    <a:pt x="185" y="62"/>
                    <a:pt x="185" y="62"/>
                    <a:pt x="185" y="62"/>
                  </a:cubicBezTo>
                  <a:cubicBezTo>
                    <a:pt x="186" y="57"/>
                    <a:pt x="188" y="51"/>
                    <a:pt x="194" y="47"/>
                  </a:cubicBezTo>
                  <a:cubicBezTo>
                    <a:pt x="196" y="46"/>
                    <a:pt x="198" y="45"/>
                    <a:pt x="201" y="45"/>
                  </a:cubicBezTo>
                  <a:cubicBezTo>
                    <a:pt x="212" y="45"/>
                    <a:pt x="210" y="54"/>
                    <a:pt x="208" y="61"/>
                  </a:cubicBezTo>
                  <a:cubicBezTo>
                    <a:pt x="200" y="89"/>
                    <a:pt x="200" y="89"/>
                    <a:pt x="200" y="89"/>
                  </a:cubicBezTo>
                  <a:cubicBezTo>
                    <a:pt x="200" y="92"/>
                    <a:pt x="199" y="96"/>
                    <a:pt x="201" y="99"/>
                  </a:cubicBezTo>
                  <a:cubicBezTo>
                    <a:pt x="202" y="100"/>
                    <a:pt x="205" y="101"/>
                    <a:pt x="207" y="101"/>
                  </a:cubicBezTo>
                  <a:cubicBezTo>
                    <a:pt x="210" y="101"/>
                    <a:pt x="213" y="100"/>
                    <a:pt x="215" y="98"/>
                  </a:cubicBezTo>
                  <a:cubicBezTo>
                    <a:pt x="218" y="96"/>
                    <a:pt x="220" y="92"/>
                    <a:pt x="220" y="89"/>
                  </a:cubicBezTo>
                  <a:cubicBezTo>
                    <a:pt x="230" y="54"/>
                    <a:pt x="230" y="54"/>
                    <a:pt x="230" y="54"/>
                  </a:cubicBezTo>
                  <a:cubicBezTo>
                    <a:pt x="231" y="47"/>
                    <a:pt x="234" y="37"/>
                    <a:pt x="225" y="31"/>
                  </a:cubicBezTo>
                  <a:cubicBezTo>
                    <a:pt x="222" y="28"/>
                    <a:pt x="217" y="28"/>
                    <a:pt x="213" y="28"/>
                  </a:cubicBezTo>
                  <a:cubicBezTo>
                    <a:pt x="202" y="28"/>
                    <a:pt x="195" y="34"/>
                    <a:pt x="192" y="36"/>
                  </a:cubicBezTo>
                  <a:lnTo>
                    <a:pt x="198" y="14"/>
                  </a:lnTo>
                  <a:close/>
                  <a:moveTo>
                    <a:pt x="123" y="85"/>
                  </a:moveTo>
                  <a:cubicBezTo>
                    <a:pt x="110" y="85"/>
                    <a:pt x="110" y="74"/>
                    <a:pt x="113" y="65"/>
                  </a:cubicBezTo>
                  <a:cubicBezTo>
                    <a:pt x="117" y="51"/>
                    <a:pt x="123" y="47"/>
                    <a:pt x="126" y="46"/>
                  </a:cubicBezTo>
                  <a:cubicBezTo>
                    <a:pt x="129" y="44"/>
                    <a:pt x="131" y="43"/>
                    <a:pt x="134" y="43"/>
                  </a:cubicBezTo>
                  <a:cubicBezTo>
                    <a:pt x="140" y="43"/>
                    <a:pt x="142" y="46"/>
                    <a:pt x="143" y="48"/>
                  </a:cubicBezTo>
                  <a:cubicBezTo>
                    <a:pt x="144" y="49"/>
                    <a:pt x="144" y="50"/>
                    <a:pt x="145" y="51"/>
                  </a:cubicBezTo>
                  <a:cubicBezTo>
                    <a:pt x="146" y="53"/>
                    <a:pt x="148" y="54"/>
                    <a:pt x="150" y="54"/>
                  </a:cubicBezTo>
                  <a:cubicBezTo>
                    <a:pt x="155" y="54"/>
                    <a:pt x="160" y="51"/>
                    <a:pt x="162" y="45"/>
                  </a:cubicBezTo>
                  <a:cubicBezTo>
                    <a:pt x="163" y="41"/>
                    <a:pt x="162" y="38"/>
                    <a:pt x="159" y="35"/>
                  </a:cubicBezTo>
                  <a:cubicBezTo>
                    <a:pt x="154" y="29"/>
                    <a:pt x="147" y="27"/>
                    <a:pt x="139" y="27"/>
                  </a:cubicBezTo>
                  <a:cubicBezTo>
                    <a:pt x="119" y="27"/>
                    <a:pt x="99" y="39"/>
                    <a:pt x="92" y="65"/>
                  </a:cubicBezTo>
                  <a:cubicBezTo>
                    <a:pt x="87" y="86"/>
                    <a:pt x="93" y="102"/>
                    <a:pt x="118" y="102"/>
                  </a:cubicBezTo>
                  <a:cubicBezTo>
                    <a:pt x="138" y="102"/>
                    <a:pt x="151" y="89"/>
                    <a:pt x="152" y="82"/>
                  </a:cubicBezTo>
                  <a:cubicBezTo>
                    <a:pt x="154" y="76"/>
                    <a:pt x="150" y="73"/>
                    <a:pt x="145" y="73"/>
                  </a:cubicBezTo>
                  <a:cubicBezTo>
                    <a:pt x="140" y="73"/>
                    <a:pt x="138" y="76"/>
                    <a:pt x="136" y="79"/>
                  </a:cubicBezTo>
                  <a:cubicBezTo>
                    <a:pt x="133" y="82"/>
                    <a:pt x="130" y="85"/>
                    <a:pt x="123" y="85"/>
                  </a:cubicBezTo>
                  <a:moveTo>
                    <a:pt x="65" y="0"/>
                  </a:moveTo>
                  <a:cubicBezTo>
                    <a:pt x="40" y="0"/>
                    <a:pt x="23" y="12"/>
                    <a:pt x="19" y="30"/>
                  </a:cubicBezTo>
                  <a:cubicBezTo>
                    <a:pt x="13" y="50"/>
                    <a:pt x="30" y="55"/>
                    <a:pt x="45" y="59"/>
                  </a:cubicBezTo>
                  <a:cubicBezTo>
                    <a:pt x="57" y="62"/>
                    <a:pt x="59" y="63"/>
                    <a:pt x="61" y="65"/>
                  </a:cubicBezTo>
                  <a:cubicBezTo>
                    <a:pt x="63" y="66"/>
                    <a:pt x="64" y="69"/>
                    <a:pt x="63" y="73"/>
                  </a:cubicBezTo>
                  <a:cubicBezTo>
                    <a:pt x="61" y="80"/>
                    <a:pt x="54" y="82"/>
                    <a:pt x="53" y="83"/>
                  </a:cubicBezTo>
                  <a:cubicBezTo>
                    <a:pt x="49" y="84"/>
                    <a:pt x="46" y="84"/>
                    <a:pt x="43" y="84"/>
                  </a:cubicBezTo>
                  <a:cubicBezTo>
                    <a:pt x="29" y="84"/>
                    <a:pt x="27" y="79"/>
                    <a:pt x="25" y="74"/>
                  </a:cubicBezTo>
                  <a:cubicBezTo>
                    <a:pt x="23" y="70"/>
                    <a:pt x="21" y="67"/>
                    <a:pt x="16" y="67"/>
                  </a:cubicBezTo>
                  <a:cubicBezTo>
                    <a:pt x="11" y="67"/>
                    <a:pt x="4" y="71"/>
                    <a:pt x="3" y="78"/>
                  </a:cubicBezTo>
                  <a:cubicBezTo>
                    <a:pt x="2" y="80"/>
                    <a:pt x="0" y="90"/>
                    <a:pt x="13" y="97"/>
                  </a:cubicBezTo>
                  <a:cubicBezTo>
                    <a:pt x="19" y="101"/>
                    <a:pt x="28" y="102"/>
                    <a:pt x="38" y="102"/>
                  </a:cubicBezTo>
                  <a:cubicBezTo>
                    <a:pt x="48" y="102"/>
                    <a:pt x="59" y="100"/>
                    <a:pt x="69" y="94"/>
                  </a:cubicBezTo>
                  <a:cubicBezTo>
                    <a:pt x="76" y="89"/>
                    <a:pt x="83" y="81"/>
                    <a:pt x="86" y="71"/>
                  </a:cubicBezTo>
                  <a:cubicBezTo>
                    <a:pt x="89" y="59"/>
                    <a:pt x="85" y="52"/>
                    <a:pt x="80" y="48"/>
                  </a:cubicBezTo>
                  <a:cubicBezTo>
                    <a:pt x="76" y="45"/>
                    <a:pt x="74" y="45"/>
                    <a:pt x="54" y="39"/>
                  </a:cubicBezTo>
                  <a:cubicBezTo>
                    <a:pt x="48" y="37"/>
                    <a:pt x="44" y="36"/>
                    <a:pt x="43" y="34"/>
                  </a:cubicBezTo>
                  <a:cubicBezTo>
                    <a:pt x="41" y="33"/>
                    <a:pt x="41" y="31"/>
                    <a:pt x="42" y="28"/>
                  </a:cubicBezTo>
                  <a:cubicBezTo>
                    <a:pt x="43" y="22"/>
                    <a:pt x="51" y="18"/>
                    <a:pt x="61" y="18"/>
                  </a:cubicBezTo>
                  <a:cubicBezTo>
                    <a:pt x="69" y="18"/>
                    <a:pt x="73" y="21"/>
                    <a:pt x="75" y="25"/>
                  </a:cubicBezTo>
                  <a:cubicBezTo>
                    <a:pt x="76" y="26"/>
                    <a:pt x="76" y="27"/>
                    <a:pt x="76" y="28"/>
                  </a:cubicBezTo>
                  <a:cubicBezTo>
                    <a:pt x="78" y="32"/>
                    <a:pt x="80" y="33"/>
                    <a:pt x="83" y="33"/>
                  </a:cubicBezTo>
                  <a:cubicBezTo>
                    <a:pt x="89" y="33"/>
                    <a:pt x="95" y="29"/>
                    <a:pt x="97" y="23"/>
                  </a:cubicBezTo>
                  <a:cubicBezTo>
                    <a:pt x="100" y="13"/>
                    <a:pt x="90" y="0"/>
                    <a:pt x="65"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B55B4"/>
                </a:solidFill>
                <a:latin typeface="Calibri"/>
                <a:ea typeface="Calibri"/>
                <a:cs typeface="Calibri"/>
                <a:sym typeface="Calibri"/>
              </a:endParaRPr>
            </a:p>
          </p:txBody>
        </p:sp>
        <p:sp>
          <p:nvSpPr>
            <p:cNvPr id="32" name="Google Shape;32;p38"/>
            <p:cNvSpPr/>
            <p:nvPr/>
          </p:nvSpPr>
          <p:spPr>
            <a:xfrm>
              <a:off x="6548438" y="7056430"/>
              <a:ext cx="1441253" cy="320278"/>
            </a:xfrm>
            <a:custGeom>
              <a:avLst/>
              <a:gdLst/>
              <a:ahLst/>
              <a:cxnLst/>
              <a:rect l="l" t="t" r="r" b="b"/>
              <a:pathLst>
                <a:path w="574" h="125" extrusionOk="0">
                  <a:moveTo>
                    <a:pt x="563" y="23"/>
                  </a:moveTo>
                  <a:cubicBezTo>
                    <a:pt x="557" y="23"/>
                    <a:pt x="552" y="18"/>
                    <a:pt x="552" y="12"/>
                  </a:cubicBezTo>
                  <a:cubicBezTo>
                    <a:pt x="552" y="12"/>
                    <a:pt x="552" y="12"/>
                    <a:pt x="552" y="12"/>
                  </a:cubicBezTo>
                  <a:cubicBezTo>
                    <a:pt x="552" y="6"/>
                    <a:pt x="557" y="1"/>
                    <a:pt x="563" y="1"/>
                  </a:cubicBezTo>
                  <a:cubicBezTo>
                    <a:pt x="569" y="1"/>
                    <a:pt x="574" y="6"/>
                    <a:pt x="574" y="12"/>
                  </a:cubicBezTo>
                  <a:cubicBezTo>
                    <a:pt x="574" y="12"/>
                    <a:pt x="574" y="12"/>
                    <a:pt x="574" y="12"/>
                  </a:cubicBezTo>
                  <a:cubicBezTo>
                    <a:pt x="574" y="18"/>
                    <a:pt x="569" y="23"/>
                    <a:pt x="563" y="23"/>
                  </a:cubicBezTo>
                  <a:moveTo>
                    <a:pt x="563" y="21"/>
                  </a:moveTo>
                  <a:cubicBezTo>
                    <a:pt x="568" y="21"/>
                    <a:pt x="572" y="17"/>
                    <a:pt x="572" y="12"/>
                  </a:cubicBezTo>
                  <a:cubicBezTo>
                    <a:pt x="572" y="12"/>
                    <a:pt x="572" y="12"/>
                    <a:pt x="572" y="12"/>
                  </a:cubicBezTo>
                  <a:cubicBezTo>
                    <a:pt x="572" y="6"/>
                    <a:pt x="568" y="2"/>
                    <a:pt x="563" y="2"/>
                  </a:cubicBezTo>
                  <a:cubicBezTo>
                    <a:pt x="557" y="2"/>
                    <a:pt x="553" y="6"/>
                    <a:pt x="553" y="12"/>
                  </a:cubicBezTo>
                  <a:cubicBezTo>
                    <a:pt x="553" y="12"/>
                    <a:pt x="553" y="12"/>
                    <a:pt x="553" y="12"/>
                  </a:cubicBezTo>
                  <a:cubicBezTo>
                    <a:pt x="553" y="17"/>
                    <a:pt x="557" y="21"/>
                    <a:pt x="563" y="21"/>
                  </a:cubicBezTo>
                  <a:moveTo>
                    <a:pt x="558" y="7"/>
                  </a:moveTo>
                  <a:cubicBezTo>
                    <a:pt x="558" y="6"/>
                    <a:pt x="559" y="6"/>
                    <a:pt x="560" y="6"/>
                  </a:cubicBezTo>
                  <a:cubicBezTo>
                    <a:pt x="564" y="6"/>
                    <a:pt x="564" y="6"/>
                    <a:pt x="564" y="6"/>
                  </a:cubicBezTo>
                  <a:cubicBezTo>
                    <a:pt x="566" y="6"/>
                    <a:pt x="568" y="7"/>
                    <a:pt x="568" y="9"/>
                  </a:cubicBezTo>
                  <a:cubicBezTo>
                    <a:pt x="568" y="11"/>
                    <a:pt x="567" y="12"/>
                    <a:pt x="565" y="13"/>
                  </a:cubicBezTo>
                  <a:cubicBezTo>
                    <a:pt x="567" y="15"/>
                    <a:pt x="567" y="15"/>
                    <a:pt x="567" y="15"/>
                  </a:cubicBezTo>
                  <a:cubicBezTo>
                    <a:pt x="568" y="16"/>
                    <a:pt x="568" y="16"/>
                    <a:pt x="568" y="16"/>
                  </a:cubicBezTo>
                  <a:cubicBezTo>
                    <a:pt x="568" y="17"/>
                    <a:pt x="567" y="17"/>
                    <a:pt x="567" y="17"/>
                  </a:cubicBezTo>
                  <a:cubicBezTo>
                    <a:pt x="566" y="17"/>
                    <a:pt x="566" y="17"/>
                    <a:pt x="566" y="17"/>
                  </a:cubicBezTo>
                  <a:cubicBezTo>
                    <a:pt x="563" y="13"/>
                    <a:pt x="563" y="13"/>
                    <a:pt x="563" y="13"/>
                  </a:cubicBezTo>
                  <a:cubicBezTo>
                    <a:pt x="561" y="13"/>
                    <a:pt x="561" y="13"/>
                    <a:pt x="561" y="13"/>
                  </a:cubicBezTo>
                  <a:cubicBezTo>
                    <a:pt x="561" y="16"/>
                    <a:pt x="561" y="16"/>
                    <a:pt x="561" y="16"/>
                  </a:cubicBezTo>
                  <a:cubicBezTo>
                    <a:pt x="561" y="17"/>
                    <a:pt x="560" y="17"/>
                    <a:pt x="560" y="17"/>
                  </a:cubicBezTo>
                  <a:cubicBezTo>
                    <a:pt x="559" y="17"/>
                    <a:pt x="558" y="17"/>
                    <a:pt x="558" y="16"/>
                  </a:cubicBezTo>
                  <a:lnTo>
                    <a:pt x="558" y="7"/>
                  </a:lnTo>
                  <a:close/>
                  <a:moveTo>
                    <a:pt x="563" y="11"/>
                  </a:moveTo>
                  <a:cubicBezTo>
                    <a:pt x="565" y="11"/>
                    <a:pt x="566" y="11"/>
                    <a:pt x="566" y="10"/>
                  </a:cubicBezTo>
                  <a:cubicBezTo>
                    <a:pt x="566" y="8"/>
                    <a:pt x="565" y="8"/>
                    <a:pt x="563" y="8"/>
                  </a:cubicBezTo>
                  <a:cubicBezTo>
                    <a:pt x="561" y="8"/>
                    <a:pt x="561" y="8"/>
                    <a:pt x="561" y="8"/>
                  </a:cubicBezTo>
                  <a:cubicBezTo>
                    <a:pt x="561" y="11"/>
                    <a:pt x="561" y="11"/>
                    <a:pt x="561" y="11"/>
                  </a:cubicBezTo>
                  <a:lnTo>
                    <a:pt x="563" y="11"/>
                  </a:lnTo>
                  <a:close/>
                  <a:moveTo>
                    <a:pt x="518" y="38"/>
                  </a:moveTo>
                  <a:cubicBezTo>
                    <a:pt x="518" y="78"/>
                    <a:pt x="518" y="78"/>
                    <a:pt x="518" y="78"/>
                  </a:cubicBezTo>
                  <a:cubicBezTo>
                    <a:pt x="518" y="89"/>
                    <a:pt x="519" y="99"/>
                    <a:pt x="538" y="99"/>
                  </a:cubicBezTo>
                  <a:cubicBezTo>
                    <a:pt x="539" y="99"/>
                    <a:pt x="542" y="99"/>
                    <a:pt x="542" y="99"/>
                  </a:cubicBezTo>
                  <a:cubicBezTo>
                    <a:pt x="545" y="98"/>
                    <a:pt x="550" y="97"/>
                    <a:pt x="550" y="93"/>
                  </a:cubicBezTo>
                  <a:cubicBezTo>
                    <a:pt x="550" y="89"/>
                    <a:pt x="547" y="88"/>
                    <a:pt x="543" y="88"/>
                  </a:cubicBezTo>
                  <a:cubicBezTo>
                    <a:pt x="542" y="88"/>
                    <a:pt x="539" y="88"/>
                    <a:pt x="538" y="88"/>
                  </a:cubicBezTo>
                  <a:cubicBezTo>
                    <a:pt x="535" y="88"/>
                    <a:pt x="532" y="88"/>
                    <a:pt x="531" y="84"/>
                  </a:cubicBezTo>
                  <a:cubicBezTo>
                    <a:pt x="531" y="82"/>
                    <a:pt x="531" y="81"/>
                    <a:pt x="531" y="73"/>
                  </a:cubicBezTo>
                  <a:cubicBezTo>
                    <a:pt x="531" y="38"/>
                    <a:pt x="531" y="38"/>
                    <a:pt x="531" y="38"/>
                  </a:cubicBezTo>
                  <a:cubicBezTo>
                    <a:pt x="545" y="38"/>
                    <a:pt x="545" y="38"/>
                    <a:pt x="545" y="38"/>
                  </a:cubicBezTo>
                  <a:cubicBezTo>
                    <a:pt x="546" y="38"/>
                    <a:pt x="550" y="37"/>
                    <a:pt x="550" y="32"/>
                  </a:cubicBezTo>
                  <a:cubicBezTo>
                    <a:pt x="550" y="27"/>
                    <a:pt x="546" y="27"/>
                    <a:pt x="545" y="27"/>
                  </a:cubicBezTo>
                  <a:cubicBezTo>
                    <a:pt x="531" y="27"/>
                    <a:pt x="531" y="27"/>
                    <a:pt x="531" y="27"/>
                  </a:cubicBezTo>
                  <a:cubicBezTo>
                    <a:pt x="531" y="11"/>
                    <a:pt x="531" y="11"/>
                    <a:pt x="531" y="11"/>
                  </a:cubicBezTo>
                  <a:cubicBezTo>
                    <a:pt x="531" y="9"/>
                    <a:pt x="530" y="5"/>
                    <a:pt x="524" y="5"/>
                  </a:cubicBezTo>
                  <a:cubicBezTo>
                    <a:pt x="519" y="5"/>
                    <a:pt x="518" y="9"/>
                    <a:pt x="518" y="11"/>
                  </a:cubicBezTo>
                  <a:cubicBezTo>
                    <a:pt x="518" y="27"/>
                    <a:pt x="518" y="27"/>
                    <a:pt x="518" y="27"/>
                  </a:cubicBezTo>
                  <a:lnTo>
                    <a:pt x="518" y="38"/>
                  </a:lnTo>
                  <a:close/>
                  <a:moveTo>
                    <a:pt x="498" y="76"/>
                  </a:moveTo>
                  <a:cubicBezTo>
                    <a:pt x="496" y="81"/>
                    <a:pt x="492" y="89"/>
                    <a:pt x="480" y="89"/>
                  </a:cubicBezTo>
                  <a:cubicBezTo>
                    <a:pt x="463" y="89"/>
                    <a:pt x="460" y="74"/>
                    <a:pt x="460" y="62"/>
                  </a:cubicBezTo>
                  <a:cubicBezTo>
                    <a:pt x="460" y="49"/>
                    <a:pt x="465" y="36"/>
                    <a:pt x="480" y="36"/>
                  </a:cubicBezTo>
                  <a:cubicBezTo>
                    <a:pt x="491" y="36"/>
                    <a:pt x="495" y="43"/>
                    <a:pt x="496" y="46"/>
                  </a:cubicBezTo>
                  <a:cubicBezTo>
                    <a:pt x="497" y="49"/>
                    <a:pt x="499" y="52"/>
                    <a:pt x="503" y="52"/>
                  </a:cubicBezTo>
                  <a:cubicBezTo>
                    <a:pt x="506" y="52"/>
                    <a:pt x="509" y="49"/>
                    <a:pt x="509" y="45"/>
                  </a:cubicBezTo>
                  <a:cubicBezTo>
                    <a:pt x="509" y="45"/>
                    <a:pt x="509" y="43"/>
                    <a:pt x="506" y="38"/>
                  </a:cubicBezTo>
                  <a:cubicBezTo>
                    <a:pt x="503" y="32"/>
                    <a:pt x="496" y="25"/>
                    <a:pt x="480" y="25"/>
                  </a:cubicBezTo>
                  <a:cubicBezTo>
                    <a:pt x="475" y="25"/>
                    <a:pt x="456" y="25"/>
                    <a:pt x="449" y="46"/>
                  </a:cubicBezTo>
                  <a:cubicBezTo>
                    <a:pt x="447" y="52"/>
                    <a:pt x="446" y="57"/>
                    <a:pt x="446" y="62"/>
                  </a:cubicBezTo>
                  <a:cubicBezTo>
                    <a:pt x="446" y="80"/>
                    <a:pt x="455" y="100"/>
                    <a:pt x="480" y="100"/>
                  </a:cubicBezTo>
                  <a:cubicBezTo>
                    <a:pt x="499" y="100"/>
                    <a:pt x="506" y="89"/>
                    <a:pt x="508" y="85"/>
                  </a:cubicBezTo>
                  <a:cubicBezTo>
                    <a:pt x="510" y="82"/>
                    <a:pt x="511" y="79"/>
                    <a:pt x="511" y="77"/>
                  </a:cubicBezTo>
                  <a:cubicBezTo>
                    <a:pt x="511" y="72"/>
                    <a:pt x="506" y="71"/>
                    <a:pt x="504" y="71"/>
                  </a:cubicBezTo>
                  <a:cubicBezTo>
                    <a:pt x="500" y="71"/>
                    <a:pt x="499" y="74"/>
                    <a:pt x="498" y="76"/>
                  </a:cubicBezTo>
                  <a:moveTo>
                    <a:pt x="435" y="66"/>
                  </a:moveTo>
                  <a:cubicBezTo>
                    <a:pt x="437" y="66"/>
                    <a:pt x="441" y="66"/>
                    <a:pt x="441" y="60"/>
                  </a:cubicBezTo>
                  <a:cubicBezTo>
                    <a:pt x="441" y="52"/>
                    <a:pt x="439" y="43"/>
                    <a:pt x="434" y="37"/>
                  </a:cubicBezTo>
                  <a:cubicBezTo>
                    <a:pt x="430" y="31"/>
                    <a:pt x="425" y="28"/>
                    <a:pt x="419" y="26"/>
                  </a:cubicBezTo>
                  <a:cubicBezTo>
                    <a:pt x="416" y="26"/>
                    <a:pt x="413" y="25"/>
                    <a:pt x="410" y="25"/>
                  </a:cubicBezTo>
                  <a:cubicBezTo>
                    <a:pt x="385" y="25"/>
                    <a:pt x="376" y="46"/>
                    <a:pt x="376" y="63"/>
                  </a:cubicBezTo>
                  <a:cubicBezTo>
                    <a:pt x="376" y="73"/>
                    <a:pt x="379" y="83"/>
                    <a:pt x="385" y="90"/>
                  </a:cubicBezTo>
                  <a:cubicBezTo>
                    <a:pt x="392" y="98"/>
                    <a:pt x="401" y="100"/>
                    <a:pt x="410" y="100"/>
                  </a:cubicBezTo>
                  <a:cubicBezTo>
                    <a:pt x="414" y="100"/>
                    <a:pt x="426" y="100"/>
                    <a:pt x="436" y="89"/>
                  </a:cubicBezTo>
                  <a:cubicBezTo>
                    <a:pt x="437" y="87"/>
                    <a:pt x="440" y="84"/>
                    <a:pt x="440" y="82"/>
                  </a:cubicBezTo>
                  <a:cubicBezTo>
                    <a:pt x="440" y="81"/>
                    <a:pt x="440" y="81"/>
                    <a:pt x="440" y="80"/>
                  </a:cubicBezTo>
                  <a:cubicBezTo>
                    <a:pt x="440" y="76"/>
                    <a:pt x="436" y="74"/>
                    <a:pt x="433" y="74"/>
                  </a:cubicBezTo>
                  <a:cubicBezTo>
                    <a:pt x="430" y="74"/>
                    <a:pt x="430" y="76"/>
                    <a:pt x="427" y="80"/>
                  </a:cubicBezTo>
                  <a:cubicBezTo>
                    <a:pt x="425" y="83"/>
                    <a:pt x="421" y="89"/>
                    <a:pt x="410" y="89"/>
                  </a:cubicBezTo>
                  <a:cubicBezTo>
                    <a:pt x="405" y="89"/>
                    <a:pt x="399" y="88"/>
                    <a:pt x="394" y="82"/>
                  </a:cubicBezTo>
                  <a:cubicBezTo>
                    <a:pt x="391" y="78"/>
                    <a:pt x="389" y="72"/>
                    <a:pt x="389" y="66"/>
                  </a:cubicBezTo>
                  <a:lnTo>
                    <a:pt x="435" y="66"/>
                  </a:lnTo>
                  <a:close/>
                  <a:moveTo>
                    <a:pt x="389" y="56"/>
                  </a:moveTo>
                  <a:cubicBezTo>
                    <a:pt x="390" y="53"/>
                    <a:pt x="391" y="46"/>
                    <a:pt x="396" y="41"/>
                  </a:cubicBezTo>
                  <a:cubicBezTo>
                    <a:pt x="401" y="37"/>
                    <a:pt x="407" y="37"/>
                    <a:pt x="410" y="37"/>
                  </a:cubicBezTo>
                  <a:cubicBezTo>
                    <a:pt x="423" y="37"/>
                    <a:pt x="428" y="47"/>
                    <a:pt x="428" y="56"/>
                  </a:cubicBezTo>
                  <a:lnTo>
                    <a:pt x="389" y="56"/>
                  </a:lnTo>
                  <a:close/>
                  <a:moveTo>
                    <a:pt x="306" y="119"/>
                  </a:moveTo>
                  <a:cubicBezTo>
                    <a:pt x="306" y="121"/>
                    <a:pt x="306" y="123"/>
                    <a:pt x="309" y="124"/>
                  </a:cubicBezTo>
                  <a:cubicBezTo>
                    <a:pt x="310" y="125"/>
                    <a:pt x="311" y="125"/>
                    <a:pt x="312" y="125"/>
                  </a:cubicBezTo>
                  <a:cubicBezTo>
                    <a:pt x="318" y="125"/>
                    <a:pt x="319" y="120"/>
                    <a:pt x="319" y="119"/>
                  </a:cubicBezTo>
                  <a:cubicBezTo>
                    <a:pt x="319" y="90"/>
                    <a:pt x="319" y="90"/>
                    <a:pt x="319" y="90"/>
                  </a:cubicBezTo>
                  <a:cubicBezTo>
                    <a:pt x="325" y="95"/>
                    <a:pt x="330" y="100"/>
                    <a:pt x="341" y="100"/>
                  </a:cubicBezTo>
                  <a:cubicBezTo>
                    <a:pt x="363" y="100"/>
                    <a:pt x="371" y="80"/>
                    <a:pt x="371" y="62"/>
                  </a:cubicBezTo>
                  <a:cubicBezTo>
                    <a:pt x="371" y="39"/>
                    <a:pt x="358" y="25"/>
                    <a:pt x="340" y="25"/>
                  </a:cubicBezTo>
                  <a:cubicBezTo>
                    <a:pt x="331" y="25"/>
                    <a:pt x="324" y="28"/>
                    <a:pt x="319" y="35"/>
                  </a:cubicBezTo>
                  <a:cubicBezTo>
                    <a:pt x="319" y="31"/>
                    <a:pt x="319" y="28"/>
                    <a:pt x="316" y="27"/>
                  </a:cubicBezTo>
                  <a:cubicBezTo>
                    <a:pt x="314" y="26"/>
                    <a:pt x="313" y="26"/>
                    <a:pt x="312" y="26"/>
                  </a:cubicBezTo>
                  <a:cubicBezTo>
                    <a:pt x="306" y="26"/>
                    <a:pt x="306" y="30"/>
                    <a:pt x="306" y="32"/>
                  </a:cubicBezTo>
                  <a:lnTo>
                    <a:pt x="306" y="119"/>
                  </a:lnTo>
                  <a:close/>
                  <a:moveTo>
                    <a:pt x="338" y="36"/>
                  </a:moveTo>
                  <a:cubicBezTo>
                    <a:pt x="357" y="36"/>
                    <a:pt x="358" y="55"/>
                    <a:pt x="358" y="63"/>
                  </a:cubicBezTo>
                  <a:cubicBezTo>
                    <a:pt x="358" y="69"/>
                    <a:pt x="357" y="77"/>
                    <a:pt x="353" y="82"/>
                  </a:cubicBezTo>
                  <a:cubicBezTo>
                    <a:pt x="350" y="86"/>
                    <a:pt x="346" y="89"/>
                    <a:pt x="338" y="89"/>
                  </a:cubicBezTo>
                  <a:cubicBezTo>
                    <a:pt x="325" y="89"/>
                    <a:pt x="318" y="78"/>
                    <a:pt x="318" y="62"/>
                  </a:cubicBezTo>
                  <a:cubicBezTo>
                    <a:pt x="318" y="46"/>
                    <a:pt x="325" y="36"/>
                    <a:pt x="338" y="36"/>
                  </a:cubicBezTo>
                  <a:moveTo>
                    <a:pt x="269" y="54"/>
                  </a:moveTo>
                  <a:cubicBezTo>
                    <a:pt x="263" y="52"/>
                    <a:pt x="257" y="51"/>
                    <a:pt x="257" y="44"/>
                  </a:cubicBezTo>
                  <a:cubicBezTo>
                    <a:pt x="257" y="41"/>
                    <a:pt x="259" y="39"/>
                    <a:pt x="261" y="37"/>
                  </a:cubicBezTo>
                  <a:cubicBezTo>
                    <a:pt x="264" y="35"/>
                    <a:pt x="268" y="35"/>
                    <a:pt x="269" y="35"/>
                  </a:cubicBezTo>
                  <a:cubicBezTo>
                    <a:pt x="280" y="35"/>
                    <a:pt x="284" y="42"/>
                    <a:pt x="285" y="44"/>
                  </a:cubicBezTo>
                  <a:cubicBezTo>
                    <a:pt x="287" y="48"/>
                    <a:pt x="288" y="49"/>
                    <a:pt x="291" y="49"/>
                  </a:cubicBezTo>
                  <a:cubicBezTo>
                    <a:pt x="293" y="49"/>
                    <a:pt x="297" y="48"/>
                    <a:pt x="297" y="44"/>
                  </a:cubicBezTo>
                  <a:cubicBezTo>
                    <a:pt x="297" y="41"/>
                    <a:pt x="293" y="25"/>
                    <a:pt x="270" y="25"/>
                  </a:cubicBezTo>
                  <a:cubicBezTo>
                    <a:pt x="246" y="25"/>
                    <a:pt x="245" y="42"/>
                    <a:pt x="245" y="46"/>
                  </a:cubicBezTo>
                  <a:cubicBezTo>
                    <a:pt x="245" y="59"/>
                    <a:pt x="256" y="63"/>
                    <a:pt x="264" y="66"/>
                  </a:cubicBezTo>
                  <a:cubicBezTo>
                    <a:pt x="272" y="68"/>
                    <a:pt x="272" y="68"/>
                    <a:pt x="272" y="68"/>
                  </a:cubicBezTo>
                  <a:cubicBezTo>
                    <a:pt x="279" y="70"/>
                    <a:pt x="285" y="72"/>
                    <a:pt x="285" y="79"/>
                  </a:cubicBezTo>
                  <a:cubicBezTo>
                    <a:pt x="285" y="85"/>
                    <a:pt x="279" y="90"/>
                    <a:pt x="271" y="90"/>
                  </a:cubicBezTo>
                  <a:cubicBezTo>
                    <a:pt x="265" y="90"/>
                    <a:pt x="260" y="88"/>
                    <a:pt x="256" y="83"/>
                  </a:cubicBezTo>
                  <a:cubicBezTo>
                    <a:pt x="255" y="81"/>
                    <a:pt x="255" y="81"/>
                    <a:pt x="253" y="76"/>
                  </a:cubicBezTo>
                  <a:cubicBezTo>
                    <a:pt x="253" y="74"/>
                    <a:pt x="252" y="73"/>
                    <a:pt x="249" y="73"/>
                  </a:cubicBezTo>
                  <a:cubicBezTo>
                    <a:pt x="247" y="73"/>
                    <a:pt x="242" y="74"/>
                    <a:pt x="242" y="78"/>
                  </a:cubicBezTo>
                  <a:cubicBezTo>
                    <a:pt x="242" y="80"/>
                    <a:pt x="243" y="88"/>
                    <a:pt x="250" y="93"/>
                  </a:cubicBezTo>
                  <a:cubicBezTo>
                    <a:pt x="257" y="99"/>
                    <a:pt x="266" y="100"/>
                    <a:pt x="270" y="100"/>
                  </a:cubicBezTo>
                  <a:cubicBezTo>
                    <a:pt x="277" y="100"/>
                    <a:pt x="284" y="98"/>
                    <a:pt x="289" y="95"/>
                  </a:cubicBezTo>
                  <a:cubicBezTo>
                    <a:pt x="293" y="92"/>
                    <a:pt x="298" y="87"/>
                    <a:pt x="298" y="78"/>
                  </a:cubicBezTo>
                  <a:cubicBezTo>
                    <a:pt x="298" y="63"/>
                    <a:pt x="285" y="59"/>
                    <a:pt x="277" y="57"/>
                  </a:cubicBezTo>
                  <a:lnTo>
                    <a:pt x="269" y="54"/>
                  </a:lnTo>
                  <a:close/>
                  <a:moveTo>
                    <a:pt x="233" y="6"/>
                  </a:moveTo>
                  <a:cubicBezTo>
                    <a:pt x="233" y="5"/>
                    <a:pt x="232" y="0"/>
                    <a:pt x="226" y="0"/>
                  </a:cubicBezTo>
                  <a:cubicBezTo>
                    <a:pt x="221" y="0"/>
                    <a:pt x="220" y="5"/>
                    <a:pt x="220" y="6"/>
                  </a:cubicBezTo>
                  <a:cubicBezTo>
                    <a:pt x="220" y="93"/>
                    <a:pt x="220" y="93"/>
                    <a:pt x="220" y="93"/>
                  </a:cubicBezTo>
                  <a:cubicBezTo>
                    <a:pt x="220" y="97"/>
                    <a:pt x="223" y="99"/>
                    <a:pt x="226" y="99"/>
                  </a:cubicBezTo>
                  <a:cubicBezTo>
                    <a:pt x="232" y="99"/>
                    <a:pt x="233" y="95"/>
                    <a:pt x="233" y="93"/>
                  </a:cubicBezTo>
                  <a:lnTo>
                    <a:pt x="233" y="6"/>
                  </a:lnTo>
                  <a:close/>
                  <a:moveTo>
                    <a:pt x="206" y="6"/>
                  </a:moveTo>
                  <a:cubicBezTo>
                    <a:pt x="206" y="5"/>
                    <a:pt x="206" y="0"/>
                    <a:pt x="200" y="0"/>
                  </a:cubicBezTo>
                  <a:cubicBezTo>
                    <a:pt x="194" y="0"/>
                    <a:pt x="193" y="5"/>
                    <a:pt x="193" y="6"/>
                  </a:cubicBezTo>
                  <a:cubicBezTo>
                    <a:pt x="193" y="93"/>
                    <a:pt x="193" y="93"/>
                    <a:pt x="193" y="93"/>
                  </a:cubicBezTo>
                  <a:cubicBezTo>
                    <a:pt x="193" y="97"/>
                    <a:pt x="196" y="99"/>
                    <a:pt x="200" y="99"/>
                  </a:cubicBezTo>
                  <a:cubicBezTo>
                    <a:pt x="206" y="99"/>
                    <a:pt x="206" y="95"/>
                    <a:pt x="206" y="93"/>
                  </a:cubicBezTo>
                  <a:lnTo>
                    <a:pt x="206" y="6"/>
                  </a:lnTo>
                  <a:close/>
                  <a:moveTo>
                    <a:pt x="178" y="66"/>
                  </a:moveTo>
                  <a:cubicBezTo>
                    <a:pt x="180" y="66"/>
                    <a:pt x="184" y="66"/>
                    <a:pt x="184" y="60"/>
                  </a:cubicBezTo>
                  <a:cubicBezTo>
                    <a:pt x="184" y="52"/>
                    <a:pt x="182" y="43"/>
                    <a:pt x="178" y="37"/>
                  </a:cubicBezTo>
                  <a:cubicBezTo>
                    <a:pt x="173" y="31"/>
                    <a:pt x="168" y="28"/>
                    <a:pt x="162" y="26"/>
                  </a:cubicBezTo>
                  <a:cubicBezTo>
                    <a:pt x="159" y="26"/>
                    <a:pt x="156" y="25"/>
                    <a:pt x="153" y="25"/>
                  </a:cubicBezTo>
                  <a:cubicBezTo>
                    <a:pt x="128" y="25"/>
                    <a:pt x="119" y="46"/>
                    <a:pt x="119" y="63"/>
                  </a:cubicBezTo>
                  <a:cubicBezTo>
                    <a:pt x="119" y="73"/>
                    <a:pt x="122" y="83"/>
                    <a:pt x="128" y="90"/>
                  </a:cubicBezTo>
                  <a:cubicBezTo>
                    <a:pt x="135" y="98"/>
                    <a:pt x="144" y="100"/>
                    <a:pt x="153" y="100"/>
                  </a:cubicBezTo>
                  <a:cubicBezTo>
                    <a:pt x="157" y="100"/>
                    <a:pt x="169" y="100"/>
                    <a:pt x="179" y="89"/>
                  </a:cubicBezTo>
                  <a:cubicBezTo>
                    <a:pt x="180" y="87"/>
                    <a:pt x="183" y="84"/>
                    <a:pt x="183" y="82"/>
                  </a:cubicBezTo>
                  <a:cubicBezTo>
                    <a:pt x="184" y="81"/>
                    <a:pt x="184" y="81"/>
                    <a:pt x="184" y="80"/>
                  </a:cubicBezTo>
                  <a:cubicBezTo>
                    <a:pt x="184" y="76"/>
                    <a:pt x="179" y="74"/>
                    <a:pt x="176" y="74"/>
                  </a:cubicBezTo>
                  <a:cubicBezTo>
                    <a:pt x="173" y="74"/>
                    <a:pt x="173" y="76"/>
                    <a:pt x="170" y="80"/>
                  </a:cubicBezTo>
                  <a:cubicBezTo>
                    <a:pt x="168" y="83"/>
                    <a:pt x="164" y="89"/>
                    <a:pt x="153" y="89"/>
                  </a:cubicBezTo>
                  <a:cubicBezTo>
                    <a:pt x="148" y="89"/>
                    <a:pt x="142" y="88"/>
                    <a:pt x="137" y="82"/>
                  </a:cubicBezTo>
                  <a:cubicBezTo>
                    <a:pt x="134" y="78"/>
                    <a:pt x="132" y="72"/>
                    <a:pt x="132" y="66"/>
                  </a:cubicBezTo>
                  <a:lnTo>
                    <a:pt x="178" y="66"/>
                  </a:lnTo>
                  <a:close/>
                  <a:moveTo>
                    <a:pt x="132" y="56"/>
                  </a:moveTo>
                  <a:cubicBezTo>
                    <a:pt x="133" y="53"/>
                    <a:pt x="134" y="46"/>
                    <a:pt x="140" y="41"/>
                  </a:cubicBezTo>
                  <a:cubicBezTo>
                    <a:pt x="144" y="37"/>
                    <a:pt x="150" y="37"/>
                    <a:pt x="153" y="37"/>
                  </a:cubicBezTo>
                  <a:cubicBezTo>
                    <a:pt x="166" y="37"/>
                    <a:pt x="171" y="47"/>
                    <a:pt x="172" y="56"/>
                  </a:cubicBezTo>
                  <a:lnTo>
                    <a:pt x="132" y="56"/>
                  </a:lnTo>
                  <a:close/>
                  <a:moveTo>
                    <a:pt x="100" y="95"/>
                  </a:moveTo>
                  <a:cubicBezTo>
                    <a:pt x="99" y="96"/>
                    <a:pt x="98" y="99"/>
                    <a:pt x="92" y="99"/>
                  </a:cubicBezTo>
                  <a:cubicBezTo>
                    <a:pt x="87" y="99"/>
                    <a:pt x="86" y="97"/>
                    <a:pt x="85" y="95"/>
                  </a:cubicBezTo>
                  <a:cubicBezTo>
                    <a:pt x="68" y="39"/>
                    <a:pt x="68" y="39"/>
                    <a:pt x="68" y="39"/>
                  </a:cubicBezTo>
                  <a:cubicBezTo>
                    <a:pt x="66" y="32"/>
                    <a:pt x="65" y="25"/>
                    <a:pt x="64" y="17"/>
                  </a:cubicBezTo>
                  <a:cubicBezTo>
                    <a:pt x="62" y="26"/>
                    <a:pt x="61" y="33"/>
                    <a:pt x="59" y="38"/>
                  </a:cubicBezTo>
                  <a:cubicBezTo>
                    <a:pt x="44" y="94"/>
                    <a:pt x="44" y="94"/>
                    <a:pt x="44" y="94"/>
                  </a:cubicBezTo>
                  <a:cubicBezTo>
                    <a:pt x="43" y="96"/>
                    <a:pt x="42" y="99"/>
                    <a:pt x="36" y="99"/>
                  </a:cubicBezTo>
                  <a:cubicBezTo>
                    <a:pt x="30" y="99"/>
                    <a:pt x="29" y="97"/>
                    <a:pt x="29" y="95"/>
                  </a:cubicBezTo>
                  <a:cubicBezTo>
                    <a:pt x="1" y="8"/>
                    <a:pt x="1" y="8"/>
                    <a:pt x="1" y="8"/>
                  </a:cubicBezTo>
                  <a:cubicBezTo>
                    <a:pt x="1" y="7"/>
                    <a:pt x="0" y="6"/>
                    <a:pt x="0" y="6"/>
                  </a:cubicBezTo>
                  <a:cubicBezTo>
                    <a:pt x="0" y="3"/>
                    <a:pt x="3" y="0"/>
                    <a:pt x="7" y="0"/>
                  </a:cubicBezTo>
                  <a:cubicBezTo>
                    <a:pt x="11" y="0"/>
                    <a:pt x="13" y="3"/>
                    <a:pt x="13" y="4"/>
                  </a:cubicBezTo>
                  <a:cubicBezTo>
                    <a:pt x="32" y="63"/>
                    <a:pt x="32" y="63"/>
                    <a:pt x="32" y="63"/>
                  </a:cubicBezTo>
                  <a:cubicBezTo>
                    <a:pt x="35" y="73"/>
                    <a:pt x="36" y="77"/>
                    <a:pt x="36" y="81"/>
                  </a:cubicBezTo>
                  <a:cubicBezTo>
                    <a:pt x="36" y="79"/>
                    <a:pt x="37" y="76"/>
                    <a:pt x="38" y="74"/>
                  </a:cubicBezTo>
                  <a:cubicBezTo>
                    <a:pt x="38" y="73"/>
                    <a:pt x="39" y="69"/>
                    <a:pt x="39" y="69"/>
                  </a:cubicBezTo>
                  <a:cubicBezTo>
                    <a:pt x="56" y="5"/>
                    <a:pt x="56" y="5"/>
                    <a:pt x="56" y="5"/>
                  </a:cubicBezTo>
                  <a:cubicBezTo>
                    <a:pt x="57" y="3"/>
                    <a:pt x="58" y="0"/>
                    <a:pt x="64" y="0"/>
                  </a:cubicBezTo>
                  <a:cubicBezTo>
                    <a:pt x="69" y="0"/>
                    <a:pt x="71" y="3"/>
                    <a:pt x="71" y="5"/>
                  </a:cubicBezTo>
                  <a:cubicBezTo>
                    <a:pt x="89" y="66"/>
                    <a:pt x="89" y="66"/>
                    <a:pt x="89" y="66"/>
                  </a:cubicBezTo>
                  <a:cubicBezTo>
                    <a:pt x="91" y="72"/>
                    <a:pt x="91" y="77"/>
                    <a:pt x="92" y="80"/>
                  </a:cubicBezTo>
                  <a:cubicBezTo>
                    <a:pt x="93" y="78"/>
                    <a:pt x="96" y="66"/>
                    <a:pt x="97" y="63"/>
                  </a:cubicBezTo>
                  <a:cubicBezTo>
                    <a:pt x="114" y="4"/>
                    <a:pt x="114" y="4"/>
                    <a:pt x="114" y="4"/>
                  </a:cubicBezTo>
                  <a:cubicBezTo>
                    <a:pt x="115" y="3"/>
                    <a:pt x="116" y="0"/>
                    <a:pt x="120" y="0"/>
                  </a:cubicBezTo>
                  <a:cubicBezTo>
                    <a:pt x="123" y="0"/>
                    <a:pt x="127" y="2"/>
                    <a:pt x="127" y="6"/>
                  </a:cubicBezTo>
                  <a:cubicBezTo>
                    <a:pt x="127" y="6"/>
                    <a:pt x="127" y="7"/>
                    <a:pt x="126" y="8"/>
                  </a:cubicBezTo>
                  <a:lnTo>
                    <a:pt x="100" y="9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B55B4"/>
                </a:solidFill>
                <a:latin typeface="Calibri"/>
                <a:ea typeface="Calibri"/>
                <a:cs typeface="Calibri"/>
                <a:sym typeface="Calibri"/>
              </a:endParaRPr>
            </a:p>
          </p:txBody>
        </p:sp>
      </p:grpSp>
    </p:spTree>
    <p:extLst>
      <p:ext uri="{BB962C8B-B14F-4D97-AF65-F5344CB8AC3E}">
        <p14:creationId xmlns:p14="http://schemas.microsoft.com/office/powerpoint/2010/main" val="2110758558"/>
      </p:ext>
    </p:extLst>
  </p:cSld>
  <p:clrMap bg1="lt1" tx1="dk1" bg2="dk2" tx2="lt2" accent1="accent1" accent2="accent2" accent3="accent3" accent4="accent4" accent5="accent5" accent6="accent6" hlink="hlink" folHlink="folHlink"/>
  <p:sldLayoutIdLst>
    <p:sldLayoutId id="2147483820" r:id="rId1"/>
    <p:sldLayoutId id="2147483821" r:id="rId2"/>
    <p:sldLayoutId id="214748382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6482624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6506FA6-28E5-4BB3-A922-B0DFB365F17A}"/>
              </a:ext>
            </a:extLst>
          </p:cNvPr>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Freeform 5">
            <a:extLst>
              <a:ext uri="{FF2B5EF4-FFF2-40B4-BE49-F238E27FC236}">
                <a16:creationId xmlns:a16="http://schemas.microsoft.com/office/drawing/2014/main" id="{A9D38709-1695-495C-9D3B-C7FF13C2140A}"/>
              </a:ext>
            </a:extLst>
          </p:cNvPr>
          <p:cNvSpPr>
            <a:spLocks noEditPoints="1"/>
          </p:cNvSpPr>
          <p:nvPr/>
        </p:nvSpPr>
        <p:spPr bwMode="auto">
          <a:xfrm>
            <a:off x="2715411" y="2179264"/>
            <a:ext cx="6885789" cy="2087755"/>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00364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6" name="Rektangel med klippt och rundat hörn 5">
            <a:extLst>
              <a:ext uri="{FF2B5EF4-FFF2-40B4-BE49-F238E27FC236}">
                <a16:creationId xmlns:a16="http://schemas.microsoft.com/office/drawing/2014/main" id="{07EA70C6-8EBE-3048-8C6F-36D07A8E3761}"/>
              </a:ext>
            </a:extLst>
          </p:cNvPr>
          <p:cNvSpPr/>
          <p:nvPr/>
        </p:nvSpPr>
        <p:spPr>
          <a:xfrm>
            <a:off x="388456" y="1840832"/>
            <a:ext cx="11432069" cy="4180556"/>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06" name="Google Shape;206;p9"/>
          <p:cNvSpPr txBox="1">
            <a:spLocks noGrp="1"/>
          </p:cNvSpPr>
          <p:nvPr>
            <p:ph type="title"/>
          </p:nvPr>
        </p:nvSpPr>
        <p:spPr>
          <a:xfrm>
            <a:off x="838200" y="661243"/>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chemeClr val="dk2"/>
              </a:buClr>
              <a:buSzPts val="3240"/>
              <a:buFont typeface="Calibri"/>
              <a:buNone/>
            </a:pPr>
            <a:r>
              <a:rPr lang="en-US" dirty="0" err="1"/>
              <a:t>Ikke</a:t>
            </a:r>
            <a:r>
              <a:rPr lang="en-US" dirty="0"/>
              <a:t> </a:t>
            </a:r>
            <a:r>
              <a:rPr lang="en-US" dirty="0" err="1"/>
              <a:t>nevrogene</a:t>
            </a:r>
            <a:r>
              <a:rPr lang="en-US" dirty="0"/>
              <a:t> </a:t>
            </a:r>
            <a:r>
              <a:rPr lang="en-US" dirty="0" err="1"/>
              <a:t>årsaker</a:t>
            </a:r>
            <a:r>
              <a:rPr lang="en-US" dirty="0"/>
              <a:t> </a:t>
            </a:r>
            <a:r>
              <a:rPr lang="en-US" dirty="0" err="1"/>
              <a:t>til</a:t>
            </a:r>
            <a:r>
              <a:rPr lang="en-US" dirty="0"/>
              <a:t> </a:t>
            </a:r>
            <a:r>
              <a:rPr lang="en-US" dirty="0" err="1"/>
              <a:t>behov</a:t>
            </a:r>
            <a:r>
              <a:rPr lang="en-US" dirty="0"/>
              <a:t> for RIK</a:t>
            </a:r>
            <a:endParaRPr sz="2700" dirty="0"/>
          </a:p>
        </p:txBody>
      </p:sp>
      <p:sp>
        <p:nvSpPr>
          <p:cNvPr id="2" name="Rectangle 1">
            <a:extLst>
              <a:ext uri="{FF2B5EF4-FFF2-40B4-BE49-F238E27FC236}">
                <a16:creationId xmlns:a16="http://schemas.microsoft.com/office/drawing/2014/main" id="{2E53A36C-5860-4210-8F22-AA25F189AAD4}"/>
              </a:ext>
            </a:extLst>
          </p:cNvPr>
          <p:cNvSpPr/>
          <p:nvPr/>
        </p:nvSpPr>
        <p:spPr>
          <a:xfrm>
            <a:off x="305308" y="6258979"/>
            <a:ext cx="2779928" cy="400110"/>
          </a:xfrm>
          <a:prstGeom prst="rect">
            <a:avLst/>
          </a:prstGeom>
        </p:spPr>
        <p:txBody>
          <a:bodyPr wrap="none" anchor="b">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SBU-rapport 209, 2011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EAUN Best practice in urological health care, 2013</a:t>
            </a:r>
            <a:endPar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 name="Platshållare för text 3">
            <a:extLst>
              <a:ext uri="{FF2B5EF4-FFF2-40B4-BE49-F238E27FC236}">
                <a16:creationId xmlns:a16="http://schemas.microsoft.com/office/drawing/2014/main" id="{F1C6A3A4-6EA7-174B-B964-0C79DB5CCE2D}"/>
              </a:ext>
            </a:extLst>
          </p:cNvPr>
          <p:cNvSpPr>
            <a:spLocks noGrp="1"/>
          </p:cNvSpPr>
          <p:nvPr>
            <p:ph type="body" idx="1"/>
          </p:nvPr>
        </p:nvSpPr>
        <p:spPr>
          <a:xfrm>
            <a:off x="874713" y="2121812"/>
            <a:ext cx="10515600" cy="4230000"/>
          </a:xfrm>
        </p:spPr>
        <p:txBody>
          <a:bodyPr/>
          <a:lstStyle/>
          <a:p>
            <a:r>
              <a:rPr lang="sv-SE" dirty="0"/>
              <a:t>Urinrørsobstruksjon </a:t>
            </a:r>
            <a:br>
              <a:rPr lang="sv-SE" dirty="0"/>
            </a:br>
            <a:r>
              <a:rPr lang="sv-SE" sz="2000" i="1" dirty="0"/>
              <a:t>f.eks. BPH, prolaps, forstoppelse eller uretra striktur</a:t>
            </a:r>
          </a:p>
          <a:p>
            <a:r>
              <a:rPr lang="sv-SE" dirty="0"/>
              <a:t>Svak detrusor</a:t>
            </a:r>
            <a:endParaRPr lang="sv-SE" sz="2000" i="1" dirty="0"/>
          </a:p>
          <a:p>
            <a:r>
              <a:rPr lang="sv-SE" dirty="0"/>
              <a:t>Urinretensjon, </a:t>
            </a:r>
            <a:r>
              <a:rPr lang="sv-SE" sz="2000" i="1" dirty="0"/>
              <a:t>f.eks. postoperativ urinretensjon</a:t>
            </a:r>
          </a:p>
          <a:p>
            <a:r>
              <a:rPr lang="sv-SE" dirty="0"/>
              <a:t>Medisiner som påvirker urinblærens funksjon</a:t>
            </a:r>
          </a:p>
          <a:p>
            <a:r>
              <a:rPr lang="sv-SE" dirty="0"/>
              <a:t>Idiopatisk årsak</a:t>
            </a:r>
          </a:p>
          <a:p>
            <a:r>
              <a:rPr lang="sv-SE" dirty="0"/>
              <a:t>Iatrogen </a:t>
            </a:r>
            <a:r>
              <a:rPr lang="sv-SE" sz="2000" i="1" dirty="0"/>
              <a:t>(f.eks. TVT-operasjon)</a:t>
            </a:r>
          </a:p>
          <a:p>
            <a:endParaRPr lang="sv-S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6" name="Rektangel med klippt och rundat hörn 5">
            <a:extLst>
              <a:ext uri="{FF2B5EF4-FFF2-40B4-BE49-F238E27FC236}">
                <a16:creationId xmlns:a16="http://schemas.microsoft.com/office/drawing/2014/main" id="{D35957EB-6B44-E84C-8C76-E953B1F06AF2}"/>
              </a:ext>
            </a:extLst>
          </p:cNvPr>
          <p:cNvSpPr/>
          <p:nvPr/>
        </p:nvSpPr>
        <p:spPr>
          <a:xfrm>
            <a:off x="388456" y="1840832"/>
            <a:ext cx="11432069" cy="4180556"/>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72" name="Google Shape;272;p16"/>
          <p:cNvSpPr txBox="1">
            <a:spLocks noGrp="1"/>
          </p:cNvSpPr>
          <p:nvPr>
            <p:ph type="title"/>
          </p:nvPr>
        </p:nvSpPr>
        <p:spPr>
          <a:xfrm>
            <a:off x="838200" y="762485"/>
            <a:ext cx="10515600" cy="1160204"/>
          </a:xfrm>
          <a:prstGeom prst="rect">
            <a:avLst/>
          </a:prstGeom>
          <a:noFill/>
          <a:ln>
            <a:noFill/>
          </a:ln>
        </p:spPr>
        <p:txBody>
          <a:bodyPr spcFirstLastPara="1" wrap="square" lIns="91425" tIns="45700" rIns="91425" bIns="45700" anchor="ctr" anchorCtr="0">
            <a:normAutofit/>
          </a:bodyPr>
          <a:lstStyle/>
          <a:p>
            <a:pPr lvl="0">
              <a:buSzPts val="3600"/>
            </a:pPr>
            <a:r>
              <a:rPr lang="sv-SE" dirty="0"/>
              <a:t>RIK er en medisinsk behandling og egenbehandling </a:t>
            </a:r>
            <a:endParaRPr dirty="0"/>
          </a:p>
        </p:txBody>
      </p:sp>
      <p:sp>
        <p:nvSpPr>
          <p:cNvPr id="274" name="Google Shape;274;p16"/>
          <p:cNvSpPr txBox="1"/>
          <p:nvPr/>
        </p:nvSpPr>
        <p:spPr>
          <a:xfrm>
            <a:off x="321489" y="6417182"/>
            <a:ext cx="4038285" cy="246181"/>
          </a:xfrm>
          <a:prstGeom prst="rect">
            <a:avLst/>
          </a:prstGeom>
          <a:noFill/>
          <a:ln>
            <a:noFill/>
          </a:ln>
        </p:spPr>
        <p:txBody>
          <a:bodyPr spcFirstLastPara="1" wrap="square" lIns="91425" tIns="45700" rIns="91425" bIns="4570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latin typeface="Calibri"/>
                <a:ea typeface="Calibri"/>
                <a:cs typeface="Calibri"/>
                <a:sym typeface="Calibri"/>
              </a:rPr>
              <a:t>1.3 </a:t>
            </a:r>
            <a:r>
              <a:rPr kumimoji="0" lang="en-US" sz="1000" b="0" i="1" u="none" strike="noStrike" kern="0" cap="none" spc="0" normalizeH="0" baseline="0" noProof="0" dirty="0" err="1">
                <a:ln>
                  <a:noFill/>
                </a:ln>
                <a:solidFill>
                  <a:srgbClr val="000000"/>
                </a:solidFill>
                <a:effectLst/>
                <a:uLnTx/>
                <a:uFillTx/>
                <a:latin typeface="Calibri"/>
                <a:ea typeface="Calibri"/>
                <a:cs typeface="Calibri"/>
                <a:sym typeface="Calibri"/>
              </a:rPr>
              <a:t>kap</a:t>
            </a:r>
            <a:r>
              <a:rPr kumimoji="0" lang="en-US" sz="1000" b="0" i="1" u="none" strike="noStrike" kern="0" cap="none" spc="0" normalizeH="0" baseline="0" noProof="0" dirty="0">
                <a:ln>
                  <a:noFill/>
                </a:ln>
                <a:solidFill>
                  <a:srgbClr val="000000"/>
                </a:solidFill>
                <a:effectLst/>
                <a:uLnTx/>
                <a:uFillTx/>
                <a:latin typeface="Calibri"/>
                <a:ea typeface="Calibri"/>
                <a:cs typeface="Calibri"/>
                <a:sym typeface="Calibri"/>
              </a:rPr>
              <a:t>. 6 § </a:t>
            </a:r>
            <a:r>
              <a:rPr kumimoji="0" lang="en-US" sz="1000" b="0" i="1" u="none" strike="noStrike" kern="0" cap="none" spc="0" normalizeH="0" baseline="0" noProof="0" dirty="0" err="1">
                <a:ln>
                  <a:noFill/>
                </a:ln>
                <a:solidFill>
                  <a:srgbClr val="000000"/>
                </a:solidFill>
                <a:effectLst/>
                <a:uLnTx/>
                <a:uFillTx/>
                <a:latin typeface="Calibri"/>
                <a:ea typeface="Calibri"/>
                <a:cs typeface="Calibri"/>
                <a:sym typeface="Calibri"/>
              </a:rPr>
              <a:t>patientdatalagen</a:t>
            </a:r>
            <a:r>
              <a:rPr kumimoji="0" lang="en-US" sz="1000" b="0" i="1" u="none" strike="noStrike" kern="0" cap="none" spc="0" normalizeH="0" baseline="0" noProof="0" dirty="0">
                <a:ln>
                  <a:noFill/>
                </a:ln>
                <a:solidFill>
                  <a:srgbClr val="000000"/>
                </a:solidFill>
                <a:effectLst/>
                <a:uLnTx/>
                <a:uFillTx/>
                <a:latin typeface="Calibri"/>
                <a:ea typeface="Calibri"/>
                <a:cs typeface="Calibri"/>
                <a:sym typeface="Calibri"/>
              </a:rPr>
              <a:t> (2008:355).</a:t>
            </a:r>
            <a:endParaRPr kumimoji="0" sz="1000" b="0" i="1" u="none" strike="noStrike" kern="0" cap="none" spc="0" normalizeH="0" baseline="0" noProof="0" dirty="0">
              <a:ln>
                <a:noFill/>
              </a:ln>
              <a:solidFill>
                <a:srgbClr val="000000"/>
              </a:solidFill>
              <a:effectLst/>
              <a:uLnTx/>
              <a:uFillTx/>
              <a:latin typeface="Arial"/>
              <a:cs typeface="Arial"/>
              <a:sym typeface="Arial"/>
            </a:endParaRPr>
          </a:p>
        </p:txBody>
      </p:sp>
      <p:sp>
        <p:nvSpPr>
          <p:cNvPr id="3" name="Platshållare för text 2">
            <a:extLst>
              <a:ext uri="{FF2B5EF4-FFF2-40B4-BE49-F238E27FC236}">
                <a16:creationId xmlns:a16="http://schemas.microsoft.com/office/drawing/2014/main" id="{87779CA8-F2F3-074E-AD7C-DD46783D655E}"/>
              </a:ext>
            </a:extLst>
          </p:cNvPr>
          <p:cNvSpPr>
            <a:spLocks noGrp="1"/>
          </p:cNvSpPr>
          <p:nvPr>
            <p:ph type="body" idx="1"/>
          </p:nvPr>
        </p:nvSpPr>
        <p:spPr>
          <a:xfrm>
            <a:off x="838200" y="2073600"/>
            <a:ext cx="10515600" cy="3425157"/>
          </a:xfrm>
        </p:spPr>
        <p:txBody>
          <a:bodyPr/>
          <a:lstStyle/>
          <a:p>
            <a:pPr>
              <a:lnSpc>
                <a:spcPct val="100000"/>
              </a:lnSpc>
            </a:pPr>
            <a:r>
              <a:rPr lang="sv-SE" dirty="0"/>
              <a:t>Evne til egenbehanling skal vurderes og dokumenteres</a:t>
            </a:r>
          </a:p>
          <a:p>
            <a:pPr>
              <a:lnSpc>
                <a:spcPct val="100000"/>
              </a:lnSpc>
            </a:pPr>
            <a:r>
              <a:rPr lang="sv-SE" dirty="0"/>
              <a:t>Pasienten skal få informasjon  om hva egenbehandlingen innebærer </a:t>
            </a:r>
          </a:p>
          <a:p>
            <a:pPr>
              <a:lnSpc>
                <a:spcPct val="100000"/>
              </a:lnSpc>
            </a:pPr>
            <a:r>
              <a:rPr lang="sv-SE" dirty="0"/>
              <a:t>Det betyr at den som gjør vurderingen skal informere om at behandlingen</a:t>
            </a:r>
            <a:r>
              <a:rPr lang="nb-NO" dirty="0"/>
              <a:t> individet utfører på seg selv eller blir utført av en annen nær person, ikke er helsepersonell, og er derfor ikke dekket av helsetjenestens lovgivning</a:t>
            </a:r>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3" name="Grupp 2">
            <a:extLst>
              <a:ext uri="{FF2B5EF4-FFF2-40B4-BE49-F238E27FC236}">
                <a16:creationId xmlns:a16="http://schemas.microsoft.com/office/drawing/2014/main" id="{D3CCCEA3-7DA8-7C46-80A2-268EB4A4935B}"/>
              </a:ext>
            </a:extLst>
          </p:cNvPr>
          <p:cNvGrpSpPr/>
          <p:nvPr/>
        </p:nvGrpSpPr>
        <p:grpSpPr>
          <a:xfrm>
            <a:off x="371475" y="1826545"/>
            <a:ext cx="11475968" cy="4537076"/>
            <a:chOff x="371475" y="1826545"/>
            <a:chExt cx="11475968" cy="4537076"/>
          </a:xfrm>
        </p:grpSpPr>
        <p:sp>
          <p:nvSpPr>
            <p:cNvPr id="5" name="Rektangel med klippt och rundat hörn 4">
              <a:extLst>
                <a:ext uri="{FF2B5EF4-FFF2-40B4-BE49-F238E27FC236}">
                  <a16:creationId xmlns:a16="http://schemas.microsoft.com/office/drawing/2014/main" id="{9A223793-4432-4745-8427-698014AE9205}"/>
                </a:ext>
              </a:extLst>
            </p:cNvPr>
            <p:cNvSpPr/>
            <p:nvPr/>
          </p:nvSpPr>
          <p:spPr>
            <a:xfrm>
              <a:off x="371475" y="1826545"/>
              <a:ext cx="11475968" cy="4536000"/>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7" name="Bildobjekt 6">
              <a:extLst>
                <a:ext uri="{FF2B5EF4-FFF2-40B4-BE49-F238E27FC236}">
                  <a16:creationId xmlns:a16="http://schemas.microsoft.com/office/drawing/2014/main" id="{E2BC0120-C663-2641-B6C5-0CC9F095FC9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a:ext>
              </a:extLst>
            </a:blip>
            <a:srcRect b="-1"/>
            <a:stretch/>
          </p:blipFill>
          <p:spPr>
            <a:xfrm>
              <a:off x="5761736" y="1826545"/>
              <a:ext cx="6044096" cy="4537076"/>
            </a:xfrm>
            <a:prstGeom prst="snipRoundRect">
              <a:avLst>
                <a:gd name="adj1" fmla="val 0"/>
                <a:gd name="adj2" fmla="val 0"/>
              </a:avLst>
            </a:prstGeom>
          </p:spPr>
        </p:pic>
        <p:sp>
          <p:nvSpPr>
            <p:cNvPr id="8" name="Rektangel 7">
              <a:extLst>
                <a:ext uri="{FF2B5EF4-FFF2-40B4-BE49-F238E27FC236}">
                  <a16:creationId xmlns:a16="http://schemas.microsoft.com/office/drawing/2014/main" id="{898BE7F9-C720-5940-BB2D-AEEAB292034F}"/>
                </a:ext>
              </a:extLst>
            </p:cNvPr>
            <p:cNvSpPr/>
            <p:nvPr/>
          </p:nvSpPr>
          <p:spPr>
            <a:xfrm>
              <a:off x="5756834" y="1826545"/>
              <a:ext cx="1214477" cy="4536000"/>
            </a:xfrm>
            <a:prstGeom prst="rect">
              <a:avLst/>
            </a:prstGeom>
            <a:gradFill flip="none" rotWithShape="1">
              <a:gsLst>
                <a:gs pos="0">
                  <a:schemeClr val="bg1">
                    <a:lumMod val="95000"/>
                    <a:alpha val="0"/>
                  </a:schemeClr>
                </a:gs>
                <a:gs pos="95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247" name="Google Shape;247;p13"/>
          <p:cNvSpPr txBox="1">
            <a:spLocks noGrp="1"/>
          </p:cNvSpPr>
          <p:nvPr>
            <p:ph type="title"/>
          </p:nvPr>
        </p:nvSpPr>
        <p:spPr>
          <a:xfrm>
            <a:off x="847270" y="746971"/>
            <a:ext cx="10515600" cy="1223493"/>
          </a:xfrm>
          <a:prstGeom prst="rect">
            <a:avLst/>
          </a:prstGeom>
          <a:noFill/>
          <a:ln>
            <a:noFill/>
          </a:ln>
        </p:spPr>
        <p:txBody>
          <a:bodyPr spcFirstLastPara="1" wrap="square" lIns="91425" tIns="45700" rIns="91425" bIns="45700" anchor="ctr" anchorCtr="0">
            <a:normAutofit/>
          </a:bodyPr>
          <a:lstStyle/>
          <a:p>
            <a:pPr lvl="0">
              <a:buSzPts val="3600"/>
            </a:pPr>
            <a:r>
              <a:rPr lang="en-US" dirty="0" err="1"/>
              <a:t>Før</a:t>
            </a:r>
            <a:r>
              <a:rPr lang="en-US" dirty="0"/>
              <a:t> man starter med RIK</a:t>
            </a:r>
            <a:endParaRPr dirty="0"/>
          </a:p>
        </p:txBody>
      </p:sp>
      <p:sp>
        <p:nvSpPr>
          <p:cNvPr id="248" name="Google Shape;248;p13"/>
          <p:cNvSpPr txBox="1">
            <a:spLocks noGrp="1"/>
          </p:cNvSpPr>
          <p:nvPr>
            <p:ph type="body" idx="1"/>
          </p:nvPr>
        </p:nvSpPr>
        <p:spPr>
          <a:xfrm>
            <a:off x="800099" y="2252497"/>
            <a:ext cx="5157789" cy="381204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95000"/>
              <a:buChar char="•"/>
            </a:pPr>
            <a:r>
              <a:rPr lang="en-US" dirty="0" err="1"/>
              <a:t>Ordineres</a:t>
            </a:r>
            <a:r>
              <a:rPr lang="en-US" dirty="0"/>
              <a:t> av </a:t>
            </a:r>
            <a:r>
              <a:rPr lang="en-US" dirty="0" err="1"/>
              <a:t>lege</a:t>
            </a:r>
            <a:endParaRPr dirty="0"/>
          </a:p>
          <a:p>
            <a:pPr marL="228600" lvl="0" indent="-228600" algn="l" rtl="0">
              <a:lnSpc>
                <a:spcPct val="100000"/>
              </a:lnSpc>
              <a:spcBef>
                <a:spcPts val="1000"/>
              </a:spcBef>
              <a:spcAft>
                <a:spcPts val="0"/>
              </a:spcAft>
              <a:buClr>
                <a:schemeClr val="dk1"/>
              </a:buClr>
              <a:buSzPct val="95000"/>
              <a:buChar char="•"/>
            </a:pPr>
            <a:r>
              <a:rPr lang="en-US" dirty="0" err="1"/>
              <a:t>Møtet</a:t>
            </a:r>
            <a:r>
              <a:rPr lang="en-US" dirty="0"/>
              <a:t> med </a:t>
            </a:r>
            <a:r>
              <a:rPr lang="en-US" dirty="0" err="1"/>
              <a:t>pasienten</a:t>
            </a:r>
            <a:endParaRPr dirty="0"/>
          </a:p>
          <a:p>
            <a:pPr marL="538163" lvl="1" indent="-269875">
              <a:lnSpc>
                <a:spcPct val="100000"/>
              </a:lnSpc>
              <a:buSzPct val="90000"/>
            </a:pPr>
            <a:r>
              <a:rPr lang="en-US" dirty="0" err="1"/>
              <a:t>Forståelse</a:t>
            </a:r>
            <a:r>
              <a:rPr lang="en-US" dirty="0"/>
              <a:t> for </a:t>
            </a:r>
            <a:r>
              <a:rPr lang="en-US" dirty="0" err="1"/>
              <a:t>problemet</a:t>
            </a:r>
            <a:r>
              <a:rPr lang="en-US" dirty="0"/>
              <a:t> med </a:t>
            </a:r>
            <a:r>
              <a:rPr lang="en-US" dirty="0" err="1"/>
              <a:t>blæretømming</a:t>
            </a:r>
            <a:endParaRPr lang="en-US" dirty="0"/>
          </a:p>
          <a:p>
            <a:pPr marL="538163" lvl="1" indent="-269875">
              <a:lnSpc>
                <a:spcPct val="100000"/>
              </a:lnSpc>
              <a:buSzPct val="90000"/>
            </a:pPr>
            <a:r>
              <a:rPr lang="en-US" dirty="0"/>
              <a:t>Har </a:t>
            </a:r>
            <a:r>
              <a:rPr lang="en-US" dirty="0" err="1"/>
              <a:t>pasienten</a:t>
            </a:r>
            <a:r>
              <a:rPr lang="en-US" dirty="0"/>
              <a:t> </a:t>
            </a:r>
            <a:r>
              <a:rPr lang="en-US" dirty="0" err="1"/>
              <a:t>forstått</a:t>
            </a:r>
            <a:r>
              <a:rPr lang="en-US" dirty="0"/>
              <a:t> </a:t>
            </a:r>
            <a:r>
              <a:rPr lang="en-US" dirty="0" err="1"/>
              <a:t>hva</a:t>
            </a:r>
            <a:r>
              <a:rPr lang="en-US" dirty="0"/>
              <a:t> RIK </a:t>
            </a:r>
            <a:r>
              <a:rPr lang="en-US" dirty="0" err="1"/>
              <a:t>innebærer</a:t>
            </a:r>
            <a:r>
              <a:rPr lang="en-US" dirty="0"/>
              <a:t>?</a:t>
            </a:r>
            <a:endParaRPr dirty="0"/>
          </a:p>
          <a:p>
            <a:pPr marL="538163" lvl="1" indent="-269875">
              <a:lnSpc>
                <a:spcPct val="100000"/>
              </a:lnSpc>
              <a:buSzPct val="90000"/>
            </a:pPr>
            <a:r>
              <a:rPr lang="en-US" dirty="0"/>
              <a:t>Har </a:t>
            </a:r>
            <a:r>
              <a:rPr lang="en-US" dirty="0" err="1"/>
              <a:t>pasienten</a:t>
            </a:r>
            <a:r>
              <a:rPr lang="en-US" dirty="0"/>
              <a:t> </a:t>
            </a:r>
            <a:r>
              <a:rPr lang="en-US" dirty="0" err="1"/>
              <a:t>noen</a:t>
            </a:r>
            <a:r>
              <a:rPr lang="en-US" dirty="0"/>
              <a:t> </a:t>
            </a:r>
            <a:r>
              <a:rPr lang="en-US" dirty="0" err="1"/>
              <a:t>spørsmål</a:t>
            </a:r>
            <a:r>
              <a:rPr lang="en-US" dirty="0"/>
              <a:t>/</a:t>
            </a:r>
            <a:r>
              <a:rPr lang="en-US" dirty="0" err="1"/>
              <a:t>hindringer</a:t>
            </a:r>
            <a:r>
              <a:rPr lang="en-US" dirty="0"/>
              <a:t>?</a:t>
            </a:r>
            <a:endParaRPr dirty="0"/>
          </a:p>
          <a:p>
            <a:pPr marL="538163" lvl="1" indent="-269875">
              <a:lnSpc>
                <a:spcPct val="100000"/>
              </a:lnSpc>
              <a:buSzPct val="90000"/>
            </a:pPr>
            <a:r>
              <a:rPr lang="en-US" dirty="0" err="1"/>
              <a:t>Forstå</a:t>
            </a:r>
            <a:r>
              <a:rPr lang="en-US" dirty="0"/>
              <a:t> </a:t>
            </a:r>
            <a:r>
              <a:rPr lang="en-US" dirty="0" err="1"/>
              <a:t>gevinsten</a:t>
            </a:r>
            <a:r>
              <a:rPr lang="en-US" dirty="0"/>
              <a:t> av </a:t>
            </a:r>
            <a:r>
              <a:rPr lang="en-US" dirty="0" err="1"/>
              <a:t>behandlingen</a:t>
            </a:r>
            <a:endParaRPr dirty="0"/>
          </a:p>
          <a:p>
            <a:pPr marL="538163" lvl="1" indent="-269875">
              <a:lnSpc>
                <a:spcPct val="100000"/>
              </a:lnSpc>
              <a:buSzPct val="90000"/>
            </a:pPr>
            <a:r>
              <a:rPr lang="en-US" dirty="0" err="1"/>
              <a:t>Er</a:t>
            </a:r>
            <a:r>
              <a:rPr lang="en-US" dirty="0"/>
              <a:t> </a:t>
            </a:r>
            <a:r>
              <a:rPr lang="en-US" dirty="0" err="1"/>
              <a:t>pasienten</a:t>
            </a:r>
            <a:r>
              <a:rPr lang="en-US" dirty="0"/>
              <a:t> </a:t>
            </a:r>
            <a:r>
              <a:rPr lang="en-US" dirty="0" err="1"/>
              <a:t>motivert</a:t>
            </a:r>
            <a:r>
              <a:rPr lang="en-US" dirty="0"/>
              <a:t>?</a:t>
            </a:r>
            <a:endParaRPr dirty="0"/>
          </a:p>
          <a:p>
            <a:pPr marL="538163" lvl="1" indent="-269875">
              <a:lnSpc>
                <a:spcPct val="100000"/>
              </a:lnSpc>
              <a:buSzPct val="90000"/>
            </a:pPr>
            <a:r>
              <a:rPr lang="en-US" dirty="0"/>
              <a:t>Gi </a:t>
            </a:r>
            <a:r>
              <a:rPr lang="en-US" dirty="0" err="1"/>
              <a:t>pasienten</a:t>
            </a:r>
            <a:r>
              <a:rPr lang="en-US" dirty="0"/>
              <a:t> </a:t>
            </a:r>
            <a:r>
              <a:rPr lang="en-US" dirty="0" err="1"/>
              <a:t>tilstrekkelig</a:t>
            </a:r>
            <a:r>
              <a:rPr lang="en-US" dirty="0"/>
              <a:t> </a:t>
            </a:r>
            <a:r>
              <a:rPr lang="en-US" dirty="0" err="1"/>
              <a:t>tid</a:t>
            </a:r>
            <a:r>
              <a:rPr lang="en-US" dirty="0"/>
              <a:t> </a:t>
            </a:r>
            <a:r>
              <a:rPr lang="en-US" dirty="0" err="1"/>
              <a:t>til</a:t>
            </a:r>
            <a:r>
              <a:rPr lang="en-US" dirty="0"/>
              <a:t> å </a:t>
            </a:r>
            <a:r>
              <a:rPr lang="en-US" dirty="0" err="1"/>
              <a:t>overvinne</a:t>
            </a:r>
            <a:r>
              <a:rPr lang="en-US" dirty="0"/>
              <a:t> </a:t>
            </a:r>
            <a:r>
              <a:rPr lang="en-US" dirty="0" err="1"/>
              <a:t>eventuell</a:t>
            </a:r>
            <a:r>
              <a:rPr lang="en-US" dirty="0"/>
              <a:t> </a:t>
            </a:r>
            <a:r>
              <a:rPr lang="en-US" dirty="0" err="1"/>
              <a:t>frykt</a:t>
            </a:r>
            <a:endParaRPr dirty="0"/>
          </a:p>
          <a:p>
            <a:pPr marL="635000" lvl="1" indent="-268288" algn="l" rtl="0">
              <a:lnSpc>
                <a:spcPct val="90000"/>
              </a:lnSpc>
              <a:spcBef>
                <a:spcPts val="500"/>
              </a:spcBef>
              <a:spcAft>
                <a:spcPts val="0"/>
              </a:spcAft>
              <a:buClr>
                <a:schemeClr val="dk1"/>
              </a:buClr>
              <a:buSzPts val="2000"/>
              <a:buNone/>
            </a:pPr>
            <a:endParaRPr dirty="0"/>
          </a:p>
          <a:p>
            <a:pPr marL="0" lvl="0" indent="0" algn="l" rtl="0">
              <a:lnSpc>
                <a:spcPct val="90000"/>
              </a:lnSpc>
              <a:spcBef>
                <a:spcPts val="1000"/>
              </a:spcBef>
              <a:spcAft>
                <a:spcPts val="0"/>
              </a:spcAft>
              <a:buClr>
                <a:schemeClr val="dk1"/>
              </a:buClr>
              <a:buSzPts val="2400"/>
              <a:buNone/>
            </a:pPr>
            <a:endParaRPr dirty="0"/>
          </a:p>
        </p:txBody>
      </p:sp>
      <p:sp>
        <p:nvSpPr>
          <p:cNvPr id="249" name="Google Shape;249;p13"/>
          <p:cNvSpPr/>
          <p:nvPr/>
        </p:nvSpPr>
        <p:spPr>
          <a:xfrm>
            <a:off x="214801" y="216000"/>
            <a:ext cx="11760266" cy="336550"/>
          </a:xfrm>
          <a:custGeom>
            <a:avLst/>
            <a:gdLst/>
            <a:ahLst/>
            <a:cxnLst/>
            <a:rect l="l" t="t" r="r" b="b"/>
            <a:pathLst>
              <a:path w="17224" h="10000" extrusionOk="0">
                <a:moveTo>
                  <a:pt x="17224" y="0"/>
                </a:moveTo>
                <a:lnTo>
                  <a:pt x="483" y="0"/>
                </a:lnTo>
                <a:cubicBezTo>
                  <a:pt x="483" y="0"/>
                  <a:pt x="0" y="0"/>
                  <a:pt x="0" y="10000"/>
                </a:cubicBezTo>
              </a:path>
            </a:pathLst>
          </a:custGeom>
          <a:noFill/>
          <a:ln w="19050" cap="rnd"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2B55B4"/>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71C05DBD-2B94-43BA-A8CD-C33F39C93D57}"/>
              </a:ext>
            </a:extLst>
          </p:cNvPr>
          <p:cNvSpPr/>
          <p:nvPr/>
        </p:nvSpPr>
        <p:spPr>
          <a:xfrm>
            <a:off x="279400" y="6438027"/>
            <a:ext cx="6096000" cy="246221"/>
          </a:xfrm>
          <a:prstGeom prst="rect">
            <a:avLst/>
          </a:prstGeom>
        </p:spPr>
        <p:txBody>
          <a:bodyPr anchor="b">
            <a:spAutoFit/>
          </a:bodyPr>
          <a:lstStyle/>
          <a:p>
            <a:r>
              <a:rPr lang="en-US" sz="1000" i="1" dirty="0">
                <a:solidFill>
                  <a:srgbClr val="010203"/>
                </a:solidFill>
                <a:latin typeface="Calibri" panose="020F0502020204030204" pitchFamily="34" charset="0"/>
                <a:cs typeface="Calibri" panose="020F0502020204030204" pitchFamily="34" charset="0"/>
              </a:rPr>
              <a:t>Lee, Sang Rim et al., Korean </a:t>
            </a:r>
            <a:r>
              <a:rPr lang="en-US" sz="1000" i="1" dirty="0" err="1">
                <a:solidFill>
                  <a:srgbClr val="010203"/>
                </a:solidFill>
                <a:latin typeface="Calibri" panose="020F0502020204030204" pitchFamily="34" charset="0"/>
                <a:cs typeface="Calibri" panose="020F0502020204030204" pitchFamily="34" charset="0"/>
              </a:rPr>
              <a:t>Acad</a:t>
            </a:r>
            <a:r>
              <a:rPr lang="en-US" sz="1000" i="1" dirty="0">
                <a:solidFill>
                  <a:srgbClr val="010203"/>
                </a:solidFill>
                <a:latin typeface="Calibri" panose="020F0502020204030204" pitchFamily="34" charset="0"/>
                <a:cs typeface="Calibri" panose="020F0502020204030204" pitchFamily="34" charset="0"/>
              </a:rPr>
              <a:t> Community Health </a:t>
            </a:r>
            <a:r>
              <a:rPr lang="en-US" sz="1000" i="1" dirty="0" err="1">
                <a:solidFill>
                  <a:srgbClr val="010203"/>
                </a:solidFill>
                <a:latin typeface="Calibri" panose="020F0502020204030204" pitchFamily="34" charset="0"/>
                <a:cs typeface="Calibri" panose="020F0502020204030204" pitchFamily="34" charset="0"/>
              </a:rPr>
              <a:t>Nurs</a:t>
            </a:r>
            <a:r>
              <a:rPr lang="en-US" sz="1000" i="1" dirty="0">
                <a:solidFill>
                  <a:srgbClr val="010203"/>
                </a:solidFill>
                <a:latin typeface="Calibri" panose="020F0502020204030204" pitchFamily="34" charset="0"/>
                <a:cs typeface="Calibri" panose="020F0502020204030204" pitchFamily="34" charset="0"/>
              </a:rPr>
              <a:t>, 2018</a:t>
            </a:r>
            <a:endParaRPr lang="sv-SE" sz="1000" i="1" dirty="0">
              <a:solidFill>
                <a:srgbClr val="010203"/>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17"/>
          <p:cNvSpPr txBox="1">
            <a:spLocks noGrp="1"/>
          </p:cNvSpPr>
          <p:nvPr>
            <p:ph type="title"/>
          </p:nvPr>
        </p:nvSpPr>
        <p:spPr>
          <a:xfrm>
            <a:off x="782445" y="746971"/>
            <a:ext cx="10515600" cy="1223493"/>
          </a:xfrm>
          <a:prstGeom prst="rect">
            <a:avLst/>
          </a:prstGeom>
          <a:noFill/>
          <a:ln>
            <a:noFill/>
          </a:ln>
        </p:spPr>
        <p:txBody>
          <a:bodyPr spcFirstLastPara="1" wrap="square" lIns="91425" tIns="45700" rIns="91425" bIns="45700" anchor="ctr" anchorCtr="0">
            <a:normAutofit/>
          </a:bodyPr>
          <a:lstStyle/>
          <a:p>
            <a:pPr lvl="0">
              <a:buSzPts val="3600"/>
            </a:pPr>
            <a:r>
              <a:rPr lang="en-US" dirty="0" err="1"/>
              <a:t>Pasientopplæring</a:t>
            </a:r>
            <a:r>
              <a:rPr lang="en-US" dirty="0"/>
              <a:t> RIK</a:t>
            </a:r>
            <a:endParaRPr dirty="0"/>
          </a:p>
        </p:txBody>
      </p:sp>
      <p:sp>
        <p:nvSpPr>
          <p:cNvPr id="4" name="Rektangel med klippt och rundat hörn 3">
            <a:extLst>
              <a:ext uri="{FF2B5EF4-FFF2-40B4-BE49-F238E27FC236}">
                <a16:creationId xmlns:a16="http://schemas.microsoft.com/office/drawing/2014/main" id="{B2209D6B-C8C4-D444-A31F-CE5654D7DCC0}"/>
              </a:ext>
            </a:extLst>
          </p:cNvPr>
          <p:cNvSpPr/>
          <p:nvPr/>
        </p:nvSpPr>
        <p:spPr>
          <a:xfrm>
            <a:off x="371475" y="1840832"/>
            <a:ext cx="11449050" cy="4575843"/>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 name="Platshållare för text 13">
            <a:extLst>
              <a:ext uri="{FF2B5EF4-FFF2-40B4-BE49-F238E27FC236}">
                <a16:creationId xmlns:a16="http://schemas.microsoft.com/office/drawing/2014/main" id="{32FC40EB-0F36-F74B-B040-2C3DB5F7566D}"/>
              </a:ext>
            </a:extLst>
          </p:cNvPr>
          <p:cNvSpPr>
            <a:spLocks noGrp="1"/>
          </p:cNvSpPr>
          <p:nvPr>
            <p:ph type="body" idx="1"/>
          </p:nvPr>
        </p:nvSpPr>
        <p:spPr>
          <a:xfrm>
            <a:off x="782445" y="2091158"/>
            <a:ext cx="11038080" cy="4412702"/>
          </a:xfrm>
        </p:spPr>
        <p:txBody>
          <a:bodyPr numCol="2" spcCol="144000">
            <a:noAutofit/>
          </a:bodyPr>
          <a:lstStyle/>
          <a:p>
            <a:pPr marL="266700" indent="-254000">
              <a:lnSpc>
                <a:spcPts val="2080"/>
              </a:lnSpc>
              <a:spcBef>
                <a:spcPts val="100"/>
              </a:spcBef>
            </a:pPr>
            <a:r>
              <a:rPr lang="sv-SE" sz="2200" dirty="0"/>
              <a:t>Forberedelser </a:t>
            </a:r>
          </a:p>
          <a:p>
            <a:pPr marL="723900" lvl="1" indent="-254000">
              <a:lnSpc>
                <a:spcPts val="2080"/>
              </a:lnSpc>
              <a:spcBef>
                <a:spcPts val="100"/>
              </a:spcBef>
            </a:pPr>
            <a:r>
              <a:rPr lang="sv-SE" sz="1800" dirty="0"/>
              <a:t>overvei å sende miksjonsliste </a:t>
            </a:r>
            <a:br>
              <a:rPr lang="sv-SE" sz="1800" dirty="0"/>
            </a:br>
            <a:r>
              <a:rPr lang="sv-SE" sz="1800" dirty="0"/>
              <a:t>og/eller informasjonsmateriell, f.eks. </a:t>
            </a:r>
            <a:br>
              <a:rPr lang="sv-SE" sz="1800" dirty="0"/>
            </a:br>
            <a:r>
              <a:rPr lang="sv-SE" sz="1800" dirty="0"/>
              <a:t>brukerveileder før besøket</a:t>
            </a:r>
          </a:p>
          <a:p>
            <a:pPr marL="266700" indent="-254000">
              <a:lnSpc>
                <a:spcPts val="2080"/>
              </a:lnSpc>
              <a:spcBef>
                <a:spcPts val="700"/>
              </a:spcBef>
            </a:pPr>
            <a:r>
              <a:rPr lang="sv-SE" sz="2200" dirty="0"/>
              <a:t>Delaktighet </a:t>
            </a:r>
          </a:p>
          <a:p>
            <a:pPr marL="723900" lvl="1" indent="-254000">
              <a:lnSpc>
                <a:spcPts val="2080"/>
              </a:lnSpc>
              <a:spcBef>
                <a:spcPts val="100"/>
              </a:spcBef>
            </a:pPr>
            <a:r>
              <a:rPr lang="sv-SE" sz="1800" dirty="0"/>
              <a:t>pasienten er informert om </a:t>
            </a:r>
            <a:br>
              <a:rPr lang="sv-SE" sz="1800" dirty="0"/>
            </a:br>
            <a:r>
              <a:rPr lang="sv-SE" sz="1800" dirty="0"/>
              <a:t>diagnose og terapi</a:t>
            </a:r>
          </a:p>
          <a:p>
            <a:pPr marL="266700" indent="-254000">
              <a:lnSpc>
                <a:spcPts val="2080"/>
              </a:lnSpc>
              <a:spcBef>
                <a:spcPts val="700"/>
              </a:spcBef>
            </a:pPr>
            <a:r>
              <a:rPr lang="sv-SE" sz="2200" dirty="0"/>
              <a:t>Motivere  </a:t>
            </a:r>
          </a:p>
          <a:p>
            <a:pPr marL="723900" lvl="1" indent="-254000">
              <a:lnSpc>
                <a:spcPts val="2080"/>
              </a:lnSpc>
              <a:spcBef>
                <a:spcPts val="100"/>
              </a:spcBef>
            </a:pPr>
            <a:r>
              <a:rPr lang="sv-SE" sz="1800" dirty="0"/>
              <a:t>diskutere med pasienten om fordeler </a:t>
            </a:r>
            <a:br>
              <a:rPr lang="sv-SE" sz="1800" dirty="0"/>
            </a:br>
            <a:r>
              <a:rPr lang="sv-SE" sz="1800" dirty="0"/>
              <a:t>med terapien</a:t>
            </a:r>
          </a:p>
          <a:p>
            <a:pPr marL="266700" indent="-254000">
              <a:lnSpc>
                <a:spcPts val="2080"/>
              </a:lnSpc>
              <a:spcBef>
                <a:spcPts val="700"/>
              </a:spcBef>
            </a:pPr>
            <a:r>
              <a:rPr lang="sv-SE" sz="2200" dirty="0"/>
              <a:t>Undervise </a:t>
            </a:r>
          </a:p>
          <a:p>
            <a:pPr marL="723900" lvl="1" indent="-254000">
              <a:lnSpc>
                <a:spcPts val="2080"/>
              </a:lnSpc>
              <a:spcBef>
                <a:spcPts val="100"/>
              </a:spcBef>
            </a:pPr>
            <a:r>
              <a:rPr lang="sv-SE" sz="1800" dirty="0"/>
              <a:t>gi muntlig og skriftlig informasjon om urinveiene og RIK metoden. </a:t>
            </a:r>
            <a:br>
              <a:rPr lang="sv-SE" sz="1800" dirty="0"/>
            </a:br>
            <a:r>
              <a:rPr lang="sv-SE" sz="1800" dirty="0"/>
              <a:t>Utføre RIK under veiledning</a:t>
            </a:r>
          </a:p>
          <a:p>
            <a:pPr marL="723900" lvl="1" indent="-254000">
              <a:lnSpc>
                <a:spcPts val="2080"/>
              </a:lnSpc>
              <a:spcBef>
                <a:spcPts val="100"/>
              </a:spcBef>
            </a:pPr>
            <a:endParaRPr lang="sv-SE" sz="1800" dirty="0"/>
          </a:p>
          <a:p>
            <a:pPr marL="266700" indent="-254000">
              <a:lnSpc>
                <a:spcPts val="2080"/>
              </a:lnSpc>
              <a:spcBef>
                <a:spcPts val="100"/>
              </a:spcBef>
            </a:pPr>
            <a:r>
              <a:rPr lang="sv-SE" sz="2200" dirty="0"/>
              <a:t>Individuelt </a:t>
            </a:r>
          </a:p>
          <a:p>
            <a:pPr marL="723900" lvl="1" indent="-254000">
              <a:lnSpc>
                <a:spcPts val="2080"/>
              </a:lnSpc>
              <a:spcBef>
                <a:spcPts val="100"/>
              </a:spcBef>
            </a:pPr>
            <a:r>
              <a:rPr lang="sv-SE" sz="1800" dirty="0"/>
              <a:t>tilpasse tappeintervallene individuelt</a:t>
            </a:r>
          </a:p>
          <a:p>
            <a:pPr marL="266700" indent="-254000">
              <a:lnSpc>
                <a:spcPts val="2080"/>
              </a:lnSpc>
              <a:spcBef>
                <a:spcPts val="700"/>
              </a:spcBef>
            </a:pPr>
            <a:r>
              <a:rPr lang="sv-SE" sz="2200" dirty="0"/>
              <a:t>Informere </a:t>
            </a:r>
          </a:p>
          <a:p>
            <a:pPr marL="723900" lvl="1" indent="-254000">
              <a:lnSpc>
                <a:spcPts val="2080"/>
              </a:lnSpc>
              <a:spcBef>
                <a:spcPts val="100"/>
              </a:spcBef>
            </a:pPr>
            <a:r>
              <a:rPr lang="sv-SE" sz="1800" dirty="0"/>
              <a:t>om komplikasjoner, slik som UVI og </a:t>
            </a:r>
            <a:br>
              <a:rPr lang="sv-SE" sz="1800" dirty="0"/>
            </a:br>
            <a:r>
              <a:rPr lang="sv-SE" sz="1800" dirty="0"/>
              <a:t>blødning m.m.</a:t>
            </a:r>
          </a:p>
          <a:p>
            <a:pPr marL="266700" indent="-254000">
              <a:lnSpc>
                <a:spcPts val="2080"/>
              </a:lnSpc>
              <a:spcBef>
                <a:spcPts val="700"/>
              </a:spcBef>
            </a:pPr>
            <a:r>
              <a:rPr lang="sv-SE" sz="2200" dirty="0"/>
              <a:t>Kontaktperson</a:t>
            </a:r>
          </a:p>
          <a:p>
            <a:pPr marL="723900" lvl="1" indent="-254000">
              <a:lnSpc>
                <a:spcPts val="2080"/>
              </a:lnSpc>
              <a:spcBef>
                <a:spcPts val="100"/>
              </a:spcBef>
            </a:pPr>
            <a:r>
              <a:rPr lang="sv-SE" sz="1800" dirty="0"/>
              <a:t>informere om kontaktperson og </a:t>
            </a:r>
            <a:br>
              <a:rPr lang="sv-SE" sz="1800" dirty="0"/>
            </a:br>
            <a:r>
              <a:rPr lang="sv-SE" sz="1800" dirty="0"/>
              <a:t>kontaktinformasjon</a:t>
            </a:r>
          </a:p>
          <a:p>
            <a:pPr marL="266700" indent="-254000">
              <a:lnSpc>
                <a:spcPts val="2080"/>
              </a:lnSpc>
              <a:spcBef>
                <a:spcPts val="700"/>
              </a:spcBef>
            </a:pPr>
            <a:r>
              <a:rPr lang="sv-SE" sz="2200" dirty="0"/>
              <a:t>Katetre</a:t>
            </a:r>
          </a:p>
          <a:p>
            <a:pPr marL="723900" lvl="1" indent="-254000">
              <a:lnSpc>
                <a:spcPts val="2080"/>
              </a:lnSpc>
              <a:spcBef>
                <a:spcPts val="100"/>
              </a:spcBef>
            </a:pPr>
            <a:r>
              <a:rPr lang="sv-SE" sz="1800" dirty="0"/>
              <a:t>sende med katetre så de har til de </a:t>
            </a:r>
            <a:br>
              <a:rPr lang="sv-SE" sz="1800" dirty="0"/>
            </a:br>
            <a:r>
              <a:rPr lang="sv-SE" sz="1800" dirty="0"/>
              <a:t>får sin levering </a:t>
            </a:r>
          </a:p>
          <a:p>
            <a:pPr marL="266700" indent="-254000">
              <a:lnSpc>
                <a:spcPts val="2080"/>
              </a:lnSpc>
              <a:spcBef>
                <a:spcPts val="700"/>
              </a:spcBef>
            </a:pPr>
            <a:r>
              <a:rPr lang="sv-SE" sz="2200" dirty="0"/>
              <a:t>Planlegge oppfølging</a:t>
            </a:r>
          </a:p>
          <a:p>
            <a:pPr marL="266700" indent="-254000">
              <a:lnSpc>
                <a:spcPts val="2080"/>
              </a:lnSpc>
              <a:spcBef>
                <a:spcPts val="700"/>
              </a:spcBef>
            </a:pPr>
            <a:r>
              <a:rPr lang="sv-SE" sz="2200" dirty="0"/>
              <a:t>Dokumentere</a:t>
            </a:r>
          </a:p>
          <a:p>
            <a:pPr marL="266700" indent="-254000">
              <a:lnSpc>
                <a:spcPts val="2080"/>
              </a:lnSpc>
              <a:spcBef>
                <a:spcPts val="100"/>
              </a:spcBef>
            </a:pPr>
            <a:endParaRPr lang="sv-SE" sz="2200" dirty="0"/>
          </a:p>
          <a:p>
            <a:pPr marL="266700" indent="-254000">
              <a:lnSpc>
                <a:spcPts val="2080"/>
              </a:lnSpc>
              <a:spcBef>
                <a:spcPts val="100"/>
              </a:spcBef>
            </a:pPr>
            <a:endParaRPr lang="sv-SE"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19" name="Rektangel med klippt och rundat hörn 18">
            <a:extLst>
              <a:ext uri="{FF2B5EF4-FFF2-40B4-BE49-F238E27FC236}">
                <a16:creationId xmlns:a16="http://schemas.microsoft.com/office/drawing/2014/main" id="{4ACEDB7F-F3B7-4848-AD61-72D75C3DAC14}"/>
              </a:ext>
            </a:extLst>
          </p:cNvPr>
          <p:cNvSpPr/>
          <p:nvPr/>
        </p:nvSpPr>
        <p:spPr>
          <a:xfrm>
            <a:off x="371475" y="1814512"/>
            <a:ext cx="11449050" cy="4572000"/>
          </a:xfrm>
          <a:prstGeom prst="snipRoundRect">
            <a:avLst>
              <a:gd name="adj1" fmla="val 9517"/>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8" name="Google Shape;308;p19"/>
          <p:cNvSpPr txBox="1">
            <a:spLocks noGrp="1"/>
          </p:cNvSpPr>
          <p:nvPr>
            <p:ph type="title"/>
          </p:nvPr>
        </p:nvSpPr>
        <p:spPr>
          <a:xfrm>
            <a:off x="808220" y="716507"/>
            <a:ext cx="10515600" cy="1223493"/>
          </a:xfrm>
          <a:prstGeom prst="rect">
            <a:avLst/>
          </a:prstGeom>
          <a:noFill/>
          <a:ln>
            <a:noFill/>
          </a:ln>
        </p:spPr>
        <p:txBody>
          <a:bodyPr spcFirstLastPara="1" wrap="square" lIns="91425" tIns="45700" rIns="91425" bIns="45700" anchor="ctr" anchorCtr="0">
            <a:normAutofit/>
          </a:bodyPr>
          <a:lstStyle/>
          <a:p>
            <a:pPr lvl="0">
              <a:buSzPts val="3199"/>
            </a:pPr>
            <a:r>
              <a:rPr lang="en-US" sz="3000" dirty="0" err="1"/>
              <a:t>Informasjonsmateriell</a:t>
            </a:r>
            <a:r>
              <a:rPr lang="en-US" sz="3000" dirty="0"/>
              <a:t> </a:t>
            </a:r>
            <a:r>
              <a:rPr lang="en-US" sz="3000" dirty="0" err="1"/>
              <a:t>til</a:t>
            </a:r>
            <a:r>
              <a:rPr lang="en-US" sz="3000" dirty="0"/>
              <a:t> </a:t>
            </a:r>
            <a:r>
              <a:rPr lang="en-US" sz="3000" dirty="0" err="1"/>
              <a:t>pasient</a:t>
            </a:r>
            <a:r>
              <a:rPr lang="en-US" sz="3000" dirty="0"/>
              <a:t> </a:t>
            </a:r>
            <a:r>
              <a:rPr lang="en-US" sz="3000" dirty="0" err="1"/>
              <a:t>som</a:t>
            </a:r>
            <a:r>
              <a:rPr lang="en-US" sz="3000" dirty="0"/>
              <a:t> </a:t>
            </a:r>
            <a:r>
              <a:rPr lang="en-US" sz="3000" dirty="0" err="1"/>
              <a:t>gjør</a:t>
            </a:r>
            <a:r>
              <a:rPr lang="en-US" sz="3000" dirty="0"/>
              <a:t> </a:t>
            </a:r>
            <a:r>
              <a:rPr lang="en-US" sz="3000" dirty="0" err="1"/>
              <a:t>starten</a:t>
            </a:r>
            <a:r>
              <a:rPr lang="en-US" sz="3000" dirty="0"/>
              <a:t> med RIK </a:t>
            </a:r>
            <a:r>
              <a:rPr lang="en-US" sz="3000" dirty="0" err="1"/>
              <a:t>enklere</a:t>
            </a:r>
            <a:endParaRPr sz="3000" dirty="0"/>
          </a:p>
        </p:txBody>
      </p:sp>
      <p:pic>
        <p:nvPicPr>
          <p:cNvPr id="309" name="Google Shape;309;p1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902435" y="4544869"/>
            <a:ext cx="2154252" cy="1655224"/>
          </a:xfrm>
          <a:prstGeom prst="rect">
            <a:avLst/>
          </a:prstGeom>
          <a:noFill/>
          <a:ln>
            <a:noFill/>
          </a:ln>
          <a:effectLst>
            <a:outerShdw blurRad="139700" dist="38100" dir="2700000" sx="102000" sy="102000" algn="tl" rotWithShape="0">
              <a:schemeClr val="bg1">
                <a:lumMod val="50000"/>
                <a:alpha val="30000"/>
              </a:schemeClr>
            </a:outerShdw>
          </a:effectLst>
        </p:spPr>
      </p:pic>
      <p:pic>
        <p:nvPicPr>
          <p:cNvPr id="311" name="Google Shape;311;p19"/>
          <p:cNvPicPr preferRelativeResize="0"/>
          <p:nvPr/>
        </p:nvPicPr>
        <p:blipFill rotWithShape="1">
          <a:blip r:embed="rId4">
            <a:alphaModFix/>
          </a:blip>
          <a:srcRect/>
          <a:stretch/>
        </p:blipFill>
        <p:spPr>
          <a:xfrm>
            <a:off x="6799664" y="2047306"/>
            <a:ext cx="3473773" cy="4274838"/>
          </a:xfrm>
          <a:prstGeom prst="rect">
            <a:avLst/>
          </a:prstGeom>
          <a:noFill/>
          <a:ln>
            <a:noFill/>
          </a:ln>
        </p:spPr>
      </p:pic>
      <p:pic>
        <p:nvPicPr>
          <p:cNvPr id="312" name="Google Shape;312;p19"/>
          <p:cNvPicPr preferRelativeResize="0">
            <a:picLocks noGrp="1"/>
          </p:cNvPicPr>
          <p:nvPr>
            <p:ph type="body" idx="1"/>
          </p:nvPr>
        </p:nvPicPr>
        <p:blipFill rotWithShape="1">
          <a:blip r:embed="rId5">
            <a:alphaModFix/>
          </a:blip>
          <a:srcRect/>
          <a:stretch/>
        </p:blipFill>
        <p:spPr>
          <a:xfrm>
            <a:off x="1546788" y="2137251"/>
            <a:ext cx="3509899" cy="1963261"/>
          </a:xfrm>
          <a:prstGeom prst="roundRect">
            <a:avLst>
              <a:gd name="adj" fmla="val 3077"/>
            </a:avLst>
          </a:prstGeom>
          <a:noFill/>
          <a:ln w="76200">
            <a:solidFill>
              <a:schemeClr val="bg1">
                <a:lumMod val="50000"/>
              </a:schemeClr>
            </a:solidFill>
          </a:ln>
          <a:effectLst>
            <a:outerShdw blurRad="50800" dist="38100" dir="2700000" sx="101000" sy="101000" algn="tl" rotWithShape="0">
              <a:schemeClr val="bg1">
                <a:lumMod val="50000"/>
                <a:alpha val="30000"/>
              </a:schemeClr>
            </a:outerShdw>
          </a:effectLst>
        </p:spPr>
      </p:pic>
      <p:pic>
        <p:nvPicPr>
          <p:cNvPr id="12" name="Bildobjekt 11">
            <a:extLst>
              <a:ext uri="{FF2B5EF4-FFF2-40B4-BE49-F238E27FC236}">
                <a16:creationId xmlns:a16="http://schemas.microsoft.com/office/drawing/2014/main" id="{22C9CED2-7D6C-7C40-A5EB-FEB03B8FE9D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780253" y="752055"/>
            <a:ext cx="2425699" cy="3432670"/>
          </a:xfrm>
          <a:prstGeom prst="rect">
            <a:avLst/>
          </a:prstGeom>
          <a:effectLst>
            <a:outerShdw blurRad="50800" dist="76200" dir="2700000" sx="99000" sy="99000" algn="tl" rotWithShape="0">
              <a:prstClr val="black">
                <a:alpha val="38000"/>
              </a:prstClr>
            </a:outerShdw>
          </a:effectLst>
        </p:spPr>
      </p:pic>
      <p:sp>
        <p:nvSpPr>
          <p:cNvPr id="8" name="textruta 7">
            <a:extLst>
              <a:ext uri="{FF2B5EF4-FFF2-40B4-BE49-F238E27FC236}">
                <a16:creationId xmlns:a16="http://schemas.microsoft.com/office/drawing/2014/main" id="{00285732-9F76-7B4F-8C88-57762D2C3881}"/>
              </a:ext>
            </a:extLst>
          </p:cNvPr>
          <p:cNvSpPr txBox="1"/>
          <p:nvPr/>
        </p:nvSpPr>
        <p:spPr>
          <a:xfrm>
            <a:off x="13136880" y="6217920"/>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ruta 6">
            <a:extLst>
              <a:ext uri="{FF2B5EF4-FFF2-40B4-BE49-F238E27FC236}">
                <a16:creationId xmlns:a16="http://schemas.microsoft.com/office/drawing/2014/main" id="{41C4131D-1A23-074F-BCCF-2F2DC1DD57AB}"/>
              </a:ext>
            </a:extLst>
          </p:cNvPr>
          <p:cNvSpPr txBox="1"/>
          <p:nvPr/>
        </p:nvSpPr>
        <p:spPr>
          <a:xfrm>
            <a:off x="334963" y="6438027"/>
            <a:ext cx="3801979" cy="246221"/>
          </a:xfrm>
          <a:prstGeom prst="rect">
            <a:avLst/>
          </a:prstGeom>
          <a:noFill/>
        </p:spPr>
        <p:txBody>
          <a:bodyPr wrap="square" rtlCol="0" anchor="b">
            <a:spAutoFit/>
          </a:bodyPr>
          <a:lstStyle/>
          <a:p>
            <a:r>
              <a:rPr lang="sv-SE" sz="1000" i="1" dirty="0">
                <a:solidFill>
                  <a:srgbClr val="010203"/>
                </a:solidFill>
                <a:latin typeface="Calibri" panose="020F0502020204030204" pitchFamily="34" charset="0"/>
                <a:cs typeface="Calibri" panose="020F0502020204030204" pitchFamily="34" charset="0"/>
              </a:rPr>
              <a:t>Lee, Sang Rim et al., Korean </a:t>
            </a:r>
            <a:r>
              <a:rPr lang="sv-SE" sz="1000" i="1" dirty="0" err="1">
                <a:solidFill>
                  <a:srgbClr val="010203"/>
                </a:solidFill>
                <a:latin typeface="Calibri" panose="020F0502020204030204" pitchFamily="34" charset="0"/>
                <a:cs typeface="Calibri" panose="020F0502020204030204" pitchFamily="34" charset="0"/>
              </a:rPr>
              <a:t>Acad</a:t>
            </a:r>
            <a:r>
              <a:rPr lang="sv-SE" sz="1000" i="1" dirty="0">
                <a:solidFill>
                  <a:srgbClr val="010203"/>
                </a:solidFill>
                <a:latin typeface="Calibri" panose="020F0502020204030204" pitchFamily="34" charset="0"/>
                <a:cs typeface="Calibri" panose="020F0502020204030204" pitchFamily="34" charset="0"/>
              </a:rPr>
              <a:t> Community Health </a:t>
            </a:r>
            <a:r>
              <a:rPr lang="sv-SE" sz="1000" i="1" dirty="0" err="1">
                <a:solidFill>
                  <a:srgbClr val="010203"/>
                </a:solidFill>
                <a:latin typeface="Calibri" panose="020F0502020204030204" pitchFamily="34" charset="0"/>
                <a:cs typeface="Calibri" panose="020F0502020204030204" pitchFamily="34" charset="0"/>
              </a:rPr>
              <a:t>Nurs</a:t>
            </a:r>
            <a:r>
              <a:rPr lang="sv-SE" sz="1000" i="1" dirty="0">
                <a:solidFill>
                  <a:srgbClr val="010203"/>
                </a:solidFill>
                <a:latin typeface="Calibri" panose="020F0502020204030204" pitchFamily="34" charset="0"/>
                <a:cs typeface="Calibri" panose="020F0502020204030204" pitchFamily="34" charset="0"/>
              </a:rPr>
              <a:t>, 2018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fade">
                                      <p:cBhvr>
                                        <p:cTn id="11" dur="1000"/>
                                        <p:tgtEl>
                                          <p:spTgt spid="309"/>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11"/>
                                        </p:tgtEl>
                                        <p:attrNameLst>
                                          <p:attrName>style.visibility</p:attrName>
                                        </p:attrNameLst>
                                      </p:cBhvr>
                                      <p:to>
                                        <p:strVal val="visible"/>
                                      </p:to>
                                    </p:set>
                                    <p:animEffect transition="in" filter="fade">
                                      <p:cBhvr>
                                        <p:cTn id="15" dur="5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8" name="Rektangel med klippt och rundat hörn 7">
            <a:extLst>
              <a:ext uri="{FF2B5EF4-FFF2-40B4-BE49-F238E27FC236}">
                <a16:creationId xmlns:a16="http://schemas.microsoft.com/office/drawing/2014/main" id="{5072FF3E-2370-524A-B8D0-72126B64DBFB}"/>
              </a:ext>
            </a:extLst>
          </p:cNvPr>
          <p:cNvSpPr/>
          <p:nvPr/>
        </p:nvSpPr>
        <p:spPr>
          <a:xfrm>
            <a:off x="371475" y="1828799"/>
            <a:ext cx="11449050" cy="4192589"/>
          </a:xfrm>
          <a:prstGeom prst="snipRoundRect">
            <a:avLst>
              <a:gd name="adj1" fmla="val 9517"/>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20" name="Google Shape;320;p20"/>
          <p:cNvSpPr txBox="1">
            <a:spLocks noGrp="1"/>
          </p:cNvSpPr>
          <p:nvPr>
            <p:ph type="title"/>
          </p:nvPr>
        </p:nvSpPr>
        <p:spPr>
          <a:xfrm>
            <a:off x="331433" y="687786"/>
            <a:ext cx="11570027"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199"/>
              <a:buFont typeface="Calibri"/>
              <a:buNone/>
            </a:pPr>
            <a:r>
              <a:rPr lang="en-US" sz="3000" dirty="0" err="1"/>
              <a:t>Informasjonsmateriell</a:t>
            </a:r>
            <a:r>
              <a:rPr lang="en-US" sz="3000" dirty="0"/>
              <a:t> </a:t>
            </a:r>
            <a:r>
              <a:rPr lang="en-US" sz="3000" dirty="0" err="1"/>
              <a:t>til</a:t>
            </a:r>
            <a:r>
              <a:rPr lang="en-US" sz="3000" dirty="0"/>
              <a:t> </a:t>
            </a:r>
            <a:r>
              <a:rPr lang="en-US" sz="3000" dirty="0" err="1"/>
              <a:t>helsepersonell</a:t>
            </a:r>
            <a:r>
              <a:rPr lang="en-US" sz="3000" dirty="0"/>
              <a:t> </a:t>
            </a:r>
            <a:r>
              <a:rPr lang="en-US" sz="3000" dirty="0" err="1"/>
              <a:t>som</a:t>
            </a:r>
            <a:r>
              <a:rPr lang="en-US" sz="3000" dirty="0"/>
              <a:t> </a:t>
            </a:r>
            <a:r>
              <a:rPr lang="en-US" sz="3000" dirty="0" err="1"/>
              <a:t>gjør</a:t>
            </a:r>
            <a:r>
              <a:rPr lang="en-US" sz="3000" dirty="0"/>
              <a:t> </a:t>
            </a:r>
            <a:r>
              <a:rPr lang="en-US" sz="3000" dirty="0" err="1"/>
              <a:t>starten</a:t>
            </a:r>
            <a:r>
              <a:rPr lang="en-US" sz="3000" dirty="0"/>
              <a:t> med RIK </a:t>
            </a:r>
            <a:r>
              <a:rPr lang="en-US" sz="3000" dirty="0" err="1"/>
              <a:t>enklere</a:t>
            </a:r>
            <a:endParaRPr sz="3000" dirty="0"/>
          </a:p>
        </p:txBody>
      </p:sp>
      <p:pic>
        <p:nvPicPr>
          <p:cNvPr id="324" name="Google Shape;324;p2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196189" y="2820069"/>
            <a:ext cx="3354042" cy="2364238"/>
          </a:xfrm>
          <a:prstGeom prst="rect">
            <a:avLst/>
          </a:prstGeom>
          <a:noFill/>
          <a:ln>
            <a:noFill/>
          </a:ln>
          <a:effectLst>
            <a:outerShdw blurRad="127000" dist="38100" dir="2700000" sx="101000" sy="101000" algn="tl" rotWithShape="0">
              <a:prstClr val="black">
                <a:alpha val="29000"/>
              </a:prstClr>
            </a:outerShdw>
          </a:effectLst>
        </p:spPr>
      </p:pic>
      <p:pic>
        <p:nvPicPr>
          <p:cNvPr id="325" name="Google Shape;325;p20"/>
          <p:cNvPicPr preferRelativeResize="0">
            <a:picLocks noGrp="1"/>
          </p:cNvPicPr>
          <p:nvPr>
            <p:ph type="body" idx="1"/>
          </p:nvPr>
        </p:nvPicPr>
        <p:blipFill rotWithShape="1">
          <a:blip r:embed="rId4">
            <a:alphaModFix/>
          </a:blip>
          <a:srcRect/>
          <a:stretch/>
        </p:blipFill>
        <p:spPr>
          <a:xfrm>
            <a:off x="589319" y="2175290"/>
            <a:ext cx="5447091" cy="2471014"/>
          </a:xfrm>
          <a:prstGeom prst="rect">
            <a:avLst/>
          </a:prstGeom>
          <a:noFill/>
          <a:ln>
            <a:noFill/>
          </a:ln>
        </p:spPr>
      </p:pic>
      <p:pic>
        <p:nvPicPr>
          <p:cNvPr id="326" name="Google Shape;326;p20" descr="73131-SE-1804 LoFric Flipover Men_LR.pdf - Adobe Reader"/>
          <p:cNvPicPr preferRelativeResize="0"/>
          <p:nvPr/>
        </p:nvPicPr>
        <p:blipFill rotWithShape="1">
          <a:blip r:embed="rId5">
            <a:alphaModFix/>
          </a:blip>
          <a:srcRect/>
          <a:stretch/>
        </p:blipFill>
        <p:spPr>
          <a:xfrm>
            <a:off x="8152886" y="3352406"/>
            <a:ext cx="3401463" cy="2404971"/>
          </a:xfrm>
          <a:prstGeom prst="rect">
            <a:avLst/>
          </a:prstGeom>
          <a:noFill/>
          <a:ln>
            <a:noFill/>
          </a:ln>
          <a:effectLst>
            <a:outerShdw blurRad="127000" dist="38100" dir="2700000" sx="101000" sy="101000" algn="tl" rotWithShape="0">
              <a:prstClr val="black">
                <a:alpha val="29000"/>
              </a:prstClr>
            </a:outerShdw>
          </a:effectLst>
        </p:spPr>
      </p:pic>
      <p:sp>
        <p:nvSpPr>
          <p:cNvPr id="28" name="textruta 27">
            <a:extLst>
              <a:ext uri="{FF2B5EF4-FFF2-40B4-BE49-F238E27FC236}">
                <a16:creationId xmlns:a16="http://schemas.microsoft.com/office/drawing/2014/main" id="{C58C17F3-3435-4C43-8EB1-67669E740FC4}"/>
              </a:ext>
            </a:extLst>
          </p:cNvPr>
          <p:cNvSpPr txBox="1"/>
          <p:nvPr/>
        </p:nvSpPr>
        <p:spPr>
          <a:xfrm>
            <a:off x="4760240" y="5319433"/>
            <a:ext cx="986811" cy="453842"/>
          </a:xfrm>
          <a:prstGeom prst="rect">
            <a:avLst/>
          </a:prstGeom>
          <a:noFill/>
        </p:spPr>
        <p:txBody>
          <a:bodyPr wrap="square" rtlCol="0">
            <a:spAutoFit/>
          </a:bodyPr>
          <a:lstStyle/>
          <a:p>
            <a:pPr marL="0" marR="0" lvl="0" indent="0" algn="ctr" defTabSz="914400" rtl="0" eaLnBrk="1" fontAlgn="auto" latinLnBrk="0" hangingPunct="1">
              <a:lnSpc>
                <a:spcPts val="1380"/>
              </a:lnSpc>
              <a:spcBef>
                <a:spcPts val="0"/>
              </a:spcBef>
              <a:spcAft>
                <a:spcPts val="0"/>
              </a:spcAft>
              <a:buClr>
                <a:srgbClr val="000000"/>
              </a:buClr>
              <a:buSzTx/>
              <a:buFont typeface="Arial"/>
              <a:buNone/>
              <a:tabLst/>
              <a:defRPr/>
            </a:pPr>
            <a:r>
              <a:rPr kumimoji="0" lang="sv-SE" sz="14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Arial"/>
              </a:rPr>
              <a:t>STOPPA</a:t>
            </a:r>
            <a:br>
              <a:rPr kumimoji="0" lang="sv-SE" sz="14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Arial"/>
              </a:rPr>
            </a:br>
            <a:r>
              <a:rPr kumimoji="0" lang="sv-SE" sz="1400" b="0"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Arial"/>
              </a:rPr>
              <a:t>UVI</a:t>
            </a:r>
          </a:p>
        </p:txBody>
      </p:sp>
      <p:sp>
        <p:nvSpPr>
          <p:cNvPr id="2" name="Rectangle 1">
            <a:extLst>
              <a:ext uri="{FF2B5EF4-FFF2-40B4-BE49-F238E27FC236}">
                <a16:creationId xmlns:a16="http://schemas.microsoft.com/office/drawing/2014/main" id="{0DF1D01F-6017-4559-AD27-F8510BDA029E}"/>
              </a:ext>
            </a:extLst>
          </p:cNvPr>
          <p:cNvSpPr/>
          <p:nvPr/>
        </p:nvSpPr>
        <p:spPr>
          <a:xfrm>
            <a:off x="288614" y="6433898"/>
            <a:ext cx="6096000" cy="246221"/>
          </a:xfrm>
          <a:prstGeom prst="rect">
            <a:avLst/>
          </a:prstGeom>
        </p:spPr>
        <p:txBody>
          <a:bodyPr>
            <a:spAutoFit/>
          </a:bodyPr>
          <a:lstStyle/>
          <a:p>
            <a:r>
              <a:rPr lang="sv-SE" sz="1000" i="1" dirty="0">
                <a:solidFill>
                  <a:srgbClr val="010203"/>
                </a:solidFill>
                <a:latin typeface="Calibri" panose="020F0502020204030204" pitchFamily="34" charset="0"/>
                <a:cs typeface="Calibri" panose="020F0502020204030204" pitchFamily="34" charset="0"/>
              </a:rPr>
              <a:t>Lee, Sang Rim et al., Korean </a:t>
            </a:r>
            <a:r>
              <a:rPr lang="sv-SE" sz="1000" i="1" dirty="0" err="1">
                <a:solidFill>
                  <a:srgbClr val="010203"/>
                </a:solidFill>
                <a:latin typeface="Calibri" panose="020F0502020204030204" pitchFamily="34" charset="0"/>
                <a:cs typeface="Calibri" panose="020F0502020204030204" pitchFamily="34" charset="0"/>
              </a:rPr>
              <a:t>Acad</a:t>
            </a:r>
            <a:r>
              <a:rPr lang="sv-SE" sz="1000" i="1" dirty="0">
                <a:solidFill>
                  <a:srgbClr val="010203"/>
                </a:solidFill>
                <a:latin typeface="Calibri" panose="020F0502020204030204" pitchFamily="34" charset="0"/>
                <a:cs typeface="Calibri" panose="020F0502020204030204" pitchFamily="34" charset="0"/>
              </a:rPr>
              <a:t> Community Health </a:t>
            </a:r>
            <a:r>
              <a:rPr lang="sv-SE" sz="1000" i="1" dirty="0" err="1">
                <a:solidFill>
                  <a:srgbClr val="010203"/>
                </a:solidFill>
                <a:latin typeface="Calibri" panose="020F0502020204030204" pitchFamily="34" charset="0"/>
                <a:cs typeface="Calibri" panose="020F0502020204030204" pitchFamily="34" charset="0"/>
              </a:rPr>
              <a:t>Nurs</a:t>
            </a:r>
            <a:r>
              <a:rPr lang="sv-SE" sz="1000" i="1" dirty="0">
                <a:solidFill>
                  <a:srgbClr val="010203"/>
                </a:solidFill>
                <a:latin typeface="Calibri" panose="020F0502020204030204" pitchFamily="34" charset="0"/>
                <a:cs typeface="Calibri" panose="020F0502020204030204" pitchFamily="34" charset="0"/>
              </a:rPr>
              <a:t>, 2018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klippt och rundat hörn 4">
            <a:extLst>
              <a:ext uri="{FF2B5EF4-FFF2-40B4-BE49-F238E27FC236}">
                <a16:creationId xmlns:a16="http://schemas.microsoft.com/office/drawing/2014/main" id="{9C860020-1E43-514E-8038-05B8504C0B16}"/>
              </a:ext>
            </a:extLst>
          </p:cNvPr>
          <p:cNvSpPr/>
          <p:nvPr/>
        </p:nvSpPr>
        <p:spPr>
          <a:xfrm>
            <a:off x="371475" y="1828800"/>
            <a:ext cx="11449050" cy="41925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Rubrik 2">
            <a:extLst>
              <a:ext uri="{FF2B5EF4-FFF2-40B4-BE49-F238E27FC236}">
                <a16:creationId xmlns:a16="http://schemas.microsoft.com/office/drawing/2014/main" id="{34B96797-69B3-E34C-B2B7-FEF4D653061A}"/>
              </a:ext>
            </a:extLst>
          </p:cNvPr>
          <p:cNvSpPr>
            <a:spLocks noGrp="1"/>
          </p:cNvSpPr>
          <p:nvPr>
            <p:ph type="title"/>
          </p:nvPr>
        </p:nvSpPr>
        <p:spPr/>
        <p:txBody>
          <a:bodyPr/>
          <a:lstStyle/>
          <a:p>
            <a:r>
              <a:rPr lang="sv-SE" dirty="0"/>
              <a:t>Veiledning til pasienten ved utføring av RIK </a:t>
            </a:r>
          </a:p>
        </p:txBody>
      </p:sp>
      <p:sp>
        <p:nvSpPr>
          <p:cNvPr id="6" name="Platshållare för text 5">
            <a:extLst>
              <a:ext uri="{FF2B5EF4-FFF2-40B4-BE49-F238E27FC236}">
                <a16:creationId xmlns:a16="http://schemas.microsoft.com/office/drawing/2014/main" id="{A777FB54-2B9D-1A46-9835-21664C7FF7BD}"/>
              </a:ext>
            </a:extLst>
          </p:cNvPr>
          <p:cNvSpPr>
            <a:spLocks noGrp="1"/>
          </p:cNvSpPr>
          <p:nvPr>
            <p:ph type="body" idx="1"/>
          </p:nvPr>
        </p:nvSpPr>
        <p:spPr>
          <a:xfrm>
            <a:off x="838200" y="2273630"/>
            <a:ext cx="5181600" cy="3495345"/>
          </a:xfrm>
        </p:spPr>
        <p:txBody>
          <a:bodyPr/>
          <a:lstStyle/>
          <a:p>
            <a:pPr marL="114300" indent="0" algn="just">
              <a:buNone/>
            </a:pPr>
            <a:r>
              <a:rPr lang="en-US" b="1" dirty="0" err="1"/>
              <a:t>Muntlig</a:t>
            </a:r>
            <a:r>
              <a:rPr lang="en-US" b="1" dirty="0"/>
              <a:t> </a:t>
            </a:r>
            <a:r>
              <a:rPr lang="en-US" b="1" dirty="0" err="1"/>
              <a:t>informasjon</a:t>
            </a:r>
            <a:r>
              <a:rPr lang="en-US" b="1" dirty="0"/>
              <a:t> om: </a:t>
            </a:r>
          </a:p>
          <a:p>
            <a:pPr algn="just"/>
            <a:r>
              <a:rPr lang="en-US" dirty="0" err="1"/>
              <a:t>Beskrivelse</a:t>
            </a:r>
            <a:r>
              <a:rPr lang="en-US" dirty="0"/>
              <a:t> av </a:t>
            </a:r>
            <a:r>
              <a:rPr lang="en-US" dirty="0" err="1"/>
              <a:t>metoden</a:t>
            </a:r>
            <a:endParaRPr lang="en-US" dirty="0"/>
          </a:p>
          <a:p>
            <a:pPr algn="just"/>
            <a:r>
              <a:rPr lang="en-US" dirty="0"/>
              <a:t>Produkt</a:t>
            </a:r>
          </a:p>
          <a:p>
            <a:pPr algn="just"/>
            <a:r>
              <a:rPr lang="en-US" dirty="0" err="1"/>
              <a:t>Hjelpemidler</a:t>
            </a:r>
            <a:endParaRPr lang="en-US" dirty="0"/>
          </a:p>
          <a:p>
            <a:pPr algn="just"/>
            <a:endParaRPr lang="en-US" b="1" dirty="0"/>
          </a:p>
          <a:p>
            <a:pPr marL="114300" indent="0">
              <a:buNone/>
            </a:pPr>
            <a:endParaRPr lang="sv-SE" dirty="0"/>
          </a:p>
        </p:txBody>
      </p:sp>
      <p:sp>
        <p:nvSpPr>
          <p:cNvPr id="4" name="Text Placeholder 3">
            <a:extLst>
              <a:ext uri="{FF2B5EF4-FFF2-40B4-BE49-F238E27FC236}">
                <a16:creationId xmlns:a16="http://schemas.microsoft.com/office/drawing/2014/main" id="{BCF54B93-9D49-490E-8BF2-E683723CF259}"/>
              </a:ext>
            </a:extLst>
          </p:cNvPr>
          <p:cNvSpPr>
            <a:spLocks noGrp="1"/>
          </p:cNvSpPr>
          <p:nvPr>
            <p:ph type="body" idx="2"/>
          </p:nvPr>
        </p:nvSpPr>
        <p:spPr>
          <a:xfrm>
            <a:off x="6172200" y="2273630"/>
            <a:ext cx="5181600" cy="3495345"/>
          </a:xfrm>
        </p:spPr>
        <p:txBody>
          <a:bodyPr/>
          <a:lstStyle/>
          <a:p>
            <a:pPr marL="114300" indent="0">
              <a:buNone/>
            </a:pPr>
            <a:r>
              <a:rPr lang="sv-SE" b="1" dirty="0"/>
              <a:t>Praktisk utførelse i klinikk:</a:t>
            </a:r>
          </a:p>
          <a:p>
            <a:r>
              <a:rPr lang="sv-SE" dirty="0"/>
              <a:t>Gi forslag til RIK stilling</a:t>
            </a:r>
          </a:p>
          <a:p>
            <a:r>
              <a:rPr lang="sv-SE" dirty="0"/>
              <a:t>Praktisk utførelse av RIK under veiledning</a:t>
            </a:r>
          </a:p>
          <a:p>
            <a:endParaRPr lang="sv-SE" dirty="0"/>
          </a:p>
        </p:txBody>
      </p:sp>
    </p:spTree>
    <p:extLst>
      <p:ext uri="{BB962C8B-B14F-4D97-AF65-F5344CB8AC3E}">
        <p14:creationId xmlns:p14="http://schemas.microsoft.com/office/powerpoint/2010/main" val="243707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5" name="Rektangel med klippt och rundat hörn 4">
            <a:extLst>
              <a:ext uri="{FF2B5EF4-FFF2-40B4-BE49-F238E27FC236}">
                <a16:creationId xmlns:a16="http://schemas.microsoft.com/office/drawing/2014/main" id="{50B99E24-6DF5-4847-9398-C94715417EFE}"/>
              </a:ext>
            </a:extLst>
          </p:cNvPr>
          <p:cNvSpPr/>
          <p:nvPr/>
        </p:nvSpPr>
        <p:spPr>
          <a:xfrm>
            <a:off x="334963" y="2060155"/>
            <a:ext cx="11522076" cy="3961487"/>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1" name="Google Shape;351;p23"/>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a:t>Hygiene</a:t>
            </a:r>
            <a:endParaRPr dirty="0"/>
          </a:p>
        </p:txBody>
      </p:sp>
      <p:pic>
        <p:nvPicPr>
          <p:cNvPr id="352" name="Google Shape;352;p23"/>
          <p:cNvPicPr preferRelativeResize="0">
            <a:picLocks noGrp="1"/>
          </p:cNvPicPr>
          <p:nvPr>
            <p:ph type="body" idx="1"/>
          </p:nvPr>
        </p:nvPicPr>
        <p:blipFill rotWithShape="1">
          <a:blip r:embed="rId3" cstate="print">
            <a:alphaModFix/>
            <a:extLst>
              <a:ext uri="{28A0092B-C50C-407E-A947-70E740481C1C}">
                <a14:useLocalDpi xmlns:a14="http://schemas.microsoft.com/office/drawing/2010/main"/>
              </a:ext>
            </a:extLst>
          </a:blip>
          <a:srcRect t="1" b="321"/>
          <a:stretch/>
        </p:blipFill>
        <p:spPr>
          <a:xfrm>
            <a:off x="2064606" y="2026961"/>
            <a:ext cx="3565847" cy="3969629"/>
          </a:xfrm>
          <a:prstGeom prst="snipRoundRect">
            <a:avLst>
              <a:gd name="adj1" fmla="val 0"/>
              <a:gd name="adj2" fmla="val 0"/>
            </a:avLst>
          </a:prstGeom>
          <a:noFill/>
          <a:ln>
            <a:noFill/>
          </a:ln>
        </p:spPr>
      </p:pic>
      <p:sp>
        <p:nvSpPr>
          <p:cNvPr id="6" name="Rektangel 5">
            <a:extLst>
              <a:ext uri="{FF2B5EF4-FFF2-40B4-BE49-F238E27FC236}">
                <a16:creationId xmlns:a16="http://schemas.microsoft.com/office/drawing/2014/main" id="{44DDC098-DE7C-334F-9BCB-1C6C8463D4B3}"/>
              </a:ext>
            </a:extLst>
          </p:cNvPr>
          <p:cNvSpPr/>
          <p:nvPr/>
        </p:nvSpPr>
        <p:spPr>
          <a:xfrm>
            <a:off x="1954065" y="2060155"/>
            <a:ext cx="839241" cy="3948961"/>
          </a:xfrm>
          <a:prstGeom prst="rect">
            <a:avLst/>
          </a:prstGeom>
          <a:gradFill flip="none" rotWithShape="1">
            <a:gsLst>
              <a:gs pos="0">
                <a:schemeClr val="bg1">
                  <a:lumMod val="95000"/>
                  <a:alpha val="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Rektangel 6">
            <a:extLst>
              <a:ext uri="{FF2B5EF4-FFF2-40B4-BE49-F238E27FC236}">
                <a16:creationId xmlns:a16="http://schemas.microsoft.com/office/drawing/2014/main" id="{6A9A1505-F6EF-664B-9B5C-EA650E965F6F}"/>
              </a:ext>
            </a:extLst>
          </p:cNvPr>
          <p:cNvSpPr/>
          <p:nvPr/>
        </p:nvSpPr>
        <p:spPr>
          <a:xfrm flipH="1">
            <a:off x="4960311" y="2060155"/>
            <a:ext cx="751562" cy="3948961"/>
          </a:xfrm>
          <a:prstGeom prst="rect">
            <a:avLst/>
          </a:prstGeom>
          <a:gradFill flip="none" rotWithShape="1">
            <a:gsLst>
              <a:gs pos="0">
                <a:schemeClr val="bg1">
                  <a:lumMod val="95000"/>
                  <a:alpha val="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8" name="Grupp 7">
            <a:extLst>
              <a:ext uri="{FF2B5EF4-FFF2-40B4-BE49-F238E27FC236}">
                <a16:creationId xmlns:a16="http://schemas.microsoft.com/office/drawing/2014/main" id="{222FA8D1-3E7A-054B-966B-BE64DD23AB34}"/>
              </a:ext>
            </a:extLst>
          </p:cNvPr>
          <p:cNvGrpSpPr/>
          <p:nvPr/>
        </p:nvGrpSpPr>
        <p:grpSpPr>
          <a:xfrm>
            <a:off x="6164574" y="1233068"/>
            <a:ext cx="4951099" cy="3122403"/>
            <a:chOff x="6367137" y="1033181"/>
            <a:chExt cx="3893771" cy="2202161"/>
          </a:xfrm>
        </p:grpSpPr>
        <p:sp>
          <p:nvSpPr>
            <p:cNvPr id="9" name="Oval pratbubbla 8">
              <a:extLst>
                <a:ext uri="{FF2B5EF4-FFF2-40B4-BE49-F238E27FC236}">
                  <a16:creationId xmlns:a16="http://schemas.microsoft.com/office/drawing/2014/main" id="{0028FCCF-6969-F44C-A73F-04CB7EEB1AE1}"/>
                </a:ext>
              </a:extLst>
            </p:cNvPr>
            <p:cNvSpPr/>
            <p:nvPr/>
          </p:nvSpPr>
          <p:spPr>
            <a:xfrm>
              <a:off x="6367137" y="1033181"/>
              <a:ext cx="3893771" cy="2202161"/>
            </a:xfrm>
            <a:prstGeom prst="wedgeEllipseCallout">
              <a:avLst>
                <a:gd name="adj1" fmla="val -35755"/>
                <a:gd name="adj2" fmla="val 56054"/>
              </a:avLst>
            </a:prstGeom>
            <a:solidFill>
              <a:schemeClr val="bg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endParaRPr kumimoji="0" lang="sv-SE" sz="1400" b="0" i="0" u="none" strike="noStrike" kern="0" cap="none" spc="0" normalizeH="0" baseline="0" noProof="0" dirty="0">
                <a:ln>
                  <a:noFill/>
                </a:ln>
                <a:solidFill>
                  <a:srgbClr val="1996FF">
                    <a:lumMod val="20000"/>
                    <a:lumOff val="80000"/>
                  </a:srgbClr>
                </a:solidFill>
                <a:effectLst/>
                <a:uLnTx/>
                <a:uFillTx/>
                <a:latin typeface="Arial"/>
                <a:ea typeface="+mn-ea"/>
                <a:cs typeface="+mn-cs"/>
                <a:sym typeface="Arial"/>
              </a:endParaRPr>
            </a:p>
          </p:txBody>
        </p:sp>
        <p:sp>
          <p:nvSpPr>
            <p:cNvPr id="10" name="Rectangle 4">
              <a:extLst>
                <a:ext uri="{FF2B5EF4-FFF2-40B4-BE49-F238E27FC236}">
                  <a16:creationId xmlns:a16="http://schemas.microsoft.com/office/drawing/2014/main" id="{267A6115-44FC-9942-8C25-8137185CA085}"/>
                </a:ext>
              </a:extLst>
            </p:cNvPr>
            <p:cNvSpPr/>
            <p:nvPr/>
          </p:nvSpPr>
          <p:spPr>
            <a:xfrm>
              <a:off x="6974288" y="1468035"/>
              <a:ext cx="2930905" cy="14760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Underlivshygiene</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anbefales</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en</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gang per dag.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Håndhygiene</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før</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og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etter</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kateterisering</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a:t>
              </a:r>
              <a:endPar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Bruk</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gjerne</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håndsprit</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før</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kateterisering</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på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offentlig</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2000" b="1" i="1"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toalett</a:t>
              </a:r>
              <a:r>
                <a:rPr kumimoji="0" lang="en-US" sz="2000" b="1" i="1"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endParaRPr kumimoji="0" lang="en-US" sz="20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11" name="textruta 10">
            <a:extLst>
              <a:ext uri="{FF2B5EF4-FFF2-40B4-BE49-F238E27FC236}">
                <a16:creationId xmlns:a16="http://schemas.microsoft.com/office/drawing/2014/main" id="{AB082299-29B4-4B47-B84D-846E82CD284B}"/>
              </a:ext>
            </a:extLst>
          </p:cNvPr>
          <p:cNvSpPr txBox="1"/>
          <p:nvPr/>
        </p:nvSpPr>
        <p:spPr>
          <a:xfrm>
            <a:off x="5883057" y="4537678"/>
            <a:ext cx="196625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2800" b="1" i="1"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rPr>
              <a:t>God hygiene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1996FF"/>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6" presetClass="emph" presetSubtype="0" repeatCount="2000" fill="hold" grpId="0" nodeType="after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9" name="Rektangel med klippt och rundat hörn 8">
            <a:extLst>
              <a:ext uri="{FF2B5EF4-FFF2-40B4-BE49-F238E27FC236}">
                <a16:creationId xmlns:a16="http://schemas.microsoft.com/office/drawing/2014/main" id="{C171B32D-E81A-D549-8E32-F472BD1F1E10}"/>
              </a:ext>
            </a:extLst>
          </p:cNvPr>
          <p:cNvSpPr/>
          <p:nvPr/>
        </p:nvSpPr>
        <p:spPr>
          <a:xfrm>
            <a:off x="371475" y="1841500"/>
            <a:ext cx="11449050" cy="41798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8" name="Google Shape;358;p24"/>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err="1"/>
              <a:t>Praktisk</a:t>
            </a:r>
            <a:r>
              <a:rPr lang="en-US" dirty="0"/>
              <a:t> </a:t>
            </a:r>
            <a:r>
              <a:rPr lang="en-US" dirty="0" err="1"/>
              <a:t>utførelse</a:t>
            </a:r>
            <a:endParaRPr dirty="0"/>
          </a:p>
        </p:txBody>
      </p:sp>
      <p:pic>
        <p:nvPicPr>
          <p:cNvPr id="359" name="Google Shape;359;p24"/>
          <p:cNvPicPr preferRelativeResize="0"/>
          <p:nvPr/>
        </p:nvPicPr>
        <p:blipFill rotWithShape="1">
          <a:blip r:embed="rId3">
            <a:alphaModFix amt="85000"/>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909623" y="3192766"/>
            <a:ext cx="2076640" cy="1485114"/>
          </a:xfrm>
          <a:prstGeom prst="rect">
            <a:avLst/>
          </a:prstGeom>
          <a:noFill/>
          <a:ln>
            <a:noFill/>
          </a:ln>
        </p:spPr>
      </p:pic>
      <p:pic>
        <p:nvPicPr>
          <p:cNvPr id="360" name="Google Shape;360;p24"/>
          <p:cNvPicPr preferRelativeResize="0"/>
          <p:nvPr/>
        </p:nvPicPr>
        <p:blipFill rotWithShape="1">
          <a:blip r:embed="rId4">
            <a:alphaModFix/>
          </a:blip>
          <a:srcRect/>
          <a:stretch/>
        </p:blipFill>
        <p:spPr>
          <a:xfrm>
            <a:off x="3282598" y="2832008"/>
            <a:ext cx="2597342" cy="1839879"/>
          </a:xfrm>
          <a:prstGeom prst="rect">
            <a:avLst/>
          </a:prstGeom>
          <a:noFill/>
          <a:ln>
            <a:noFill/>
          </a:ln>
        </p:spPr>
      </p:pic>
      <p:pic>
        <p:nvPicPr>
          <p:cNvPr id="361" name="Google Shape;361;p24"/>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6076626" y="2816068"/>
            <a:ext cx="2404654" cy="3056095"/>
          </a:xfrm>
          <a:prstGeom prst="rect">
            <a:avLst/>
          </a:prstGeom>
          <a:noFill/>
          <a:ln>
            <a:noFill/>
          </a:ln>
        </p:spPr>
      </p:pic>
      <p:pic>
        <p:nvPicPr>
          <p:cNvPr id="362" name="Google Shape;362;p24"/>
          <p:cNvPicPr preferRelativeResize="0"/>
          <p:nvPr/>
        </p:nvPicPr>
        <p:blipFill rotWithShape="1">
          <a:blip r:embed="rId6">
            <a:alphaModFix/>
          </a:blip>
          <a:srcRect/>
          <a:stretch/>
        </p:blipFill>
        <p:spPr>
          <a:xfrm>
            <a:off x="8734351" y="2802707"/>
            <a:ext cx="2757162" cy="1866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9" name="Rektangel med klippt och rundat hörn 8">
            <a:extLst>
              <a:ext uri="{FF2B5EF4-FFF2-40B4-BE49-F238E27FC236}">
                <a16:creationId xmlns:a16="http://schemas.microsoft.com/office/drawing/2014/main" id="{17C9D6BE-F148-2E4E-9614-7615E1859615}"/>
              </a:ext>
            </a:extLst>
          </p:cNvPr>
          <p:cNvSpPr/>
          <p:nvPr/>
        </p:nvSpPr>
        <p:spPr>
          <a:xfrm>
            <a:off x="371475" y="1841500"/>
            <a:ext cx="11449050" cy="41798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8" name="Google Shape;368;p25"/>
          <p:cNvSpPr txBox="1">
            <a:spLocks noGrp="1"/>
          </p:cNvSpPr>
          <p:nvPr>
            <p:ph type="title"/>
          </p:nvPr>
        </p:nvSpPr>
        <p:spPr>
          <a:xfrm>
            <a:off x="838200" y="721919"/>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err="1">
                <a:solidFill>
                  <a:schemeClr val="bg2"/>
                </a:solidFill>
              </a:rPr>
              <a:t>Praktisk</a:t>
            </a:r>
            <a:r>
              <a:rPr lang="en-US" dirty="0">
                <a:solidFill>
                  <a:schemeClr val="bg2"/>
                </a:solidFill>
              </a:rPr>
              <a:t> </a:t>
            </a:r>
            <a:r>
              <a:rPr lang="en-US" dirty="0" err="1">
                <a:solidFill>
                  <a:schemeClr val="bg2"/>
                </a:solidFill>
              </a:rPr>
              <a:t>utførelse</a:t>
            </a:r>
            <a:endParaRPr dirty="0">
              <a:solidFill>
                <a:schemeClr val="bg2"/>
              </a:solidFill>
            </a:endParaRPr>
          </a:p>
        </p:txBody>
      </p:sp>
      <p:pic>
        <p:nvPicPr>
          <p:cNvPr id="369" name="Google Shape;369;p25"/>
          <p:cNvPicPr preferRelativeResize="0"/>
          <p:nvPr/>
        </p:nvPicPr>
        <p:blipFill rotWithShape="1">
          <a:blip r:embed="rId3">
            <a:alphaModFix/>
            <a:extLst>
              <a:ext uri="{BEBA8EAE-BF5A-486C-A8C5-ECC9F3942E4B}">
                <a14:imgProps xmlns:a14="http://schemas.microsoft.com/office/drawing/2010/main">
                  <a14:imgLayer>
                    <a14:imgEffect>
                      <a14:saturation sat="66000"/>
                    </a14:imgEffect>
                  </a14:imgLayer>
                </a14:imgProps>
              </a:ext>
            </a:extLst>
          </a:blip>
          <a:srcRect/>
          <a:stretch/>
        </p:blipFill>
        <p:spPr>
          <a:xfrm>
            <a:off x="442267" y="2810039"/>
            <a:ext cx="2891260" cy="1868932"/>
          </a:xfrm>
          <a:prstGeom prst="rect">
            <a:avLst/>
          </a:prstGeom>
          <a:noFill/>
          <a:ln>
            <a:noFill/>
          </a:ln>
        </p:spPr>
      </p:pic>
      <p:pic>
        <p:nvPicPr>
          <p:cNvPr id="370" name="Google Shape;370;p25"/>
          <p:cNvPicPr preferRelativeResize="0"/>
          <p:nvPr/>
        </p:nvPicPr>
        <p:blipFill rotWithShape="1">
          <a:blip r:embed="rId4">
            <a:alphaModFix/>
          </a:blip>
          <a:srcRect/>
          <a:stretch/>
        </p:blipFill>
        <p:spPr>
          <a:xfrm>
            <a:off x="3144967" y="2802818"/>
            <a:ext cx="2836389" cy="1930077"/>
          </a:xfrm>
          <a:prstGeom prst="rect">
            <a:avLst/>
          </a:prstGeom>
          <a:noFill/>
          <a:ln>
            <a:noFill/>
          </a:ln>
        </p:spPr>
      </p:pic>
      <p:pic>
        <p:nvPicPr>
          <p:cNvPr id="371" name="Google Shape;371;p25"/>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6567835" y="3091181"/>
            <a:ext cx="2348809" cy="2664136"/>
          </a:xfrm>
          <a:prstGeom prst="rect">
            <a:avLst/>
          </a:prstGeom>
          <a:noFill/>
          <a:ln>
            <a:noFill/>
          </a:ln>
        </p:spPr>
      </p:pic>
      <p:pic>
        <p:nvPicPr>
          <p:cNvPr id="372" name="Google Shape;372;p25"/>
          <p:cNvPicPr preferRelativeResize="0"/>
          <p:nvPr/>
        </p:nvPicPr>
        <p:blipFill rotWithShape="1">
          <a:blip r:embed="rId6">
            <a:alphaModFix/>
          </a:blip>
          <a:srcRect/>
          <a:stretch/>
        </p:blipFill>
        <p:spPr>
          <a:xfrm>
            <a:off x="9187165" y="3080018"/>
            <a:ext cx="2445490" cy="22208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86F44E3-CEEE-D84A-A06A-71C6F2F186A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CF2771-F00C-4F26-9786-5599D7B5D593}"/>
              </a:ext>
            </a:extLst>
          </p:cNvPr>
          <p:cNvSpPr>
            <a:spLocks noGrp="1"/>
          </p:cNvSpPr>
          <p:nvPr>
            <p:ph type="title"/>
          </p:nvPr>
        </p:nvSpPr>
        <p:spPr>
          <a:xfrm>
            <a:off x="501316" y="2270377"/>
            <a:ext cx="5626769" cy="2237455"/>
          </a:xfrm>
        </p:spPr>
        <p:txBody>
          <a:bodyPr>
            <a:noAutofit/>
          </a:bodyPr>
          <a:lstStyle/>
          <a:p>
            <a:pPr lvl="0">
              <a:spcBef>
                <a:spcPts val="0"/>
              </a:spcBef>
              <a:defRPr/>
            </a:pPr>
            <a:r>
              <a:rPr lang="en-US" kern="0" dirty="0" err="1">
                <a:solidFill>
                  <a:schemeClr val="bg1"/>
                </a:solidFill>
                <a:cs typeface="Calibri"/>
                <a:sym typeface="Calibri"/>
              </a:rPr>
              <a:t>Undervisning</a:t>
            </a:r>
            <a:r>
              <a:rPr lang="en-US" kern="0" dirty="0">
                <a:solidFill>
                  <a:schemeClr val="bg1"/>
                </a:solidFill>
                <a:cs typeface="Calibri"/>
                <a:sym typeface="Calibri"/>
              </a:rPr>
              <a:t> for deg </a:t>
            </a:r>
            <a:r>
              <a:rPr lang="en-US" kern="0" dirty="0" err="1">
                <a:solidFill>
                  <a:schemeClr val="bg1"/>
                </a:solidFill>
                <a:cs typeface="Calibri"/>
                <a:sym typeface="Calibri"/>
              </a:rPr>
              <a:t>som</a:t>
            </a:r>
            <a:r>
              <a:rPr lang="en-US" kern="0" dirty="0">
                <a:solidFill>
                  <a:schemeClr val="bg1"/>
                </a:solidFill>
                <a:cs typeface="Calibri"/>
                <a:sym typeface="Calibri"/>
              </a:rPr>
              <a:t> </a:t>
            </a:r>
            <a:r>
              <a:rPr lang="en-US" kern="0" dirty="0" err="1">
                <a:solidFill>
                  <a:schemeClr val="bg1"/>
                </a:solidFill>
                <a:cs typeface="Calibri"/>
                <a:sym typeface="Calibri"/>
              </a:rPr>
              <a:t>skal</a:t>
            </a:r>
            <a:r>
              <a:rPr lang="en-US" kern="0" dirty="0">
                <a:solidFill>
                  <a:schemeClr val="bg1"/>
                </a:solidFill>
                <a:cs typeface="Calibri"/>
                <a:sym typeface="Calibri"/>
              </a:rPr>
              <a:t> </a:t>
            </a:r>
            <a:r>
              <a:rPr lang="en-US" kern="0" dirty="0" err="1">
                <a:solidFill>
                  <a:schemeClr val="bg1"/>
                </a:solidFill>
                <a:cs typeface="Calibri"/>
                <a:sym typeface="Calibri"/>
              </a:rPr>
              <a:t>gi</a:t>
            </a:r>
            <a:r>
              <a:rPr lang="en-US" kern="0" dirty="0">
                <a:solidFill>
                  <a:schemeClr val="bg1"/>
                </a:solidFill>
                <a:cs typeface="Calibri"/>
                <a:sym typeface="Calibri"/>
              </a:rPr>
              <a:t> </a:t>
            </a:r>
            <a:r>
              <a:rPr lang="en-US" kern="0" dirty="0" err="1">
                <a:solidFill>
                  <a:schemeClr val="bg1"/>
                </a:solidFill>
                <a:cs typeface="Calibri"/>
                <a:sym typeface="Calibri"/>
              </a:rPr>
              <a:t>opplæring</a:t>
            </a:r>
            <a:r>
              <a:rPr lang="en-US" kern="0" dirty="0">
                <a:solidFill>
                  <a:schemeClr val="bg1"/>
                </a:solidFill>
                <a:cs typeface="Calibri"/>
                <a:sym typeface="Calibri"/>
              </a:rPr>
              <a:t> </a:t>
            </a:r>
            <a:r>
              <a:rPr lang="en-US" kern="0" dirty="0" err="1">
                <a:solidFill>
                  <a:schemeClr val="bg1"/>
                </a:solidFill>
                <a:cs typeface="Calibri"/>
                <a:sym typeface="Calibri"/>
              </a:rPr>
              <a:t>i</a:t>
            </a:r>
            <a:r>
              <a:rPr lang="en-US" kern="0" dirty="0">
                <a:solidFill>
                  <a:schemeClr val="bg1"/>
                </a:solidFill>
                <a:cs typeface="Calibri"/>
                <a:sym typeface="Calibri"/>
              </a:rPr>
              <a:t>  </a:t>
            </a:r>
            <a:br>
              <a:rPr lang="en-US" kern="0" dirty="0">
                <a:solidFill>
                  <a:schemeClr val="bg1"/>
                </a:solidFill>
                <a:cs typeface="Calibri"/>
                <a:sym typeface="Calibri"/>
              </a:rPr>
            </a:br>
            <a:r>
              <a:rPr lang="en-US" kern="0" dirty="0">
                <a:solidFill>
                  <a:schemeClr val="bg1"/>
                </a:solidFill>
                <a:cs typeface="Calibri"/>
                <a:sym typeface="Calibri"/>
              </a:rPr>
              <a:t>Ren </a:t>
            </a:r>
            <a:r>
              <a:rPr lang="en-US" kern="0" dirty="0" err="1">
                <a:solidFill>
                  <a:schemeClr val="bg1"/>
                </a:solidFill>
                <a:cs typeface="Calibri"/>
                <a:sym typeface="Calibri"/>
              </a:rPr>
              <a:t>Intermitterende</a:t>
            </a:r>
            <a:r>
              <a:rPr lang="en-US" kern="0" dirty="0">
                <a:solidFill>
                  <a:schemeClr val="bg1"/>
                </a:solidFill>
                <a:cs typeface="Calibri"/>
                <a:sym typeface="Calibri"/>
              </a:rPr>
              <a:t> </a:t>
            </a:r>
            <a:r>
              <a:rPr lang="en-US" kern="0" dirty="0" err="1">
                <a:solidFill>
                  <a:schemeClr val="bg1"/>
                </a:solidFill>
                <a:cs typeface="Calibri"/>
                <a:sym typeface="Calibri"/>
              </a:rPr>
              <a:t>Kateterisering</a:t>
            </a:r>
            <a:r>
              <a:rPr lang="en-US" kern="0" dirty="0">
                <a:solidFill>
                  <a:schemeClr val="bg1"/>
                </a:solidFill>
                <a:cs typeface="Calibri"/>
                <a:sym typeface="Calibri"/>
              </a:rPr>
              <a:t> (RIK)</a:t>
            </a:r>
            <a:br>
              <a:rPr lang="en-US" kern="0" dirty="0">
                <a:solidFill>
                  <a:schemeClr val="bg1"/>
                </a:solidFill>
                <a:cs typeface="Calibri"/>
                <a:sym typeface="Calibri"/>
              </a:rPr>
            </a:br>
            <a:endParaRPr lang="sv-SE" dirty="0">
              <a:solidFill>
                <a:schemeClr val="bg1"/>
              </a:solidFill>
            </a:endParaRPr>
          </a:p>
        </p:txBody>
      </p:sp>
      <p:sp>
        <p:nvSpPr>
          <p:cNvPr id="6" name="Freeform 5">
            <a:extLst>
              <a:ext uri="{FF2B5EF4-FFF2-40B4-BE49-F238E27FC236}">
                <a16:creationId xmlns:a16="http://schemas.microsoft.com/office/drawing/2014/main" id="{18ACA0AD-CA8F-BB47-BBD4-6C3E2802DFE4}"/>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5">
            <a:extLst>
              <a:ext uri="{FF2B5EF4-FFF2-40B4-BE49-F238E27FC236}">
                <a16:creationId xmlns:a16="http://schemas.microsoft.com/office/drawing/2014/main" id="{67F743AE-13B7-524B-9491-4926A516C7E2}"/>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ruta 7">
            <a:extLst>
              <a:ext uri="{FF2B5EF4-FFF2-40B4-BE49-F238E27FC236}">
                <a16:creationId xmlns:a16="http://schemas.microsoft.com/office/drawing/2014/main" id="{D68B38E8-EC80-9A48-A205-A7F5F8359BCA}"/>
              </a:ext>
            </a:extLst>
          </p:cNvPr>
          <p:cNvSpPr txBox="1"/>
          <p:nvPr/>
        </p:nvSpPr>
        <p:spPr>
          <a:xfrm>
            <a:off x="4283242" y="-561474"/>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218130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med klippt och rundat hörn 14">
            <a:extLst>
              <a:ext uri="{FF2B5EF4-FFF2-40B4-BE49-F238E27FC236}">
                <a16:creationId xmlns:a16="http://schemas.microsoft.com/office/drawing/2014/main" id="{EFFA73EB-AAE0-6244-84AC-06F0894260BC}"/>
              </a:ext>
            </a:extLst>
          </p:cNvPr>
          <p:cNvSpPr/>
          <p:nvPr/>
        </p:nvSpPr>
        <p:spPr>
          <a:xfrm>
            <a:off x="371475" y="1828800"/>
            <a:ext cx="11449050" cy="41925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D287C8FB-44DC-4184-A67D-50557E5D9838}"/>
              </a:ext>
            </a:extLst>
          </p:cNvPr>
          <p:cNvSpPr>
            <a:spLocks noGrp="1"/>
          </p:cNvSpPr>
          <p:nvPr>
            <p:ph type="title"/>
          </p:nvPr>
        </p:nvSpPr>
        <p:spPr/>
        <p:txBody>
          <a:bodyPr/>
          <a:lstStyle/>
          <a:p>
            <a:r>
              <a:rPr lang="sv-SE" dirty="0"/>
              <a:t>Stillinger kvinner</a:t>
            </a:r>
          </a:p>
        </p:txBody>
      </p:sp>
      <p:pic>
        <p:nvPicPr>
          <p:cNvPr id="14" name="Bildobjekt 13">
            <a:extLst>
              <a:ext uri="{FF2B5EF4-FFF2-40B4-BE49-F238E27FC236}">
                <a16:creationId xmlns:a16="http://schemas.microsoft.com/office/drawing/2014/main" id="{3EA63A09-983D-264B-9A9F-A9045D62AB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90715" y="2276475"/>
            <a:ext cx="1738610" cy="3365906"/>
          </a:xfrm>
          <a:prstGeom prst="rect">
            <a:avLst/>
          </a:prstGeom>
        </p:spPr>
      </p:pic>
      <p:pic>
        <p:nvPicPr>
          <p:cNvPr id="17" name="Bildobjekt 16">
            <a:extLst>
              <a:ext uri="{FF2B5EF4-FFF2-40B4-BE49-F238E27FC236}">
                <a16:creationId xmlns:a16="http://schemas.microsoft.com/office/drawing/2014/main" id="{93442560-34BB-C543-94B7-869545329F0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69422" y="2276475"/>
            <a:ext cx="1837556" cy="3365905"/>
          </a:xfrm>
          <a:prstGeom prst="rect">
            <a:avLst/>
          </a:prstGeom>
        </p:spPr>
      </p:pic>
      <p:pic>
        <p:nvPicPr>
          <p:cNvPr id="18" name="Bildobjekt 17">
            <a:extLst>
              <a:ext uri="{FF2B5EF4-FFF2-40B4-BE49-F238E27FC236}">
                <a16:creationId xmlns:a16="http://schemas.microsoft.com/office/drawing/2014/main" id="{F998FD18-CC28-7D4F-9544-FE9553213E2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546"/>
          <a:stretch/>
        </p:blipFill>
        <p:spPr>
          <a:xfrm>
            <a:off x="9442276" y="2289538"/>
            <a:ext cx="1837556" cy="3365905"/>
          </a:xfrm>
          <a:prstGeom prst="rect">
            <a:avLst/>
          </a:prstGeom>
        </p:spPr>
      </p:pic>
      <p:pic>
        <p:nvPicPr>
          <p:cNvPr id="19" name="Bildobjekt 18">
            <a:extLst>
              <a:ext uri="{FF2B5EF4-FFF2-40B4-BE49-F238E27FC236}">
                <a16:creationId xmlns:a16="http://schemas.microsoft.com/office/drawing/2014/main" id="{F5FF9CD1-029C-464B-89DA-DEE8F3D54EA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15963" y="2230435"/>
            <a:ext cx="1761579" cy="3365906"/>
          </a:xfrm>
          <a:prstGeom prst="rect">
            <a:avLst/>
          </a:prstGeom>
        </p:spPr>
      </p:pic>
      <p:pic>
        <p:nvPicPr>
          <p:cNvPr id="20" name="Bildobjekt 19">
            <a:extLst>
              <a:ext uri="{FF2B5EF4-FFF2-40B4-BE49-F238E27FC236}">
                <a16:creationId xmlns:a16="http://schemas.microsoft.com/office/drawing/2014/main" id="{B6287546-9B32-2848-A753-4E088CF95A3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1546"/>
          <a:stretch/>
        </p:blipFill>
        <p:spPr>
          <a:xfrm>
            <a:off x="2916039" y="2230435"/>
            <a:ext cx="1761579" cy="3365906"/>
          </a:xfrm>
          <a:prstGeom prst="rect">
            <a:avLst/>
          </a:prstGeom>
        </p:spPr>
      </p:pic>
    </p:spTree>
    <p:extLst>
      <p:ext uri="{BB962C8B-B14F-4D97-AF65-F5344CB8AC3E}">
        <p14:creationId xmlns:p14="http://schemas.microsoft.com/office/powerpoint/2010/main" val="320489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klippt och rundat hörn 5">
            <a:extLst>
              <a:ext uri="{FF2B5EF4-FFF2-40B4-BE49-F238E27FC236}">
                <a16:creationId xmlns:a16="http://schemas.microsoft.com/office/drawing/2014/main" id="{801F8DB6-5A1E-F14D-B80D-C3C4E6200CC6}"/>
              </a:ext>
            </a:extLst>
          </p:cNvPr>
          <p:cNvSpPr/>
          <p:nvPr/>
        </p:nvSpPr>
        <p:spPr>
          <a:xfrm>
            <a:off x="371475" y="1857828"/>
            <a:ext cx="11449050" cy="4156076"/>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D287C8FB-44DC-4184-A67D-50557E5D9838}"/>
              </a:ext>
            </a:extLst>
          </p:cNvPr>
          <p:cNvSpPr>
            <a:spLocks noGrp="1"/>
          </p:cNvSpPr>
          <p:nvPr>
            <p:ph type="title"/>
          </p:nvPr>
        </p:nvSpPr>
        <p:spPr/>
        <p:txBody>
          <a:bodyPr/>
          <a:lstStyle/>
          <a:p>
            <a:r>
              <a:rPr lang="sv-SE" dirty="0"/>
              <a:t>Stillinger menn</a:t>
            </a:r>
          </a:p>
        </p:txBody>
      </p:sp>
      <p:pic>
        <p:nvPicPr>
          <p:cNvPr id="12" name="Bildobjekt 11">
            <a:extLst>
              <a:ext uri="{FF2B5EF4-FFF2-40B4-BE49-F238E27FC236}">
                <a16:creationId xmlns:a16="http://schemas.microsoft.com/office/drawing/2014/main" id="{15AF083D-1A9F-F147-957C-BBB2C3FC5C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488" r="17047"/>
          <a:stretch/>
        </p:blipFill>
        <p:spPr>
          <a:xfrm>
            <a:off x="385763" y="2301872"/>
            <a:ext cx="11323637" cy="3368675"/>
          </a:xfrm>
          <a:prstGeom prst="rect">
            <a:avLst/>
          </a:prstGeom>
        </p:spPr>
      </p:pic>
    </p:spTree>
    <p:extLst>
      <p:ext uri="{BB962C8B-B14F-4D97-AF65-F5344CB8AC3E}">
        <p14:creationId xmlns:p14="http://schemas.microsoft.com/office/powerpoint/2010/main" val="4277698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14" name="Rektangel med klippt och rundat hörn 13">
            <a:extLst>
              <a:ext uri="{FF2B5EF4-FFF2-40B4-BE49-F238E27FC236}">
                <a16:creationId xmlns:a16="http://schemas.microsoft.com/office/drawing/2014/main" id="{160E144D-BB79-AC4A-ABB3-055C3D9588F2}"/>
              </a:ext>
            </a:extLst>
          </p:cNvPr>
          <p:cNvSpPr/>
          <p:nvPr/>
        </p:nvSpPr>
        <p:spPr>
          <a:xfrm>
            <a:off x="371475" y="1828800"/>
            <a:ext cx="11463338" cy="4572000"/>
          </a:xfrm>
          <a:prstGeom prst="snipRoundRect">
            <a:avLst>
              <a:gd name="adj1" fmla="val 9517"/>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4" name="Google Shape;344;p22"/>
          <p:cNvSpPr txBox="1">
            <a:spLocks noGrp="1"/>
          </p:cNvSpPr>
          <p:nvPr>
            <p:ph type="title"/>
          </p:nvPr>
        </p:nvSpPr>
        <p:spPr>
          <a:xfrm>
            <a:off x="825137" y="720845"/>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err="1"/>
              <a:t>Produktinformasjon</a:t>
            </a:r>
            <a:endParaRPr dirty="0"/>
          </a:p>
        </p:txBody>
      </p:sp>
      <p:sp>
        <p:nvSpPr>
          <p:cNvPr id="345" name="Google Shape;345;p22"/>
          <p:cNvSpPr txBox="1">
            <a:spLocks noGrp="1"/>
          </p:cNvSpPr>
          <p:nvPr>
            <p:ph type="body" idx="1"/>
          </p:nvPr>
        </p:nvSpPr>
        <p:spPr>
          <a:xfrm>
            <a:off x="825136" y="2226810"/>
            <a:ext cx="6275751" cy="418986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200"/>
              </a:spcBef>
              <a:spcAft>
                <a:spcPts val="0"/>
              </a:spcAft>
              <a:buClr>
                <a:schemeClr val="dk1"/>
              </a:buClr>
              <a:buSzPts val="2400"/>
              <a:buChar char="•"/>
            </a:pPr>
            <a:r>
              <a:rPr lang="en-US" b="1" dirty="0"/>
              <a:t>Produkt -</a:t>
            </a:r>
            <a:r>
              <a:rPr lang="en-US" dirty="0"/>
              <a:t> </a:t>
            </a:r>
            <a:r>
              <a:rPr lang="en-US" dirty="0" err="1"/>
              <a:t>informere</a:t>
            </a:r>
            <a:r>
              <a:rPr lang="en-US" dirty="0"/>
              <a:t> om </a:t>
            </a:r>
            <a:r>
              <a:rPr lang="en-US" dirty="0" err="1"/>
              <a:t>produktenes</a:t>
            </a:r>
            <a:r>
              <a:rPr lang="en-US" dirty="0"/>
              <a:t> </a:t>
            </a:r>
            <a:r>
              <a:rPr lang="en-US" dirty="0" err="1"/>
              <a:t>egenskaper</a:t>
            </a:r>
            <a:r>
              <a:rPr lang="en-US" dirty="0"/>
              <a:t>, </a:t>
            </a:r>
            <a:r>
              <a:rPr lang="en-US" dirty="0" err="1"/>
              <a:t>som</a:t>
            </a:r>
            <a:r>
              <a:rPr lang="en-US" dirty="0"/>
              <a:t> </a:t>
            </a:r>
            <a:r>
              <a:rPr lang="en-US" dirty="0" err="1"/>
              <a:t>materialer</a:t>
            </a:r>
            <a:r>
              <a:rPr lang="en-US" dirty="0"/>
              <a:t>, </a:t>
            </a:r>
            <a:r>
              <a:rPr lang="en-US" dirty="0" err="1"/>
              <a:t>overflate</a:t>
            </a:r>
            <a:r>
              <a:rPr lang="en-US" dirty="0"/>
              <a:t> og </a:t>
            </a:r>
            <a:r>
              <a:rPr lang="en-US" dirty="0" err="1"/>
              <a:t>tupp</a:t>
            </a:r>
            <a:endParaRPr dirty="0"/>
          </a:p>
          <a:p>
            <a:pPr marL="228600" lvl="0" indent="-228600" algn="l" rtl="0">
              <a:lnSpc>
                <a:spcPct val="90000"/>
              </a:lnSpc>
              <a:spcBef>
                <a:spcPts val="1200"/>
              </a:spcBef>
              <a:spcAft>
                <a:spcPts val="0"/>
              </a:spcAft>
              <a:buClr>
                <a:schemeClr val="dk1"/>
              </a:buClr>
              <a:buSzPts val="2400"/>
              <a:buChar char="•"/>
            </a:pPr>
            <a:r>
              <a:rPr lang="en-US" b="1" dirty="0" err="1"/>
              <a:t>Håndtere</a:t>
            </a:r>
            <a:r>
              <a:rPr lang="en-US" b="1" dirty="0"/>
              <a:t> </a:t>
            </a:r>
            <a:r>
              <a:rPr lang="en-US" b="1" dirty="0" err="1"/>
              <a:t>produktet</a:t>
            </a:r>
            <a:r>
              <a:rPr lang="en-US" b="1" dirty="0"/>
              <a:t> - </a:t>
            </a:r>
            <a:r>
              <a:rPr lang="en-US" dirty="0" err="1"/>
              <a:t>åpne</a:t>
            </a:r>
            <a:r>
              <a:rPr lang="en-US" dirty="0"/>
              <a:t>, </a:t>
            </a:r>
            <a:r>
              <a:rPr lang="en-US" dirty="0" err="1"/>
              <a:t>aktivere</a:t>
            </a:r>
            <a:r>
              <a:rPr lang="en-US" dirty="0"/>
              <a:t>, </a:t>
            </a:r>
            <a:br>
              <a:rPr lang="en-US" dirty="0"/>
            </a:br>
            <a:r>
              <a:rPr lang="en-US" dirty="0" err="1"/>
              <a:t>bruke</a:t>
            </a:r>
            <a:r>
              <a:rPr lang="en-US" dirty="0"/>
              <a:t> </a:t>
            </a:r>
            <a:r>
              <a:rPr lang="en-US" dirty="0" err="1"/>
              <a:t>f.eks</a:t>
            </a:r>
            <a:r>
              <a:rPr lang="en-US" dirty="0"/>
              <a:t>. </a:t>
            </a:r>
            <a:r>
              <a:rPr lang="en-US" dirty="0" err="1"/>
              <a:t>håndtak</a:t>
            </a:r>
            <a:r>
              <a:rPr lang="en-US" dirty="0"/>
              <a:t> </a:t>
            </a:r>
            <a:r>
              <a:rPr lang="en-US" dirty="0" err="1"/>
              <a:t>m.m.</a:t>
            </a:r>
            <a:endParaRPr lang="en-US" dirty="0"/>
          </a:p>
          <a:p>
            <a:pPr marL="228600" lvl="0" indent="-228600">
              <a:spcBef>
                <a:spcPts val="1200"/>
              </a:spcBef>
              <a:buSzPts val="2400"/>
            </a:pPr>
            <a:r>
              <a:rPr lang="en-US" b="1" dirty="0" err="1"/>
              <a:t>Avfallsortering</a:t>
            </a:r>
            <a:r>
              <a:rPr lang="en-US" b="1" dirty="0"/>
              <a:t> – </a:t>
            </a:r>
            <a:r>
              <a:rPr lang="en-US" dirty="0" err="1"/>
              <a:t>f.eks</a:t>
            </a:r>
            <a:r>
              <a:rPr lang="en-US" dirty="0"/>
              <a:t>. </a:t>
            </a:r>
            <a:r>
              <a:rPr lang="en-US" dirty="0" err="1"/>
              <a:t>gjenvinning</a:t>
            </a:r>
            <a:r>
              <a:rPr lang="en-US" dirty="0"/>
              <a:t> av </a:t>
            </a:r>
            <a:r>
              <a:rPr lang="en-US" dirty="0" err="1"/>
              <a:t>pakningsmaterialet</a:t>
            </a:r>
            <a:r>
              <a:rPr lang="en-US" dirty="0"/>
              <a:t> </a:t>
            </a:r>
            <a:endParaRPr dirty="0"/>
          </a:p>
          <a:p>
            <a:pPr marL="228600" lvl="0" indent="-228600" algn="l" rtl="0">
              <a:lnSpc>
                <a:spcPct val="90000"/>
              </a:lnSpc>
              <a:spcBef>
                <a:spcPts val="1200"/>
              </a:spcBef>
              <a:spcAft>
                <a:spcPts val="0"/>
              </a:spcAft>
              <a:buClr>
                <a:schemeClr val="dk1"/>
              </a:buClr>
              <a:buSzPts val="2400"/>
              <a:buChar char="•"/>
            </a:pPr>
            <a:r>
              <a:rPr lang="en-US" b="1" dirty="0" err="1"/>
              <a:t>Forskrivning</a:t>
            </a:r>
            <a:r>
              <a:rPr lang="en-US" b="1" dirty="0"/>
              <a:t> - </a:t>
            </a:r>
            <a:r>
              <a:rPr lang="en-US" dirty="0" err="1"/>
              <a:t>kateter</a:t>
            </a:r>
            <a:r>
              <a:rPr lang="en-US" dirty="0"/>
              <a:t> og </a:t>
            </a:r>
            <a:r>
              <a:rPr lang="en-US" dirty="0" err="1"/>
              <a:t>eventuelle</a:t>
            </a:r>
            <a:r>
              <a:rPr lang="en-US" dirty="0"/>
              <a:t> </a:t>
            </a:r>
            <a:br>
              <a:rPr lang="en-US" dirty="0"/>
            </a:br>
            <a:r>
              <a:rPr lang="en-US" dirty="0" err="1"/>
              <a:t>hjelpemidler</a:t>
            </a:r>
            <a:r>
              <a:rPr lang="en-US" dirty="0"/>
              <a:t> </a:t>
            </a:r>
            <a:r>
              <a:rPr lang="en-US" dirty="0" err="1"/>
              <a:t>når</a:t>
            </a:r>
            <a:r>
              <a:rPr lang="en-US" dirty="0"/>
              <a:t> </a:t>
            </a:r>
            <a:r>
              <a:rPr lang="en-US" dirty="0" err="1"/>
              <a:t>valget</a:t>
            </a:r>
            <a:r>
              <a:rPr lang="en-US" dirty="0"/>
              <a:t> </a:t>
            </a:r>
            <a:r>
              <a:rPr lang="en-US" dirty="0" err="1"/>
              <a:t>er</a:t>
            </a:r>
            <a:r>
              <a:rPr lang="en-US" dirty="0"/>
              <a:t> </a:t>
            </a:r>
            <a:r>
              <a:rPr lang="en-US" dirty="0" err="1"/>
              <a:t>klart</a:t>
            </a:r>
            <a:endParaRPr dirty="0"/>
          </a:p>
          <a:p>
            <a:pPr marL="0" lvl="0" indent="0" algn="l" rtl="0">
              <a:lnSpc>
                <a:spcPct val="90000"/>
              </a:lnSpc>
              <a:spcBef>
                <a:spcPts val="1200"/>
              </a:spcBef>
              <a:spcAft>
                <a:spcPts val="0"/>
              </a:spcAft>
              <a:buClr>
                <a:schemeClr val="dk1"/>
              </a:buClr>
              <a:buSzPts val="2400"/>
              <a:buNone/>
            </a:pPr>
            <a:r>
              <a:rPr lang="en-US" dirty="0"/>
              <a:t>	</a:t>
            </a:r>
            <a:endParaRPr dirty="0"/>
          </a:p>
          <a:p>
            <a:pPr marL="0" lvl="0" indent="0" algn="l" rtl="0">
              <a:lnSpc>
                <a:spcPct val="90000"/>
              </a:lnSpc>
              <a:spcBef>
                <a:spcPts val="1200"/>
              </a:spcBef>
              <a:spcAft>
                <a:spcPts val="0"/>
              </a:spcAft>
              <a:buClr>
                <a:schemeClr val="dk1"/>
              </a:buClr>
              <a:buSzPts val="2400"/>
              <a:buNone/>
            </a:pPr>
            <a:endParaRPr dirty="0"/>
          </a:p>
          <a:p>
            <a:pPr marL="228600" lvl="0" indent="-76200" algn="l" rtl="0">
              <a:lnSpc>
                <a:spcPct val="90000"/>
              </a:lnSpc>
              <a:spcBef>
                <a:spcPts val="1200"/>
              </a:spcBef>
              <a:spcAft>
                <a:spcPts val="0"/>
              </a:spcAft>
              <a:buClr>
                <a:schemeClr val="dk1"/>
              </a:buClr>
              <a:buSzPts val="2400"/>
              <a:buNone/>
            </a:pPr>
            <a:endParaRPr dirty="0"/>
          </a:p>
        </p:txBody>
      </p:sp>
      <p:sp>
        <p:nvSpPr>
          <p:cNvPr id="2" name="textruta 1">
            <a:extLst>
              <a:ext uri="{FF2B5EF4-FFF2-40B4-BE49-F238E27FC236}">
                <a16:creationId xmlns:a16="http://schemas.microsoft.com/office/drawing/2014/main" id="{110E9A92-41E9-334D-A79F-74DAF1B99AFD}"/>
              </a:ext>
            </a:extLst>
          </p:cNvPr>
          <p:cNvSpPr txBox="1"/>
          <p:nvPr/>
        </p:nvSpPr>
        <p:spPr>
          <a:xfrm>
            <a:off x="11599817" y="7080069"/>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1A6B7713-D803-41DC-AA15-A5A43017F889}"/>
              </a:ext>
            </a:extLst>
          </p:cNvPr>
          <p:cNvPicPr>
            <a:picLocks noChangeAspect="1"/>
          </p:cNvPicPr>
          <p:nvPr/>
        </p:nvPicPr>
        <p:blipFill>
          <a:blip r:embed="rId3"/>
          <a:stretch>
            <a:fillRect/>
          </a:stretch>
        </p:blipFill>
        <p:spPr>
          <a:xfrm>
            <a:off x="6580613" y="4524346"/>
            <a:ext cx="2011854" cy="2011854"/>
          </a:xfrm>
          <a:prstGeom prst="rect">
            <a:avLst/>
          </a:prstGeom>
        </p:spPr>
      </p:pic>
      <p:pic>
        <p:nvPicPr>
          <p:cNvPr id="15" name="Bildobjekt 14">
            <a:extLst>
              <a:ext uri="{FF2B5EF4-FFF2-40B4-BE49-F238E27FC236}">
                <a16:creationId xmlns:a16="http://schemas.microsoft.com/office/drawing/2014/main" id="{B7CFA5F1-C086-C245-8F81-010424E9DB7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 b="32652"/>
          <a:stretch/>
        </p:blipFill>
        <p:spPr>
          <a:xfrm rot="993605">
            <a:off x="9872937" y="2333255"/>
            <a:ext cx="1507330" cy="4086915"/>
          </a:xfrm>
          <a:prstGeom prst="rect">
            <a:avLst/>
          </a:prstGeom>
        </p:spPr>
      </p:pic>
      <p:pic>
        <p:nvPicPr>
          <p:cNvPr id="16" name="Bildobjekt 15">
            <a:extLst>
              <a:ext uri="{FF2B5EF4-FFF2-40B4-BE49-F238E27FC236}">
                <a16:creationId xmlns:a16="http://schemas.microsoft.com/office/drawing/2014/main" id="{C76A1E97-3F1F-B241-97B4-477BAE3E46C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598571" y="1707344"/>
            <a:ext cx="1311727" cy="4518941"/>
          </a:xfrm>
          <a:prstGeom prst="rect">
            <a:avLst/>
          </a:prstGeom>
        </p:spPr>
      </p:pic>
      <p:pic>
        <p:nvPicPr>
          <p:cNvPr id="17" name="Content Placeholder 5">
            <a:extLst>
              <a:ext uri="{FF2B5EF4-FFF2-40B4-BE49-F238E27FC236}">
                <a16:creationId xmlns:a16="http://schemas.microsoft.com/office/drawing/2014/main" id="{514DFC58-B413-924E-9923-7EAC08F8B4D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20752022">
            <a:off x="9067107" y="2345049"/>
            <a:ext cx="1101817" cy="4357253"/>
          </a:xfrm>
          <a:prstGeom prst="rect">
            <a:avLst/>
          </a:prstGeom>
        </p:spPr>
      </p:pic>
      <p:pic>
        <p:nvPicPr>
          <p:cNvPr id="18" name="Bildobjekt 17">
            <a:extLst>
              <a:ext uri="{FF2B5EF4-FFF2-40B4-BE49-F238E27FC236}">
                <a16:creationId xmlns:a16="http://schemas.microsoft.com/office/drawing/2014/main" id="{13335572-CA0E-154A-B710-2BCE33B814DD}"/>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tretch>
            <a:fillRect/>
          </a:stretch>
        </p:blipFill>
        <p:spPr>
          <a:xfrm rot="5193883">
            <a:off x="7296978" y="3905556"/>
            <a:ext cx="3349785" cy="1734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strVal val="#ppt_w*0.70"/>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animEffect transition="in" filter="fade">
                                      <p:cBhvr>
                                        <p:cTn id="20" dur="1000"/>
                                        <p:tgtEl>
                                          <p:spTgt spid="18"/>
                                        </p:tgtEl>
                                      </p:cBhvr>
                                    </p:animEffect>
                                  </p:childTnLst>
                                </p:cTn>
                              </p:par>
                            </p:childTnLst>
                          </p:cTn>
                        </p:par>
                        <p:par>
                          <p:cTn id="21" fill="hold">
                            <p:stCondLst>
                              <p:cond delay="2000"/>
                            </p:stCondLst>
                            <p:childTnLst>
                              <p:par>
                                <p:cTn id="22" presetID="55"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klippt och rundat hörn 4">
            <a:extLst>
              <a:ext uri="{FF2B5EF4-FFF2-40B4-BE49-F238E27FC236}">
                <a16:creationId xmlns:a16="http://schemas.microsoft.com/office/drawing/2014/main" id="{2F5E4CCE-9272-A14C-905C-AADC3302654F}"/>
              </a:ext>
            </a:extLst>
          </p:cNvPr>
          <p:cNvSpPr/>
          <p:nvPr/>
        </p:nvSpPr>
        <p:spPr>
          <a:xfrm>
            <a:off x="371475" y="1828800"/>
            <a:ext cx="11449050" cy="41925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5D06ACBF-3857-4184-9698-173F47266D54}"/>
              </a:ext>
            </a:extLst>
          </p:cNvPr>
          <p:cNvSpPr>
            <a:spLocks noGrp="1"/>
          </p:cNvSpPr>
          <p:nvPr>
            <p:ph type="title"/>
          </p:nvPr>
        </p:nvSpPr>
        <p:spPr/>
        <p:txBody>
          <a:bodyPr/>
          <a:lstStyle/>
          <a:p>
            <a:r>
              <a:rPr lang="sv-SE" dirty="0"/>
              <a:t>Å ta hensyn til ved valg av produkt</a:t>
            </a:r>
          </a:p>
        </p:txBody>
      </p:sp>
      <p:sp>
        <p:nvSpPr>
          <p:cNvPr id="3" name="Text Placeholder 2">
            <a:extLst>
              <a:ext uri="{FF2B5EF4-FFF2-40B4-BE49-F238E27FC236}">
                <a16:creationId xmlns:a16="http://schemas.microsoft.com/office/drawing/2014/main" id="{B7796792-FC67-4CB2-9618-B721971A2622}"/>
              </a:ext>
            </a:extLst>
          </p:cNvPr>
          <p:cNvSpPr>
            <a:spLocks noGrp="1"/>
          </p:cNvSpPr>
          <p:nvPr>
            <p:ph type="body" idx="1"/>
          </p:nvPr>
        </p:nvSpPr>
        <p:spPr>
          <a:xfrm>
            <a:off x="838200" y="2073600"/>
            <a:ext cx="10515600" cy="3641400"/>
          </a:xfrm>
        </p:spPr>
        <p:txBody>
          <a:bodyPr numCol="2">
            <a:noAutofit/>
          </a:bodyPr>
          <a:lstStyle/>
          <a:p>
            <a:pPr>
              <a:lnSpc>
                <a:spcPct val="100000"/>
              </a:lnSpc>
              <a:spcBef>
                <a:spcPts val="1200"/>
              </a:spcBef>
            </a:pPr>
            <a:r>
              <a:rPr lang="sv-SE" dirty="0"/>
              <a:t>Dokumentert sikkerhet </a:t>
            </a:r>
          </a:p>
          <a:p>
            <a:pPr>
              <a:lnSpc>
                <a:spcPct val="100000"/>
              </a:lnSpc>
              <a:spcBef>
                <a:spcPts val="1200"/>
              </a:spcBef>
            </a:pPr>
            <a:r>
              <a:rPr lang="sv-SE" dirty="0"/>
              <a:t>Hydrofil overflate </a:t>
            </a:r>
          </a:p>
          <a:p>
            <a:pPr>
              <a:lnSpc>
                <a:spcPct val="100000"/>
              </a:lnSpc>
              <a:spcBef>
                <a:spcPts val="1200"/>
              </a:spcBef>
            </a:pPr>
            <a:r>
              <a:rPr lang="sv-SE" dirty="0"/>
              <a:t>Tilstrekkelig fleksibel/myk</a:t>
            </a:r>
          </a:p>
          <a:p>
            <a:pPr>
              <a:lnSpc>
                <a:spcPct val="100000"/>
              </a:lnSpc>
              <a:spcBef>
                <a:spcPts val="1200"/>
              </a:spcBef>
            </a:pPr>
            <a:r>
              <a:rPr lang="sv-SE" dirty="0"/>
              <a:t>Kateterlengden </a:t>
            </a:r>
            <a:r>
              <a:rPr lang="sv-SE" sz="2000" i="1" dirty="0"/>
              <a:t>(cm) </a:t>
            </a:r>
          </a:p>
          <a:p>
            <a:pPr>
              <a:lnSpc>
                <a:spcPct val="100000"/>
              </a:lnSpc>
              <a:spcBef>
                <a:spcPts val="1200"/>
              </a:spcBef>
            </a:pPr>
            <a:r>
              <a:rPr lang="sv-SE" dirty="0"/>
              <a:t>Katetrets omkrets/størrelse </a:t>
            </a:r>
            <a:r>
              <a:rPr lang="sv-SE" sz="2000" i="1" dirty="0"/>
              <a:t>(Ch)</a:t>
            </a:r>
          </a:p>
          <a:p>
            <a:pPr>
              <a:lnSpc>
                <a:spcPct val="100000"/>
              </a:lnSpc>
              <a:spcBef>
                <a:spcPts val="1200"/>
              </a:spcBef>
            </a:pPr>
            <a:r>
              <a:rPr lang="sv-SE" dirty="0"/>
              <a:t>Håndtak for et stødig grep </a:t>
            </a:r>
          </a:p>
          <a:p>
            <a:pPr>
              <a:lnSpc>
                <a:spcPct val="100000"/>
              </a:lnSpc>
              <a:spcBef>
                <a:spcPts val="1200"/>
              </a:spcBef>
            </a:pPr>
            <a:endParaRPr lang="sv-SE" dirty="0"/>
          </a:p>
          <a:p>
            <a:pPr>
              <a:lnSpc>
                <a:spcPct val="100000"/>
              </a:lnSpc>
              <a:spcBef>
                <a:spcPts val="1200"/>
              </a:spcBef>
            </a:pPr>
            <a:endParaRPr lang="sv-SE" dirty="0"/>
          </a:p>
          <a:p>
            <a:pPr>
              <a:lnSpc>
                <a:spcPct val="100000"/>
              </a:lnSpc>
              <a:spcBef>
                <a:spcPts val="1200"/>
              </a:spcBef>
            </a:pPr>
            <a:r>
              <a:rPr lang="sv-SE" dirty="0"/>
              <a:t>Tilpasses pasientens livsstil, funksjon og håndtering</a:t>
            </a:r>
          </a:p>
          <a:p>
            <a:pPr>
              <a:lnSpc>
                <a:spcPct val="100000"/>
              </a:lnSpc>
              <a:spcBef>
                <a:spcPts val="1200"/>
              </a:spcBef>
            </a:pPr>
            <a:r>
              <a:rPr lang="sv-SE" dirty="0"/>
              <a:t>Enkel og hygienisk, som muliggjør non-touch teknikk for å redusere risikoen for UVI</a:t>
            </a:r>
            <a:br>
              <a:rPr lang="sv-SE" dirty="0"/>
            </a:br>
            <a:r>
              <a:rPr lang="sv-SE" sz="2000" i="1" dirty="0"/>
              <a:t>(vann, oppsamlingspose, håndtak etc.)</a:t>
            </a:r>
          </a:p>
          <a:p>
            <a:pPr>
              <a:lnSpc>
                <a:spcPct val="100000"/>
              </a:lnSpc>
              <a:spcBef>
                <a:spcPts val="1200"/>
              </a:spcBef>
            </a:pPr>
            <a:endParaRPr lang="sv-SE" dirty="0"/>
          </a:p>
          <a:p>
            <a:pPr>
              <a:lnSpc>
                <a:spcPct val="100000"/>
              </a:lnSpc>
              <a:spcBef>
                <a:spcPts val="1200"/>
              </a:spcBef>
            </a:pPr>
            <a:endParaRPr lang="sv-SE" dirty="0"/>
          </a:p>
          <a:p>
            <a:pPr>
              <a:lnSpc>
                <a:spcPct val="100000"/>
              </a:lnSpc>
              <a:spcBef>
                <a:spcPts val="1200"/>
              </a:spcBef>
            </a:pPr>
            <a:endParaRPr lang="sv-SE" dirty="0"/>
          </a:p>
        </p:txBody>
      </p:sp>
      <p:sp>
        <p:nvSpPr>
          <p:cNvPr id="9" name="textruta 8">
            <a:extLst>
              <a:ext uri="{FF2B5EF4-FFF2-40B4-BE49-F238E27FC236}">
                <a16:creationId xmlns:a16="http://schemas.microsoft.com/office/drawing/2014/main" id="{4E724B79-CE17-714E-9B23-5612320DC6CC}"/>
              </a:ext>
            </a:extLst>
          </p:cNvPr>
          <p:cNvSpPr txBox="1"/>
          <p:nvPr/>
        </p:nvSpPr>
        <p:spPr>
          <a:xfrm>
            <a:off x="6958013" y="7000875"/>
            <a:ext cx="184731" cy="369332"/>
          </a:xfrm>
          <a:prstGeom prst="rect">
            <a:avLst/>
          </a:prstGeom>
          <a:noFill/>
        </p:spPr>
        <p:txBody>
          <a:bodyPr wrap="none" rtlCol="0">
            <a:spAutoFit/>
          </a:bodyPr>
          <a:lstStyle/>
          <a:p>
            <a:endParaRPr lang="sv-SE" dirty="0"/>
          </a:p>
        </p:txBody>
      </p:sp>
      <p:sp>
        <p:nvSpPr>
          <p:cNvPr id="4" name="Rectangle 3">
            <a:extLst>
              <a:ext uri="{FF2B5EF4-FFF2-40B4-BE49-F238E27FC236}">
                <a16:creationId xmlns:a16="http://schemas.microsoft.com/office/drawing/2014/main" id="{EE6C3DFA-F08A-40A9-80FE-AF8D66CCC59B}"/>
              </a:ext>
            </a:extLst>
          </p:cNvPr>
          <p:cNvSpPr/>
          <p:nvPr/>
        </p:nvSpPr>
        <p:spPr>
          <a:xfrm>
            <a:off x="371475" y="6419222"/>
            <a:ext cx="5492115" cy="246221"/>
          </a:xfrm>
          <a:prstGeom prst="rect">
            <a:avLst/>
          </a:prstGeom>
        </p:spPr>
        <p:txBody>
          <a:bodyPr wrap="square">
            <a:spAutoFit/>
          </a:bodyPr>
          <a:lstStyle/>
          <a:p>
            <a:r>
              <a:rPr lang="sv-SE" sz="1000" i="1" dirty="0" err="1">
                <a:solidFill>
                  <a:srgbClr val="010203"/>
                </a:solidFill>
                <a:latin typeface="Calibri" panose="020F0502020204030204" pitchFamily="34" charset="0"/>
                <a:cs typeface="Calibri" panose="020F0502020204030204" pitchFamily="34" charset="0"/>
              </a:rPr>
              <a:t>Bardsley</a:t>
            </a:r>
            <a:r>
              <a:rPr lang="sv-SE" sz="1000" i="1" dirty="0">
                <a:solidFill>
                  <a:srgbClr val="010203"/>
                </a:solidFill>
                <a:latin typeface="Calibri" panose="020F0502020204030204" pitchFamily="34" charset="0"/>
                <a:cs typeface="Calibri" panose="020F0502020204030204" pitchFamily="34" charset="0"/>
              </a:rPr>
              <a:t> A. British Journal </a:t>
            </a:r>
            <a:r>
              <a:rPr lang="sv-SE" sz="1000" i="1" dirty="0" err="1">
                <a:solidFill>
                  <a:srgbClr val="010203"/>
                </a:solidFill>
                <a:latin typeface="Calibri" panose="020F0502020204030204" pitchFamily="34" charset="0"/>
                <a:cs typeface="Calibri" panose="020F0502020204030204" pitchFamily="34" charset="0"/>
              </a:rPr>
              <a:t>of</a:t>
            </a:r>
            <a:r>
              <a:rPr lang="sv-SE" sz="1000" i="1" dirty="0">
                <a:solidFill>
                  <a:srgbClr val="010203"/>
                </a:solidFill>
                <a:latin typeface="Calibri" panose="020F0502020204030204" pitchFamily="34" charset="0"/>
                <a:cs typeface="Calibri" panose="020F0502020204030204" pitchFamily="34" charset="0"/>
              </a:rPr>
              <a:t> </a:t>
            </a:r>
            <a:r>
              <a:rPr lang="sv-SE" sz="1000" i="1" dirty="0" err="1">
                <a:solidFill>
                  <a:srgbClr val="010203"/>
                </a:solidFill>
                <a:latin typeface="Calibri" panose="020F0502020204030204" pitchFamily="34" charset="0"/>
                <a:cs typeface="Calibri" panose="020F0502020204030204" pitchFamily="34" charset="0"/>
              </a:rPr>
              <a:t>Nursing</a:t>
            </a:r>
            <a:r>
              <a:rPr lang="sv-SE" sz="1000" i="1" dirty="0">
                <a:solidFill>
                  <a:srgbClr val="010203"/>
                </a:solidFill>
                <a:latin typeface="Calibri" panose="020F0502020204030204" pitchFamily="34" charset="0"/>
                <a:cs typeface="Calibri" panose="020F0502020204030204" pitchFamily="34" charset="0"/>
              </a:rPr>
              <a:t>. 2016</a:t>
            </a:r>
          </a:p>
        </p:txBody>
      </p:sp>
    </p:spTree>
    <p:extLst>
      <p:ext uri="{BB962C8B-B14F-4D97-AF65-F5344CB8AC3E}">
        <p14:creationId xmlns:p14="http://schemas.microsoft.com/office/powerpoint/2010/main" val="1440863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10" name="Rektangel med klippt och rundat hörn 9">
            <a:extLst>
              <a:ext uri="{FF2B5EF4-FFF2-40B4-BE49-F238E27FC236}">
                <a16:creationId xmlns:a16="http://schemas.microsoft.com/office/drawing/2014/main" id="{D5F04923-45FC-1748-9732-F937DBE9EBCD}"/>
              </a:ext>
            </a:extLst>
          </p:cNvPr>
          <p:cNvSpPr/>
          <p:nvPr/>
        </p:nvSpPr>
        <p:spPr>
          <a:xfrm>
            <a:off x="371475" y="1859958"/>
            <a:ext cx="11449050" cy="4156075"/>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2" name="Google Shape;332;p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buSzPts val="3600"/>
            </a:pPr>
            <a:r>
              <a:rPr lang="en-US" dirty="0"/>
              <a:t>RIK </a:t>
            </a:r>
            <a:r>
              <a:rPr lang="en-US" dirty="0" err="1"/>
              <a:t>frekvens</a:t>
            </a:r>
            <a:endParaRPr dirty="0"/>
          </a:p>
        </p:txBody>
      </p:sp>
      <p:sp>
        <p:nvSpPr>
          <p:cNvPr id="333" name="Google Shape;333;p21"/>
          <p:cNvSpPr txBox="1">
            <a:spLocks noGrp="1"/>
          </p:cNvSpPr>
          <p:nvPr>
            <p:ph type="body" idx="1"/>
          </p:nvPr>
        </p:nvSpPr>
        <p:spPr>
          <a:xfrm>
            <a:off x="781048" y="1816416"/>
            <a:ext cx="6048377" cy="4230000"/>
          </a:xfrm>
          <a:prstGeom prst="rect">
            <a:avLst/>
          </a:prstGeom>
          <a:noFill/>
          <a:ln>
            <a:noFill/>
          </a:ln>
        </p:spPr>
        <p:txBody>
          <a:bodyPr spcFirstLastPara="1" wrap="square" lIns="91425" tIns="45700" rIns="91425" bIns="45700" anchor="t" anchorCtr="0">
            <a:normAutofit/>
          </a:bodyPr>
          <a:lstStyle/>
          <a:p>
            <a:pPr marL="685800" lvl="1" indent="-101600" algn="l" rtl="0">
              <a:lnSpc>
                <a:spcPct val="90000"/>
              </a:lnSpc>
              <a:spcBef>
                <a:spcPts val="0"/>
              </a:spcBef>
              <a:spcAft>
                <a:spcPts val="0"/>
              </a:spcAft>
              <a:buClr>
                <a:schemeClr val="dk1"/>
              </a:buClr>
              <a:buSzPts val="2000"/>
              <a:buFont typeface="Arial"/>
              <a:buNone/>
            </a:pPr>
            <a:endParaRPr dirty="0"/>
          </a:p>
          <a:p>
            <a:pPr marL="228600" lvl="0" indent="-228600" algn="l" rtl="0">
              <a:lnSpc>
                <a:spcPct val="90000"/>
              </a:lnSpc>
              <a:spcBef>
                <a:spcPts val="1000"/>
              </a:spcBef>
              <a:spcAft>
                <a:spcPts val="0"/>
              </a:spcAft>
              <a:buClr>
                <a:schemeClr val="dk1"/>
              </a:buClr>
              <a:buSzPts val="2400"/>
              <a:buChar char="•"/>
            </a:pPr>
            <a:r>
              <a:rPr lang="en-US" dirty="0"/>
              <a:t>Det </a:t>
            </a:r>
            <a:r>
              <a:rPr lang="en-US" dirty="0" err="1"/>
              <a:t>kommer</a:t>
            </a:r>
            <a:r>
              <a:rPr lang="en-US" dirty="0"/>
              <a:t> an på… </a:t>
            </a:r>
            <a:endParaRPr dirty="0"/>
          </a:p>
          <a:p>
            <a:pPr marL="685800" lvl="1" indent="-228600" algn="l" rtl="0">
              <a:lnSpc>
                <a:spcPct val="90000"/>
              </a:lnSpc>
              <a:spcBef>
                <a:spcPts val="500"/>
              </a:spcBef>
              <a:spcAft>
                <a:spcPts val="0"/>
              </a:spcAft>
              <a:buClr>
                <a:schemeClr val="dk1"/>
              </a:buClr>
              <a:buSzPts val="2000"/>
              <a:buChar char="–"/>
            </a:pPr>
            <a:r>
              <a:rPr lang="sv-SE" dirty="0"/>
              <a:t>total eller delvis retensjon</a:t>
            </a:r>
            <a:endParaRPr dirty="0"/>
          </a:p>
          <a:p>
            <a:pPr marL="685800" lvl="1" indent="-228600" algn="l" rtl="0">
              <a:lnSpc>
                <a:spcPct val="90000"/>
              </a:lnSpc>
              <a:spcBef>
                <a:spcPts val="500"/>
              </a:spcBef>
              <a:spcAft>
                <a:spcPts val="0"/>
              </a:spcAft>
              <a:buClr>
                <a:schemeClr val="dk1"/>
              </a:buClr>
              <a:buSzPts val="2000"/>
              <a:buChar char="–"/>
            </a:pPr>
            <a:r>
              <a:rPr lang="en-US" dirty="0" err="1"/>
              <a:t>væskeinntak</a:t>
            </a:r>
            <a:endParaRPr dirty="0"/>
          </a:p>
          <a:p>
            <a:pPr marL="685800" lvl="1" indent="-228600" algn="l" rtl="0">
              <a:lnSpc>
                <a:spcPct val="90000"/>
              </a:lnSpc>
              <a:spcBef>
                <a:spcPts val="500"/>
              </a:spcBef>
              <a:spcAft>
                <a:spcPts val="0"/>
              </a:spcAft>
              <a:buClr>
                <a:schemeClr val="dk1"/>
              </a:buClr>
              <a:buSzPts val="2000"/>
              <a:buChar char="–"/>
            </a:pPr>
            <a:r>
              <a:rPr lang="en-US" dirty="0" err="1"/>
              <a:t>mengde</a:t>
            </a:r>
            <a:r>
              <a:rPr lang="en-US" dirty="0"/>
              <a:t> </a:t>
            </a:r>
            <a:r>
              <a:rPr lang="en-US" dirty="0" err="1"/>
              <a:t>residualurin</a:t>
            </a:r>
            <a:endParaRPr dirty="0"/>
          </a:p>
          <a:p>
            <a:pPr marL="1143000" lvl="2" indent="-114300" algn="l" rtl="0">
              <a:lnSpc>
                <a:spcPct val="90000"/>
              </a:lnSpc>
              <a:spcBef>
                <a:spcPts val="500"/>
              </a:spcBef>
              <a:spcAft>
                <a:spcPts val="0"/>
              </a:spcAft>
              <a:buClr>
                <a:schemeClr val="dk1"/>
              </a:buClr>
              <a:buSzPts val="1800"/>
              <a:buNone/>
            </a:pPr>
            <a:endParaRPr dirty="0"/>
          </a:p>
          <a:p>
            <a:pPr marL="228600" lvl="0" indent="-228600" algn="l" rtl="0">
              <a:lnSpc>
                <a:spcPct val="90000"/>
              </a:lnSpc>
              <a:spcBef>
                <a:spcPts val="1000"/>
              </a:spcBef>
              <a:spcAft>
                <a:spcPts val="0"/>
              </a:spcAft>
              <a:buClr>
                <a:schemeClr val="dk1"/>
              </a:buClr>
              <a:buSzPts val="2400"/>
              <a:buChar char="•"/>
            </a:pPr>
            <a:r>
              <a:rPr lang="en-US" dirty="0" err="1"/>
              <a:t>Anbefalinger</a:t>
            </a:r>
            <a:r>
              <a:rPr lang="en-US" dirty="0"/>
              <a:t> </a:t>
            </a:r>
            <a:endParaRPr dirty="0"/>
          </a:p>
          <a:p>
            <a:pPr marL="685800" lvl="1" indent="-228600" algn="l" rtl="0">
              <a:lnSpc>
                <a:spcPct val="90000"/>
              </a:lnSpc>
              <a:spcBef>
                <a:spcPts val="500"/>
              </a:spcBef>
              <a:spcAft>
                <a:spcPts val="0"/>
              </a:spcAft>
              <a:buClr>
                <a:schemeClr val="dk1"/>
              </a:buClr>
              <a:buSzPts val="2000"/>
              <a:buChar char="–"/>
            </a:pPr>
            <a:r>
              <a:rPr lang="en-US" dirty="0"/>
              <a:t>total </a:t>
            </a:r>
            <a:r>
              <a:rPr lang="en-US" dirty="0" err="1"/>
              <a:t>retensjon</a:t>
            </a:r>
            <a:r>
              <a:rPr lang="en-US" dirty="0"/>
              <a:t>, 4-6 ganger per dag </a:t>
            </a:r>
            <a:r>
              <a:rPr lang="en-US" baseline="30000" dirty="0"/>
              <a:t>2</a:t>
            </a:r>
            <a:endParaRPr baseline="30000" dirty="0"/>
          </a:p>
          <a:p>
            <a:pPr marL="685800" lvl="1" indent="-228600" algn="l" rtl="0">
              <a:lnSpc>
                <a:spcPct val="90000"/>
              </a:lnSpc>
              <a:spcBef>
                <a:spcPts val="500"/>
              </a:spcBef>
              <a:spcAft>
                <a:spcPts val="0"/>
              </a:spcAft>
              <a:buClr>
                <a:schemeClr val="dk1"/>
              </a:buClr>
              <a:buSzPts val="2000"/>
              <a:buChar char="–"/>
            </a:pPr>
            <a:r>
              <a:rPr lang="en-US" dirty="0" err="1"/>
              <a:t>volumet</a:t>
            </a:r>
            <a:r>
              <a:rPr lang="en-US" dirty="0"/>
              <a:t> </a:t>
            </a:r>
            <a:r>
              <a:rPr lang="en-US" dirty="0" err="1"/>
              <a:t>i</a:t>
            </a:r>
            <a:r>
              <a:rPr lang="en-US" dirty="0"/>
              <a:t> </a:t>
            </a:r>
            <a:r>
              <a:rPr lang="en-US" dirty="0" err="1"/>
              <a:t>urinblæren</a:t>
            </a:r>
            <a:r>
              <a:rPr lang="en-US" dirty="0"/>
              <a:t> </a:t>
            </a:r>
            <a:r>
              <a:rPr lang="en-US" dirty="0" err="1"/>
              <a:t>bør</a:t>
            </a:r>
            <a:r>
              <a:rPr lang="en-US" dirty="0"/>
              <a:t> </a:t>
            </a:r>
            <a:r>
              <a:rPr lang="en-US" dirty="0" err="1"/>
              <a:t>ikke</a:t>
            </a:r>
            <a:r>
              <a:rPr lang="en-US" dirty="0"/>
              <a:t> </a:t>
            </a:r>
            <a:r>
              <a:rPr lang="en-US" dirty="0" err="1"/>
              <a:t>være</a:t>
            </a:r>
            <a:r>
              <a:rPr lang="en-US" dirty="0"/>
              <a:t> </a:t>
            </a:r>
            <a:r>
              <a:rPr lang="en-US" dirty="0" err="1"/>
              <a:t>mer</a:t>
            </a:r>
            <a:r>
              <a:rPr lang="en-US" dirty="0"/>
              <a:t> </a:t>
            </a:r>
            <a:r>
              <a:rPr lang="en-US" dirty="0" err="1"/>
              <a:t>enn</a:t>
            </a:r>
            <a:r>
              <a:rPr lang="en-US" dirty="0"/>
              <a:t> </a:t>
            </a:r>
            <a:br>
              <a:rPr lang="en-US" dirty="0"/>
            </a:br>
            <a:r>
              <a:rPr lang="en-US" dirty="0"/>
              <a:t>400 ml </a:t>
            </a:r>
            <a:r>
              <a:rPr lang="en-US" dirty="0" err="1"/>
              <a:t>ved</a:t>
            </a:r>
            <a:r>
              <a:rPr lang="en-US" dirty="0"/>
              <a:t> </a:t>
            </a:r>
            <a:r>
              <a:rPr lang="en-US" dirty="0" err="1"/>
              <a:t>hver</a:t>
            </a:r>
            <a:r>
              <a:rPr lang="en-US" dirty="0"/>
              <a:t> </a:t>
            </a:r>
            <a:r>
              <a:rPr lang="en-US" dirty="0" err="1"/>
              <a:t>blæretømming</a:t>
            </a:r>
            <a:r>
              <a:rPr lang="en-US" dirty="0"/>
              <a:t> </a:t>
            </a:r>
            <a:r>
              <a:rPr lang="en-US" baseline="30000" dirty="0"/>
              <a:t>2</a:t>
            </a:r>
            <a:endParaRPr baseline="30000" dirty="0"/>
          </a:p>
        </p:txBody>
      </p:sp>
      <p:sp>
        <p:nvSpPr>
          <p:cNvPr id="334" name="Google Shape;334;p21"/>
          <p:cNvSpPr txBox="1"/>
          <p:nvPr/>
        </p:nvSpPr>
        <p:spPr>
          <a:xfrm>
            <a:off x="-109537" y="6170337"/>
            <a:ext cx="6565811" cy="568599"/>
          </a:xfrm>
          <a:prstGeom prst="rect">
            <a:avLst/>
          </a:prstGeom>
          <a:noFill/>
          <a:ln>
            <a:noFill/>
          </a:ln>
        </p:spPr>
        <p:txBody>
          <a:bodyPr spcFirstLastPara="1" wrap="square" lIns="540000" tIns="0" rIns="0" bIns="144000" anchor="b" anchorCtr="0">
            <a:spAutoFit/>
          </a:bodyPr>
          <a:lstStyle/>
          <a:p>
            <a:pPr marL="136525" marR="0" lvl="0" indent="-136525" algn="l" defTabSz="914400" rtl="0" eaLnBrk="1" fontAlgn="auto" latinLnBrk="0" hangingPunct="1">
              <a:lnSpc>
                <a:spcPts val="1100"/>
              </a:lnSpc>
              <a:spcBef>
                <a:spcPts val="0"/>
              </a:spcBef>
              <a:spcAft>
                <a:spcPts val="0"/>
              </a:spcAft>
              <a:buClr>
                <a:srgbClr val="000000"/>
              </a:buClr>
              <a:buSzTx/>
              <a:buFont typeface="Arial"/>
              <a:buNone/>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1.	Vahr et al 2013. EAUN guideline</a:t>
            </a:r>
            <a:endParaRPr kumimoji="0"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36525" marR="0" lvl="0" indent="-136525" algn="l" defTabSz="914400" rtl="0" eaLnBrk="1" fontAlgn="auto" latinLnBrk="0" hangingPunct="1">
              <a:lnSpc>
                <a:spcPts val="1100"/>
              </a:lnSpc>
              <a:spcBef>
                <a:spcPts val="0"/>
              </a:spcBef>
              <a:spcAft>
                <a:spcPts val="0"/>
              </a:spcAft>
              <a:buClr>
                <a:srgbClr val="000000"/>
              </a:buClr>
              <a:buSzTx/>
              <a:buFont typeface="Arial"/>
              <a:buNone/>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2.	Bakke A, et al. Physical predictors of infection in patients treated with clean intermittent catheterization: </a:t>
            </a:r>
            <a:br>
              <a:rPr kumimoji="0" lang="en-US" sz="10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kumimoji="0" lang="en-US" sz="10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a prospective 7-year study. Br J Urol. 1997;79(1):85-90.</a:t>
            </a:r>
            <a:endParaRPr kumimoji="0" sz="10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sp>
        <p:nvSpPr>
          <p:cNvPr id="335" name="Google Shape;335;p21"/>
          <p:cNvSpPr/>
          <p:nvPr/>
        </p:nvSpPr>
        <p:spPr>
          <a:xfrm>
            <a:off x="214801" y="216000"/>
            <a:ext cx="11760266" cy="336550"/>
          </a:xfrm>
          <a:custGeom>
            <a:avLst/>
            <a:gdLst/>
            <a:ahLst/>
            <a:cxnLst/>
            <a:rect l="l" t="t" r="r" b="b"/>
            <a:pathLst>
              <a:path w="17224" h="10000" extrusionOk="0">
                <a:moveTo>
                  <a:pt x="17224" y="0"/>
                </a:moveTo>
                <a:lnTo>
                  <a:pt x="483" y="0"/>
                </a:lnTo>
                <a:cubicBezTo>
                  <a:pt x="483" y="0"/>
                  <a:pt x="0" y="0"/>
                  <a:pt x="0" y="10000"/>
                </a:cubicBezTo>
              </a:path>
            </a:pathLst>
          </a:custGeom>
          <a:noFill/>
          <a:ln w="19050" cap="rnd"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2B55B4"/>
              </a:solidFill>
              <a:effectLst/>
              <a:uLnTx/>
              <a:uFillTx/>
              <a:latin typeface="Calibri"/>
              <a:ea typeface="Calibri"/>
              <a:cs typeface="Calibri"/>
              <a:sym typeface="Calibri"/>
            </a:endParaRPr>
          </a:p>
        </p:txBody>
      </p:sp>
      <p:grpSp>
        <p:nvGrpSpPr>
          <p:cNvPr id="336" name="Google Shape;336;p21"/>
          <p:cNvGrpSpPr/>
          <p:nvPr/>
        </p:nvGrpSpPr>
        <p:grpSpPr>
          <a:xfrm>
            <a:off x="9293363" y="348085"/>
            <a:ext cx="2674800" cy="326619"/>
            <a:chOff x="6548438" y="7050088"/>
            <a:chExt cx="2674800" cy="326619"/>
          </a:xfrm>
        </p:grpSpPr>
        <p:sp>
          <p:nvSpPr>
            <p:cNvPr id="337" name="Google Shape;337;p21"/>
            <p:cNvSpPr/>
            <p:nvPr/>
          </p:nvSpPr>
          <p:spPr>
            <a:xfrm>
              <a:off x="8008717" y="7050088"/>
              <a:ext cx="1214521" cy="261614"/>
            </a:xfrm>
            <a:custGeom>
              <a:avLst/>
              <a:gdLst/>
              <a:ahLst/>
              <a:cxnLst/>
              <a:rect l="l" t="t" r="r" b="b"/>
              <a:pathLst>
                <a:path w="484" h="102" extrusionOk="0">
                  <a:moveTo>
                    <a:pt x="422" y="88"/>
                  </a:moveTo>
                  <a:cubicBezTo>
                    <a:pt x="421" y="92"/>
                    <a:pt x="419" y="99"/>
                    <a:pt x="426" y="101"/>
                  </a:cubicBezTo>
                  <a:cubicBezTo>
                    <a:pt x="427" y="101"/>
                    <a:pt x="428" y="101"/>
                    <a:pt x="429" y="101"/>
                  </a:cubicBezTo>
                  <a:cubicBezTo>
                    <a:pt x="432" y="101"/>
                    <a:pt x="435" y="100"/>
                    <a:pt x="437" y="98"/>
                  </a:cubicBezTo>
                  <a:cubicBezTo>
                    <a:pt x="441" y="95"/>
                    <a:pt x="442" y="91"/>
                    <a:pt x="443" y="88"/>
                  </a:cubicBezTo>
                  <a:cubicBezTo>
                    <a:pt x="449" y="66"/>
                    <a:pt x="449" y="66"/>
                    <a:pt x="449" y="66"/>
                  </a:cubicBezTo>
                  <a:cubicBezTo>
                    <a:pt x="451" y="59"/>
                    <a:pt x="454" y="48"/>
                    <a:pt x="465" y="46"/>
                  </a:cubicBezTo>
                  <a:cubicBezTo>
                    <a:pt x="467" y="46"/>
                    <a:pt x="469" y="46"/>
                    <a:pt x="471" y="46"/>
                  </a:cubicBezTo>
                  <a:cubicBezTo>
                    <a:pt x="473" y="46"/>
                    <a:pt x="476" y="45"/>
                    <a:pt x="479" y="43"/>
                  </a:cubicBezTo>
                  <a:cubicBezTo>
                    <a:pt x="481" y="42"/>
                    <a:pt x="482" y="39"/>
                    <a:pt x="483" y="37"/>
                  </a:cubicBezTo>
                  <a:cubicBezTo>
                    <a:pt x="484" y="32"/>
                    <a:pt x="482" y="27"/>
                    <a:pt x="475" y="27"/>
                  </a:cubicBezTo>
                  <a:cubicBezTo>
                    <a:pt x="469" y="27"/>
                    <a:pt x="463" y="30"/>
                    <a:pt x="459" y="35"/>
                  </a:cubicBezTo>
                  <a:cubicBezTo>
                    <a:pt x="457" y="37"/>
                    <a:pt x="455" y="39"/>
                    <a:pt x="454" y="42"/>
                  </a:cubicBezTo>
                  <a:cubicBezTo>
                    <a:pt x="455" y="40"/>
                    <a:pt x="455" y="40"/>
                    <a:pt x="455" y="40"/>
                  </a:cubicBezTo>
                  <a:cubicBezTo>
                    <a:pt x="455" y="38"/>
                    <a:pt x="457" y="31"/>
                    <a:pt x="452" y="29"/>
                  </a:cubicBezTo>
                  <a:cubicBezTo>
                    <a:pt x="451" y="28"/>
                    <a:pt x="450" y="28"/>
                    <a:pt x="448" y="28"/>
                  </a:cubicBezTo>
                  <a:cubicBezTo>
                    <a:pt x="445" y="28"/>
                    <a:pt x="442" y="29"/>
                    <a:pt x="441" y="30"/>
                  </a:cubicBezTo>
                  <a:cubicBezTo>
                    <a:pt x="437" y="34"/>
                    <a:pt x="436" y="37"/>
                    <a:pt x="435" y="41"/>
                  </a:cubicBezTo>
                  <a:lnTo>
                    <a:pt x="422" y="88"/>
                  </a:lnTo>
                  <a:close/>
                  <a:moveTo>
                    <a:pt x="392" y="77"/>
                  </a:moveTo>
                  <a:cubicBezTo>
                    <a:pt x="390" y="79"/>
                    <a:pt x="388" y="82"/>
                    <a:pt x="382" y="84"/>
                  </a:cubicBezTo>
                  <a:cubicBezTo>
                    <a:pt x="378" y="86"/>
                    <a:pt x="375" y="86"/>
                    <a:pt x="373" y="86"/>
                  </a:cubicBezTo>
                  <a:cubicBezTo>
                    <a:pt x="367" y="86"/>
                    <a:pt x="364" y="83"/>
                    <a:pt x="365" y="78"/>
                  </a:cubicBezTo>
                  <a:cubicBezTo>
                    <a:pt x="367" y="72"/>
                    <a:pt x="375" y="70"/>
                    <a:pt x="381" y="69"/>
                  </a:cubicBezTo>
                  <a:cubicBezTo>
                    <a:pt x="391" y="67"/>
                    <a:pt x="392" y="67"/>
                    <a:pt x="395" y="66"/>
                  </a:cubicBezTo>
                  <a:lnTo>
                    <a:pt x="392" y="77"/>
                  </a:lnTo>
                  <a:close/>
                  <a:moveTo>
                    <a:pt x="418" y="56"/>
                  </a:moveTo>
                  <a:cubicBezTo>
                    <a:pt x="419" y="49"/>
                    <a:pt x="422" y="40"/>
                    <a:pt x="416" y="34"/>
                  </a:cubicBezTo>
                  <a:cubicBezTo>
                    <a:pt x="413" y="30"/>
                    <a:pt x="407" y="27"/>
                    <a:pt x="395" y="27"/>
                  </a:cubicBezTo>
                  <a:cubicBezTo>
                    <a:pt x="372" y="27"/>
                    <a:pt x="362" y="36"/>
                    <a:pt x="360" y="43"/>
                  </a:cubicBezTo>
                  <a:cubicBezTo>
                    <a:pt x="359" y="48"/>
                    <a:pt x="363" y="52"/>
                    <a:pt x="367" y="52"/>
                  </a:cubicBezTo>
                  <a:cubicBezTo>
                    <a:pt x="371" y="52"/>
                    <a:pt x="374" y="49"/>
                    <a:pt x="375" y="48"/>
                  </a:cubicBezTo>
                  <a:cubicBezTo>
                    <a:pt x="378" y="45"/>
                    <a:pt x="381" y="43"/>
                    <a:pt x="389" y="43"/>
                  </a:cubicBezTo>
                  <a:cubicBezTo>
                    <a:pt x="391" y="43"/>
                    <a:pt x="400" y="43"/>
                    <a:pt x="399" y="49"/>
                  </a:cubicBezTo>
                  <a:cubicBezTo>
                    <a:pt x="398" y="53"/>
                    <a:pt x="394" y="53"/>
                    <a:pt x="387" y="55"/>
                  </a:cubicBezTo>
                  <a:cubicBezTo>
                    <a:pt x="371" y="57"/>
                    <a:pt x="365" y="58"/>
                    <a:pt x="358" y="62"/>
                  </a:cubicBezTo>
                  <a:cubicBezTo>
                    <a:pt x="356" y="63"/>
                    <a:pt x="352" y="66"/>
                    <a:pt x="349" y="71"/>
                  </a:cubicBezTo>
                  <a:cubicBezTo>
                    <a:pt x="347" y="72"/>
                    <a:pt x="346" y="75"/>
                    <a:pt x="345" y="79"/>
                  </a:cubicBezTo>
                  <a:cubicBezTo>
                    <a:pt x="341" y="93"/>
                    <a:pt x="348" y="102"/>
                    <a:pt x="364" y="102"/>
                  </a:cubicBezTo>
                  <a:cubicBezTo>
                    <a:pt x="370" y="102"/>
                    <a:pt x="377" y="100"/>
                    <a:pt x="383" y="97"/>
                  </a:cubicBezTo>
                  <a:cubicBezTo>
                    <a:pt x="385" y="95"/>
                    <a:pt x="386" y="94"/>
                    <a:pt x="388" y="93"/>
                  </a:cubicBezTo>
                  <a:cubicBezTo>
                    <a:pt x="389" y="96"/>
                    <a:pt x="389" y="101"/>
                    <a:pt x="395" y="101"/>
                  </a:cubicBezTo>
                  <a:cubicBezTo>
                    <a:pt x="405" y="101"/>
                    <a:pt x="408" y="91"/>
                    <a:pt x="410" y="86"/>
                  </a:cubicBezTo>
                  <a:lnTo>
                    <a:pt x="418" y="56"/>
                  </a:lnTo>
                  <a:close/>
                  <a:moveTo>
                    <a:pt x="353" y="14"/>
                  </a:moveTo>
                  <a:cubicBezTo>
                    <a:pt x="354" y="10"/>
                    <a:pt x="355" y="5"/>
                    <a:pt x="350" y="2"/>
                  </a:cubicBezTo>
                  <a:cubicBezTo>
                    <a:pt x="348" y="1"/>
                    <a:pt x="347" y="1"/>
                    <a:pt x="346" y="1"/>
                  </a:cubicBezTo>
                  <a:cubicBezTo>
                    <a:pt x="343" y="1"/>
                    <a:pt x="341" y="2"/>
                    <a:pt x="339" y="4"/>
                  </a:cubicBezTo>
                  <a:cubicBezTo>
                    <a:pt x="335" y="6"/>
                    <a:pt x="334" y="10"/>
                    <a:pt x="333" y="13"/>
                  </a:cubicBezTo>
                  <a:cubicBezTo>
                    <a:pt x="313" y="89"/>
                    <a:pt x="313" y="89"/>
                    <a:pt x="313" y="89"/>
                  </a:cubicBezTo>
                  <a:cubicBezTo>
                    <a:pt x="312" y="93"/>
                    <a:pt x="309" y="101"/>
                    <a:pt x="319" y="101"/>
                  </a:cubicBezTo>
                  <a:cubicBezTo>
                    <a:pt x="330" y="101"/>
                    <a:pt x="332" y="92"/>
                    <a:pt x="333" y="89"/>
                  </a:cubicBezTo>
                  <a:lnTo>
                    <a:pt x="353" y="14"/>
                  </a:lnTo>
                  <a:close/>
                  <a:moveTo>
                    <a:pt x="279" y="43"/>
                  </a:moveTo>
                  <a:cubicBezTo>
                    <a:pt x="281" y="43"/>
                    <a:pt x="288" y="43"/>
                    <a:pt x="290" y="51"/>
                  </a:cubicBezTo>
                  <a:cubicBezTo>
                    <a:pt x="291" y="55"/>
                    <a:pt x="291" y="59"/>
                    <a:pt x="290" y="64"/>
                  </a:cubicBezTo>
                  <a:cubicBezTo>
                    <a:pt x="288" y="68"/>
                    <a:pt x="286" y="73"/>
                    <a:pt x="283" y="78"/>
                  </a:cubicBezTo>
                  <a:cubicBezTo>
                    <a:pt x="281" y="80"/>
                    <a:pt x="276" y="85"/>
                    <a:pt x="267" y="85"/>
                  </a:cubicBezTo>
                  <a:cubicBezTo>
                    <a:pt x="257" y="85"/>
                    <a:pt x="253" y="77"/>
                    <a:pt x="257" y="64"/>
                  </a:cubicBezTo>
                  <a:cubicBezTo>
                    <a:pt x="258" y="61"/>
                    <a:pt x="260" y="52"/>
                    <a:pt x="268" y="47"/>
                  </a:cubicBezTo>
                  <a:cubicBezTo>
                    <a:pt x="272" y="43"/>
                    <a:pt x="276" y="43"/>
                    <a:pt x="279" y="43"/>
                  </a:cubicBezTo>
                  <a:moveTo>
                    <a:pt x="236" y="64"/>
                  </a:moveTo>
                  <a:cubicBezTo>
                    <a:pt x="231" y="83"/>
                    <a:pt x="237" y="102"/>
                    <a:pt x="263" y="102"/>
                  </a:cubicBezTo>
                  <a:cubicBezTo>
                    <a:pt x="284" y="102"/>
                    <a:pt x="304" y="87"/>
                    <a:pt x="310" y="64"/>
                  </a:cubicBezTo>
                  <a:cubicBezTo>
                    <a:pt x="313" y="53"/>
                    <a:pt x="311" y="44"/>
                    <a:pt x="308" y="38"/>
                  </a:cubicBezTo>
                  <a:cubicBezTo>
                    <a:pt x="303" y="31"/>
                    <a:pt x="294" y="27"/>
                    <a:pt x="284" y="27"/>
                  </a:cubicBezTo>
                  <a:cubicBezTo>
                    <a:pt x="262" y="27"/>
                    <a:pt x="242" y="42"/>
                    <a:pt x="236" y="64"/>
                  </a:cubicBezTo>
                  <a:moveTo>
                    <a:pt x="198" y="14"/>
                  </a:moveTo>
                  <a:cubicBezTo>
                    <a:pt x="199" y="11"/>
                    <a:pt x="200" y="5"/>
                    <a:pt x="195" y="2"/>
                  </a:cubicBezTo>
                  <a:cubicBezTo>
                    <a:pt x="193" y="2"/>
                    <a:pt x="192" y="2"/>
                    <a:pt x="191" y="2"/>
                  </a:cubicBezTo>
                  <a:cubicBezTo>
                    <a:pt x="188" y="2"/>
                    <a:pt x="186" y="2"/>
                    <a:pt x="183" y="4"/>
                  </a:cubicBezTo>
                  <a:cubicBezTo>
                    <a:pt x="180" y="7"/>
                    <a:pt x="178" y="10"/>
                    <a:pt x="178" y="14"/>
                  </a:cubicBezTo>
                  <a:cubicBezTo>
                    <a:pt x="157" y="89"/>
                    <a:pt x="157" y="89"/>
                    <a:pt x="157" y="89"/>
                  </a:cubicBezTo>
                  <a:cubicBezTo>
                    <a:pt x="156" y="93"/>
                    <a:pt x="155" y="99"/>
                    <a:pt x="161" y="101"/>
                  </a:cubicBezTo>
                  <a:cubicBezTo>
                    <a:pt x="162" y="101"/>
                    <a:pt x="164" y="101"/>
                    <a:pt x="164" y="101"/>
                  </a:cubicBezTo>
                  <a:cubicBezTo>
                    <a:pt x="167" y="101"/>
                    <a:pt x="171" y="100"/>
                    <a:pt x="173" y="98"/>
                  </a:cubicBezTo>
                  <a:cubicBezTo>
                    <a:pt x="176" y="95"/>
                    <a:pt x="177" y="91"/>
                    <a:pt x="178" y="88"/>
                  </a:cubicBezTo>
                  <a:cubicBezTo>
                    <a:pt x="185" y="62"/>
                    <a:pt x="185" y="62"/>
                    <a:pt x="185" y="62"/>
                  </a:cubicBezTo>
                  <a:cubicBezTo>
                    <a:pt x="186" y="57"/>
                    <a:pt x="188" y="51"/>
                    <a:pt x="194" y="47"/>
                  </a:cubicBezTo>
                  <a:cubicBezTo>
                    <a:pt x="196" y="46"/>
                    <a:pt x="198" y="45"/>
                    <a:pt x="201" y="45"/>
                  </a:cubicBezTo>
                  <a:cubicBezTo>
                    <a:pt x="212" y="45"/>
                    <a:pt x="210" y="54"/>
                    <a:pt x="208" y="61"/>
                  </a:cubicBezTo>
                  <a:cubicBezTo>
                    <a:pt x="200" y="89"/>
                    <a:pt x="200" y="89"/>
                    <a:pt x="200" y="89"/>
                  </a:cubicBezTo>
                  <a:cubicBezTo>
                    <a:pt x="200" y="92"/>
                    <a:pt x="199" y="96"/>
                    <a:pt x="201" y="99"/>
                  </a:cubicBezTo>
                  <a:cubicBezTo>
                    <a:pt x="202" y="100"/>
                    <a:pt x="205" y="101"/>
                    <a:pt x="207" y="101"/>
                  </a:cubicBezTo>
                  <a:cubicBezTo>
                    <a:pt x="210" y="101"/>
                    <a:pt x="213" y="100"/>
                    <a:pt x="215" y="98"/>
                  </a:cubicBezTo>
                  <a:cubicBezTo>
                    <a:pt x="218" y="96"/>
                    <a:pt x="220" y="92"/>
                    <a:pt x="220" y="89"/>
                  </a:cubicBezTo>
                  <a:cubicBezTo>
                    <a:pt x="230" y="54"/>
                    <a:pt x="230" y="54"/>
                    <a:pt x="230" y="54"/>
                  </a:cubicBezTo>
                  <a:cubicBezTo>
                    <a:pt x="231" y="47"/>
                    <a:pt x="234" y="37"/>
                    <a:pt x="225" y="31"/>
                  </a:cubicBezTo>
                  <a:cubicBezTo>
                    <a:pt x="222" y="28"/>
                    <a:pt x="217" y="28"/>
                    <a:pt x="213" y="28"/>
                  </a:cubicBezTo>
                  <a:cubicBezTo>
                    <a:pt x="202" y="28"/>
                    <a:pt x="195" y="34"/>
                    <a:pt x="192" y="36"/>
                  </a:cubicBezTo>
                  <a:lnTo>
                    <a:pt x="198" y="14"/>
                  </a:lnTo>
                  <a:close/>
                  <a:moveTo>
                    <a:pt x="123" y="85"/>
                  </a:moveTo>
                  <a:cubicBezTo>
                    <a:pt x="110" y="85"/>
                    <a:pt x="110" y="74"/>
                    <a:pt x="113" y="65"/>
                  </a:cubicBezTo>
                  <a:cubicBezTo>
                    <a:pt x="117" y="51"/>
                    <a:pt x="123" y="47"/>
                    <a:pt x="126" y="46"/>
                  </a:cubicBezTo>
                  <a:cubicBezTo>
                    <a:pt x="129" y="44"/>
                    <a:pt x="131" y="43"/>
                    <a:pt x="134" y="43"/>
                  </a:cubicBezTo>
                  <a:cubicBezTo>
                    <a:pt x="140" y="43"/>
                    <a:pt x="142" y="46"/>
                    <a:pt x="143" y="48"/>
                  </a:cubicBezTo>
                  <a:cubicBezTo>
                    <a:pt x="144" y="49"/>
                    <a:pt x="144" y="50"/>
                    <a:pt x="145" y="51"/>
                  </a:cubicBezTo>
                  <a:cubicBezTo>
                    <a:pt x="146" y="53"/>
                    <a:pt x="148" y="54"/>
                    <a:pt x="150" y="54"/>
                  </a:cubicBezTo>
                  <a:cubicBezTo>
                    <a:pt x="155" y="54"/>
                    <a:pt x="160" y="51"/>
                    <a:pt x="162" y="45"/>
                  </a:cubicBezTo>
                  <a:cubicBezTo>
                    <a:pt x="163" y="41"/>
                    <a:pt x="162" y="38"/>
                    <a:pt x="159" y="35"/>
                  </a:cubicBezTo>
                  <a:cubicBezTo>
                    <a:pt x="154" y="29"/>
                    <a:pt x="147" y="27"/>
                    <a:pt x="139" y="27"/>
                  </a:cubicBezTo>
                  <a:cubicBezTo>
                    <a:pt x="119" y="27"/>
                    <a:pt x="99" y="39"/>
                    <a:pt x="92" y="65"/>
                  </a:cubicBezTo>
                  <a:cubicBezTo>
                    <a:pt x="87" y="86"/>
                    <a:pt x="93" y="102"/>
                    <a:pt x="118" y="102"/>
                  </a:cubicBezTo>
                  <a:cubicBezTo>
                    <a:pt x="138" y="102"/>
                    <a:pt x="151" y="89"/>
                    <a:pt x="152" y="82"/>
                  </a:cubicBezTo>
                  <a:cubicBezTo>
                    <a:pt x="154" y="76"/>
                    <a:pt x="150" y="73"/>
                    <a:pt x="145" y="73"/>
                  </a:cubicBezTo>
                  <a:cubicBezTo>
                    <a:pt x="140" y="73"/>
                    <a:pt x="138" y="76"/>
                    <a:pt x="136" y="79"/>
                  </a:cubicBezTo>
                  <a:cubicBezTo>
                    <a:pt x="133" y="82"/>
                    <a:pt x="130" y="85"/>
                    <a:pt x="123" y="85"/>
                  </a:cubicBezTo>
                  <a:moveTo>
                    <a:pt x="65" y="0"/>
                  </a:moveTo>
                  <a:cubicBezTo>
                    <a:pt x="40" y="0"/>
                    <a:pt x="23" y="12"/>
                    <a:pt x="19" y="30"/>
                  </a:cubicBezTo>
                  <a:cubicBezTo>
                    <a:pt x="13" y="50"/>
                    <a:pt x="30" y="55"/>
                    <a:pt x="45" y="59"/>
                  </a:cubicBezTo>
                  <a:cubicBezTo>
                    <a:pt x="57" y="62"/>
                    <a:pt x="59" y="63"/>
                    <a:pt x="61" y="65"/>
                  </a:cubicBezTo>
                  <a:cubicBezTo>
                    <a:pt x="63" y="66"/>
                    <a:pt x="64" y="69"/>
                    <a:pt x="63" y="73"/>
                  </a:cubicBezTo>
                  <a:cubicBezTo>
                    <a:pt x="61" y="80"/>
                    <a:pt x="54" y="82"/>
                    <a:pt x="53" y="83"/>
                  </a:cubicBezTo>
                  <a:cubicBezTo>
                    <a:pt x="49" y="84"/>
                    <a:pt x="46" y="84"/>
                    <a:pt x="43" y="84"/>
                  </a:cubicBezTo>
                  <a:cubicBezTo>
                    <a:pt x="29" y="84"/>
                    <a:pt x="27" y="79"/>
                    <a:pt x="25" y="74"/>
                  </a:cubicBezTo>
                  <a:cubicBezTo>
                    <a:pt x="23" y="70"/>
                    <a:pt x="21" y="67"/>
                    <a:pt x="16" y="67"/>
                  </a:cubicBezTo>
                  <a:cubicBezTo>
                    <a:pt x="11" y="67"/>
                    <a:pt x="4" y="71"/>
                    <a:pt x="3" y="78"/>
                  </a:cubicBezTo>
                  <a:cubicBezTo>
                    <a:pt x="2" y="80"/>
                    <a:pt x="0" y="90"/>
                    <a:pt x="13" y="97"/>
                  </a:cubicBezTo>
                  <a:cubicBezTo>
                    <a:pt x="19" y="101"/>
                    <a:pt x="28" y="102"/>
                    <a:pt x="38" y="102"/>
                  </a:cubicBezTo>
                  <a:cubicBezTo>
                    <a:pt x="48" y="102"/>
                    <a:pt x="59" y="100"/>
                    <a:pt x="69" y="94"/>
                  </a:cubicBezTo>
                  <a:cubicBezTo>
                    <a:pt x="76" y="89"/>
                    <a:pt x="83" y="81"/>
                    <a:pt x="86" y="71"/>
                  </a:cubicBezTo>
                  <a:cubicBezTo>
                    <a:pt x="89" y="59"/>
                    <a:pt x="85" y="52"/>
                    <a:pt x="80" y="48"/>
                  </a:cubicBezTo>
                  <a:cubicBezTo>
                    <a:pt x="76" y="45"/>
                    <a:pt x="74" y="45"/>
                    <a:pt x="54" y="39"/>
                  </a:cubicBezTo>
                  <a:cubicBezTo>
                    <a:pt x="48" y="37"/>
                    <a:pt x="44" y="36"/>
                    <a:pt x="43" y="34"/>
                  </a:cubicBezTo>
                  <a:cubicBezTo>
                    <a:pt x="41" y="33"/>
                    <a:pt x="41" y="31"/>
                    <a:pt x="42" y="28"/>
                  </a:cubicBezTo>
                  <a:cubicBezTo>
                    <a:pt x="43" y="22"/>
                    <a:pt x="51" y="18"/>
                    <a:pt x="61" y="18"/>
                  </a:cubicBezTo>
                  <a:cubicBezTo>
                    <a:pt x="69" y="18"/>
                    <a:pt x="73" y="21"/>
                    <a:pt x="75" y="25"/>
                  </a:cubicBezTo>
                  <a:cubicBezTo>
                    <a:pt x="76" y="26"/>
                    <a:pt x="76" y="27"/>
                    <a:pt x="76" y="28"/>
                  </a:cubicBezTo>
                  <a:cubicBezTo>
                    <a:pt x="78" y="32"/>
                    <a:pt x="80" y="33"/>
                    <a:pt x="83" y="33"/>
                  </a:cubicBezTo>
                  <a:cubicBezTo>
                    <a:pt x="89" y="33"/>
                    <a:pt x="95" y="29"/>
                    <a:pt x="97" y="23"/>
                  </a:cubicBezTo>
                  <a:cubicBezTo>
                    <a:pt x="100" y="13"/>
                    <a:pt x="90" y="0"/>
                    <a:pt x="65" y="0"/>
                  </a:cubicBezTo>
                </a:path>
              </a:pathLst>
            </a:cu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2B55B4"/>
                </a:solidFill>
                <a:effectLst/>
                <a:uLnTx/>
                <a:uFillTx/>
                <a:latin typeface="Calibri"/>
                <a:ea typeface="Calibri"/>
                <a:cs typeface="Calibri"/>
                <a:sym typeface="Calibri"/>
              </a:endParaRPr>
            </a:p>
          </p:txBody>
        </p:sp>
        <p:sp>
          <p:nvSpPr>
            <p:cNvPr id="338" name="Google Shape;338;p21"/>
            <p:cNvSpPr/>
            <p:nvPr/>
          </p:nvSpPr>
          <p:spPr>
            <a:xfrm>
              <a:off x="6548438" y="7056430"/>
              <a:ext cx="1441253" cy="320278"/>
            </a:xfrm>
            <a:custGeom>
              <a:avLst/>
              <a:gdLst/>
              <a:ahLst/>
              <a:cxnLst/>
              <a:rect l="l" t="t" r="r" b="b"/>
              <a:pathLst>
                <a:path w="574" h="125" extrusionOk="0">
                  <a:moveTo>
                    <a:pt x="563" y="23"/>
                  </a:moveTo>
                  <a:cubicBezTo>
                    <a:pt x="557" y="23"/>
                    <a:pt x="552" y="18"/>
                    <a:pt x="552" y="12"/>
                  </a:cubicBezTo>
                  <a:cubicBezTo>
                    <a:pt x="552" y="12"/>
                    <a:pt x="552" y="12"/>
                    <a:pt x="552" y="12"/>
                  </a:cubicBezTo>
                  <a:cubicBezTo>
                    <a:pt x="552" y="6"/>
                    <a:pt x="557" y="1"/>
                    <a:pt x="563" y="1"/>
                  </a:cubicBezTo>
                  <a:cubicBezTo>
                    <a:pt x="569" y="1"/>
                    <a:pt x="574" y="6"/>
                    <a:pt x="574" y="12"/>
                  </a:cubicBezTo>
                  <a:cubicBezTo>
                    <a:pt x="574" y="12"/>
                    <a:pt x="574" y="12"/>
                    <a:pt x="574" y="12"/>
                  </a:cubicBezTo>
                  <a:cubicBezTo>
                    <a:pt x="574" y="18"/>
                    <a:pt x="569" y="23"/>
                    <a:pt x="563" y="23"/>
                  </a:cubicBezTo>
                  <a:moveTo>
                    <a:pt x="563" y="21"/>
                  </a:moveTo>
                  <a:cubicBezTo>
                    <a:pt x="568" y="21"/>
                    <a:pt x="572" y="17"/>
                    <a:pt x="572" y="12"/>
                  </a:cubicBezTo>
                  <a:cubicBezTo>
                    <a:pt x="572" y="12"/>
                    <a:pt x="572" y="12"/>
                    <a:pt x="572" y="12"/>
                  </a:cubicBezTo>
                  <a:cubicBezTo>
                    <a:pt x="572" y="6"/>
                    <a:pt x="568" y="2"/>
                    <a:pt x="563" y="2"/>
                  </a:cubicBezTo>
                  <a:cubicBezTo>
                    <a:pt x="557" y="2"/>
                    <a:pt x="553" y="6"/>
                    <a:pt x="553" y="12"/>
                  </a:cubicBezTo>
                  <a:cubicBezTo>
                    <a:pt x="553" y="12"/>
                    <a:pt x="553" y="12"/>
                    <a:pt x="553" y="12"/>
                  </a:cubicBezTo>
                  <a:cubicBezTo>
                    <a:pt x="553" y="17"/>
                    <a:pt x="557" y="21"/>
                    <a:pt x="563" y="21"/>
                  </a:cubicBezTo>
                  <a:moveTo>
                    <a:pt x="558" y="7"/>
                  </a:moveTo>
                  <a:cubicBezTo>
                    <a:pt x="558" y="6"/>
                    <a:pt x="559" y="6"/>
                    <a:pt x="560" y="6"/>
                  </a:cubicBezTo>
                  <a:cubicBezTo>
                    <a:pt x="564" y="6"/>
                    <a:pt x="564" y="6"/>
                    <a:pt x="564" y="6"/>
                  </a:cubicBezTo>
                  <a:cubicBezTo>
                    <a:pt x="566" y="6"/>
                    <a:pt x="568" y="7"/>
                    <a:pt x="568" y="9"/>
                  </a:cubicBezTo>
                  <a:cubicBezTo>
                    <a:pt x="568" y="11"/>
                    <a:pt x="567" y="12"/>
                    <a:pt x="565" y="13"/>
                  </a:cubicBezTo>
                  <a:cubicBezTo>
                    <a:pt x="567" y="15"/>
                    <a:pt x="567" y="15"/>
                    <a:pt x="567" y="15"/>
                  </a:cubicBezTo>
                  <a:cubicBezTo>
                    <a:pt x="568" y="16"/>
                    <a:pt x="568" y="16"/>
                    <a:pt x="568" y="16"/>
                  </a:cubicBezTo>
                  <a:cubicBezTo>
                    <a:pt x="568" y="17"/>
                    <a:pt x="567" y="17"/>
                    <a:pt x="567" y="17"/>
                  </a:cubicBezTo>
                  <a:cubicBezTo>
                    <a:pt x="566" y="17"/>
                    <a:pt x="566" y="17"/>
                    <a:pt x="566" y="17"/>
                  </a:cubicBezTo>
                  <a:cubicBezTo>
                    <a:pt x="563" y="13"/>
                    <a:pt x="563" y="13"/>
                    <a:pt x="563" y="13"/>
                  </a:cubicBezTo>
                  <a:cubicBezTo>
                    <a:pt x="561" y="13"/>
                    <a:pt x="561" y="13"/>
                    <a:pt x="561" y="13"/>
                  </a:cubicBezTo>
                  <a:cubicBezTo>
                    <a:pt x="561" y="16"/>
                    <a:pt x="561" y="16"/>
                    <a:pt x="561" y="16"/>
                  </a:cubicBezTo>
                  <a:cubicBezTo>
                    <a:pt x="561" y="17"/>
                    <a:pt x="560" y="17"/>
                    <a:pt x="560" y="17"/>
                  </a:cubicBezTo>
                  <a:cubicBezTo>
                    <a:pt x="559" y="17"/>
                    <a:pt x="558" y="17"/>
                    <a:pt x="558" y="16"/>
                  </a:cubicBezTo>
                  <a:lnTo>
                    <a:pt x="558" y="7"/>
                  </a:lnTo>
                  <a:close/>
                  <a:moveTo>
                    <a:pt x="563" y="11"/>
                  </a:moveTo>
                  <a:cubicBezTo>
                    <a:pt x="565" y="11"/>
                    <a:pt x="566" y="11"/>
                    <a:pt x="566" y="10"/>
                  </a:cubicBezTo>
                  <a:cubicBezTo>
                    <a:pt x="566" y="8"/>
                    <a:pt x="565" y="8"/>
                    <a:pt x="563" y="8"/>
                  </a:cubicBezTo>
                  <a:cubicBezTo>
                    <a:pt x="561" y="8"/>
                    <a:pt x="561" y="8"/>
                    <a:pt x="561" y="8"/>
                  </a:cubicBezTo>
                  <a:cubicBezTo>
                    <a:pt x="561" y="11"/>
                    <a:pt x="561" y="11"/>
                    <a:pt x="561" y="11"/>
                  </a:cubicBezTo>
                  <a:lnTo>
                    <a:pt x="563" y="11"/>
                  </a:lnTo>
                  <a:close/>
                  <a:moveTo>
                    <a:pt x="518" y="38"/>
                  </a:moveTo>
                  <a:cubicBezTo>
                    <a:pt x="518" y="78"/>
                    <a:pt x="518" y="78"/>
                    <a:pt x="518" y="78"/>
                  </a:cubicBezTo>
                  <a:cubicBezTo>
                    <a:pt x="518" y="89"/>
                    <a:pt x="519" y="99"/>
                    <a:pt x="538" y="99"/>
                  </a:cubicBezTo>
                  <a:cubicBezTo>
                    <a:pt x="539" y="99"/>
                    <a:pt x="542" y="99"/>
                    <a:pt x="542" y="99"/>
                  </a:cubicBezTo>
                  <a:cubicBezTo>
                    <a:pt x="545" y="98"/>
                    <a:pt x="550" y="97"/>
                    <a:pt x="550" y="93"/>
                  </a:cubicBezTo>
                  <a:cubicBezTo>
                    <a:pt x="550" y="89"/>
                    <a:pt x="547" y="88"/>
                    <a:pt x="543" y="88"/>
                  </a:cubicBezTo>
                  <a:cubicBezTo>
                    <a:pt x="542" y="88"/>
                    <a:pt x="539" y="88"/>
                    <a:pt x="538" y="88"/>
                  </a:cubicBezTo>
                  <a:cubicBezTo>
                    <a:pt x="535" y="88"/>
                    <a:pt x="532" y="88"/>
                    <a:pt x="531" y="84"/>
                  </a:cubicBezTo>
                  <a:cubicBezTo>
                    <a:pt x="531" y="82"/>
                    <a:pt x="531" y="81"/>
                    <a:pt x="531" y="73"/>
                  </a:cubicBezTo>
                  <a:cubicBezTo>
                    <a:pt x="531" y="38"/>
                    <a:pt x="531" y="38"/>
                    <a:pt x="531" y="38"/>
                  </a:cubicBezTo>
                  <a:cubicBezTo>
                    <a:pt x="545" y="38"/>
                    <a:pt x="545" y="38"/>
                    <a:pt x="545" y="38"/>
                  </a:cubicBezTo>
                  <a:cubicBezTo>
                    <a:pt x="546" y="38"/>
                    <a:pt x="550" y="37"/>
                    <a:pt x="550" y="32"/>
                  </a:cubicBezTo>
                  <a:cubicBezTo>
                    <a:pt x="550" y="27"/>
                    <a:pt x="546" y="27"/>
                    <a:pt x="545" y="27"/>
                  </a:cubicBezTo>
                  <a:cubicBezTo>
                    <a:pt x="531" y="27"/>
                    <a:pt x="531" y="27"/>
                    <a:pt x="531" y="27"/>
                  </a:cubicBezTo>
                  <a:cubicBezTo>
                    <a:pt x="531" y="11"/>
                    <a:pt x="531" y="11"/>
                    <a:pt x="531" y="11"/>
                  </a:cubicBezTo>
                  <a:cubicBezTo>
                    <a:pt x="531" y="9"/>
                    <a:pt x="530" y="5"/>
                    <a:pt x="524" y="5"/>
                  </a:cubicBezTo>
                  <a:cubicBezTo>
                    <a:pt x="519" y="5"/>
                    <a:pt x="518" y="9"/>
                    <a:pt x="518" y="11"/>
                  </a:cubicBezTo>
                  <a:cubicBezTo>
                    <a:pt x="518" y="27"/>
                    <a:pt x="518" y="27"/>
                    <a:pt x="518" y="27"/>
                  </a:cubicBezTo>
                  <a:lnTo>
                    <a:pt x="518" y="38"/>
                  </a:lnTo>
                  <a:close/>
                  <a:moveTo>
                    <a:pt x="498" y="76"/>
                  </a:moveTo>
                  <a:cubicBezTo>
                    <a:pt x="496" y="81"/>
                    <a:pt x="492" y="89"/>
                    <a:pt x="480" y="89"/>
                  </a:cubicBezTo>
                  <a:cubicBezTo>
                    <a:pt x="463" y="89"/>
                    <a:pt x="460" y="74"/>
                    <a:pt x="460" y="62"/>
                  </a:cubicBezTo>
                  <a:cubicBezTo>
                    <a:pt x="460" y="49"/>
                    <a:pt x="465" y="36"/>
                    <a:pt x="480" y="36"/>
                  </a:cubicBezTo>
                  <a:cubicBezTo>
                    <a:pt x="491" y="36"/>
                    <a:pt x="495" y="43"/>
                    <a:pt x="496" y="46"/>
                  </a:cubicBezTo>
                  <a:cubicBezTo>
                    <a:pt x="497" y="49"/>
                    <a:pt x="499" y="52"/>
                    <a:pt x="503" y="52"/>
                  </a:cubicBezTo>
                  <a:cubicBezTo>
                    <a:pt x="506" y="52"/>
                    <a:pt x="509" y="49"/>
                    <a:pt x="509" y="45"/>
                  </a:cubicBezTo>
                  <a:cubicBezTo>
                    <a:pt x="509" y="45"/>
                    <a:pt x="509" y="43"/>
                    <a:pt x="506" y="38"/>
                  </a:cubicBezTo>
                  <a:cubicBezTo>
                    <a:pt x="503" y="32"/>
                    <a:pt x="496" y="25"/>
                    <a:pt x="480" y="25"/>
                  </a:cubicBezTo>
                  <a:cubicBezTo>
                    <a:pt x="475" y="25"/>
                    <a:pt x="456" y="25"/>
                    <a:pt x="449" y="46"/>
                  </a:cubicBezTo>
                  <a:cubicBezTo>
                    <a:pt x="447" y="52"/>
                    <a:pt x="446" y="57"/>
                    <a:pt x="446" y="62"/>
                  </a:cubicBezTo>
                  <a:cubicBezTo>
                    <a:pt x="446" y="80"/>
                    <a:pt x="455" y="100"/>
                    <a:pt x="480" y="100"/>
                  </a:cubicBezTo>
                  <a:cubicBezTo>
                    <a:pt x="499" y="100"/>
                    <a:pt x="506" y="89"/>
                    <a:pt x="508" y="85"/>
                  </a:cubicBezTo>
                  <a:cubicBezTo>
                    <a:pt x="510" y="82"/>
                    <a:pt x="511" y="79"/>
                    <a:pt x="511" y="77"/>
                  </a:cubicBezTo>
                  <a:cubicBezTo>
                    <a:pt x="511" y="72"/>
                    <a:pt x="506" y="71"/>
                    <a:pt x="504" y="71"/>
                  </a:cubicBezTo>
                  <a:cubicBezTo>
                    <a:pt x="500" y="71"/>
                    <a:pt x="499" y="74"/>
                    <a:pt x="498" y="76"/>
                  </a:cubicBezTo>
                  <a:moveTo>
                    <a:pt x="435" y="66"/>
                  </a:moveTo>
                  <a:cubicBezTo>
                    <a:pt x="437" y="66"/>
                    <a:pt x="441" y="66"/>
                    <a:pt x="441" y="60"/>
                  </a:cubicBezTo>
                  <a:cubicBezTo>
                    <a:pt x="441" y="52"/>
                    <a:pt x="439" y="43"/>
                    <a:pt x="434" y="37"/>
                  </a:cubicBezTo>
                  <a:cubicBezTo>
                    <a:pt x="430" y="31"/>
                    <a:pt x="425" y="28"/>
                    <a:pt x="419" y="26"/>
                  </a:cubicBezTo>
                  <a:cubicBezTo>
                    <a:pt x="416" y="26"/>
                    <a:pt x="413" y="25"/>
                    <a:pt x="410" y="25"/>
                  </a:cubicBezTo>
                  <a:cubicBezTo>
                    <a:pt x="385" y="25"/>
                    <a:pt x="376" y="46"/>
                    <a:pt x="376" y="63"/>
                  </a:cubicBezTo>
                  <a:cubicBezTo>
                    <a:pt x="376" y="73"/>
                    <a:pt x="379" y="83"/>
                    <a:pt x="385" y="90"/>
                  </a:cubicBezTo>
                  <a:cubicBezTo>
                    <a:pt x="392" y="98"/>
                    <a:pt x="401" y="100"/>
                    <a:pt x="410" y="100"/>
                  </a:cubicBezTo>
                  <a:cubicBezTo>
                    <a:pt x="414" y="100"/>
                    <a:pt x="426" y="100"/>
                    <a:pt x="436" y="89"/>
                  </a:cubicBezTo>
                  <a:cubicBezTo>
                    <a:pt x="437" y="87"/>
                    <a:pt x="440" y="84"/>
                    <a:pt x="440" y="82"/>
                  </a:cubicBezTo>
                  <a:cubicBezTo>
                    <a:pt x="440" y="81"/>
                    <a:pt x="440" y="81"/>
                    <a:pt x="440" y="80"/>
                  </a:cubicBezTo>
                  <a:cubicBezTo>
                    <a:pt x="440" y="76"/>
                    <a:pt x="436" y="74"/>
                    <a:pt x="433" y="74"/>
                  </a:cubicBezTo>
                  <a:cubicBezTo>
                    <a:pt x="430" y="74"/>
                    <a:pt x="430" y="76"/>
                    <a:pt x="427" y="80"/>
                  </a:cubicBezTo>
                  <a:cubicBezTo>
                    <a:pt x="425" y="83"/>
                    <a:pt x="421" y="89"/>
                    <a:pt x="410" y="89"/>
                  </a:cubicBezTo>
                  <a:cubicBezTo>
                    <a:pt x="405" y="89"/>
                    <a:pt x="399" y="88"/>
                    <a:pt x="394" y="82"/>
                  </a:cubicBezTo>
                  <a:cubicBezTo>
                    <a:pt x="391" y="78"/>
                    <a:pt x="389" y="72"/>
                    <a:pt x="389" y="66"/>
                  </a:cubicBezTo>
                  <a:lnTo>
                    <a:pt x="435" y="66"/>
                  </a:lnTo>
                  <a:close/>
                  <a:moveTo>
                    <a:pt x="389" y="56"/>
                  </a:moveTo>
                  <a:cubicBezTo>
                    <a:pt x="390" y="53"/>
                    <a:pt x="391" y="46"/>
                    <a:pt x="396" y="41"/>
                  </a:cubicBezTo>
                  <a:cubicBezTo>
                    <a:pt x="401" y="37"/>
                    <a:pt x="407" y="37"/>
                    <a:pt x="410" y="37"/>
                  </a:cubicBezTo>
                  <a:cubicBezTo>
                    <a:pt x="423" y="37"/>
                    <a:pt x="428" y="47"/>
                    <a:pt x="428" y="56"/>
                  </a:cubicBezTo>
                  <a:lnTo>
                    <a:pt x="389" y="56"/>
                  </a:lnTo>
                  <a:close/>
                  <a:moveTo>
                    <a:pt x="306" y="119"/>
                  </a:moveTo>
                  <a:cubicBezTo>
                    <a:pt x="306" y="121"/>
                    <a:pt x="306" y="123"/>
                    <a:pt x="309" y="124"/>
                  </a:cubicBezTo>
                  <a:cubicBezTo>
                    <a:pt x="310" y="125"/>
                    <a:pt x="311" y="125"/>
                    <a:pt x="312" y="125"/>
                  </a:cubicBezTo>
                  <a:cubicBezTo>
                    <a:pt x="318" y="125"/>
                    <a:pt x="319" y="120"/>
                    <a:pt x="319" y="119"/>
                  </a:cubicBezTo>
                  <a:cubicBezTo>
                    <a:pt x="319" y="90"/>
                    <a:pt x="319" y="90"/>
                    <a:pt x="319" y="90"/>
                  </a:cubicBezTo>
                  <a:cubicBezTo>
                    <a:pt x="325" y="95"/>
                    <a:pt x="330" y="100"/>
                    <a:pt x="341" y="100"/>
                  </a:cubicBezTo>
                  <a:cubicBezTo>
                    <a:pt x="363" y="100"/>
                    <a:pt x="371" y="80"/>
                    <a:pt x="371" y="62"/>
                  </a:cubicBezTo>
                  <a:cubicBezTo>
                    <a:pt x="371" y="39"/>
                    <a:pt x="358" y="25"/>
                    <a:pt x="340" y="25"/>
                  </a:cubicBezTo>
                  <a:cubicBezTo>
                    <a:pt x="331" y="25"/>
                    <a:pt x="324" y="28"/>
                    <a:pt x="319" y="35"/>
                  </a:cubicBezTo>
                  <a:cubicBezTo>
                    <a:pt x="319" y="31"/>
                    <a:pt x="319" y="28"/>
                    <a:pt x="316" y="27"/>
                  </a:cubicBezTo>
                  <a:cubicBezTo>
                    <a:pt x="314" y="26"/>
                    <a:pt x="313" y="26"/>
                    <a:pt x="312" y="26"/>
                  </a:cubicBezTo>
                  <a:cubicBezTo>
                    <a:pt x="306" y="26"/>
                    <a:pt x="306" y="30"/>
                    <a:pt x="306" y="32"/>
                  </a:cubicBezTo>
                  <a:lnTo>
                    <a:pt x="306" y="119"/>
                  </a:lnTo>
                  <a:close/>
                  <a:moveTo>
                    <a:pt x="338" y="36"/>
                  </a:moveTo>
                  <a:cubicBezTo>
                    <a:pt x="357" y="36"/>
                    <a:pt x="358" y="55"/>
                    <a:pt x="358" y="63"/>
                  </a:cubicBezTo>
                  <a:cubicBezTo>
                    <a:pt x="358" y="69"/>
                    <a:pt x="357" y="77"/>
                    <a:pt x="353" y="82"/>
                  </a:cubicBezTo>
                  <a:cubicBezTo>
                    <a:pt x="350" y="86"/>
                    <a:pt x="346" y="89"/>
                    <a:pt x="338" y="89"/>
                  </a:cubicBezTo>
                  <a:cubicBezTo>
                    <a:pt x="325" y="89"/>
                    <a:pt x="318" y="78"/>
                    <a:pt x="318" y="62"/>
                  </a:cubicBezTo>
                  <a:cubicBezTo>
                    <a:pt x="318" y="46"/>
                    <a:pt x="325" y="36"/>
                    <a:pt x="338" y="36"/>
                  </a:cubicBezTo>
                  <a:moveTo>
                    <a:pt x="269" y="54"/>
                  </a:moveTo>
                  <a:cubicBezTo>
                    <a:pt x="263" y="52"/>
                    <a:pt x="257" y="51"/>
                    <a:pt x="257" y="44"/>
                  </a:cubicBezTo>
                  <a:cubicBezTo>
                    <a:pt x="257" y="41"/>
                    <a:pt x="259" y="39"/>
                    <a:pt x="261" y="37"/>
                  </a:cubicBezTo>
                  <a:cubicBezTo>
                    <a:pt x="264" y="35"/>
                    <a:pt x="268" y="35"/>
                    <a:pt x="269" y="35"/>
                  </a:cubicBezTo>
                  <a:cubicBezTo>
                    <a:pt x="280" y="35"/>
                    <a:pt x="284" y="42"/>
                    <a:pt x="285" y="44"/>
                  </a:cubicBezTo>
                  <a:cubicBezTo>
                    <a:pt x="287" y="48"/>
                    <a:pt x="288" y="49"/>
                    <a:pt x="291" y="49"/>
                  </a:cubicBezTo>
                  <a:cubicBezTo>
                    <a:pt x="293" y="49"/>
                    <a:pt x="297" y="48"/>
                    <a:pt x="297" y="44"/>
                  </a:cubicBezTo>
                  <a:cubicBezTo>
                    <a:pt x="297" y="41"/>
                    <a:pt x="293" y="25"/>
                    <a:pt x="270" y="25"/>
                  </a:cubicBezTo>
                  <a:cubicBezTo>
                    <a:pt x="246" y="25"/>
                    <a:pt x="245" y="42"/>
                    <a:pt x="245" y="46"/>
                  </a:cubicBezTo>
                  <a:cubicBezTo>
                    <a:pt x="245" y="59"/>
                    <a:pt x="256" y="63"/>
                    <a:pt x="264" y="66"/>
                  </a:cubicBezTo>
                  <a:cubicBezTo>
                    <a:pt x="272" y="68"/>
                    <a:pt x="272" y="68"/>
                    <a:pt x="272" y="68"/>
                  </a:cubicBezTo>
                  <a:cubicBezTo>
                    <a:pt x="279" y="70"/>
                    <a:pt x="285" y="72"/>
                    <a:pt x="285" y="79"/>
                  </a:cubicBezTo>
                  <a:cubicBezTo>
                    <a:pt x="285" y="85"/>
                    <a:pt x="279" y="90"/>
                    <a:pt x="271" y="90"/>
                  </a:cubicBezTo>
                  <a:cubicBezTo>
                    <a:pt x="265" y="90"/>
                    <a:pt x="260" y="88"/>
                    <a:pt x="256" y="83"/>
                  </a:cubicBezTo>
                  <a:cubicBezTo>
                    <a:pt x="255" y="81"/>
                    <a:pt x="255" y="81"/>
                    <a:pt x="253" y="76"/>
                  </a:cubicBezTo>
                  <a:cubicBezTo>
                    <a:pt x="253" y="74"/>
                    <a:pt x="252" y="73"/>
                    <a:pt x="249" y="73"/>
                  </a:cubicBezTo>
                  <a:cubicBezTo>
                    <a:pt x="247" y="73"/>
                    <a:pt x="242" y="74"/>
                    <a:pt x="242" y="78"/>
                  </a:cubicBezTo>
                  <a:cubicBezTo>
                    <a:pt x="242" y="80"/>
                    <a:pt x="243" y="88"/>
                    <a:pt x="250" y="93"/>
                  </a:cubicBezTo>
                  <a:cubicBezTo>
                    <a:pt x="257" y="99"/>
                    <a:pt x="266" y="100"/>
                    <a:pt x="270" y="100"/>
                  </a:cubicBezTo>
                  <a:cubicBezTo>
                    <a:pt x="277" y="100"/>
                    <a:pt x="284" y="98"/>
                    <a:pt x="289" y="95"/>
                  </a:cubicBezTo>
                  <a:cubicBezTo>
                    <a:pt x="293" y="92"/>
                    <a:pt x="298" y="87"/>
                    <a:pt x="298" y="78"/>
                  </a:cubicBezTo>
                  <a:cubicBezTo>
                    <a:pt x="298" y="63"/>
                    <a:pt x="285" y="59"/>
                    <a:pt x="277" y="57"/>
                  </a:cubicBezTo>
                  <a:lnTo>
                    <a:pt x="269" y="54"/>
                  </a:lnTo>
                  <a:close/>
                  <a:moveTo>
                    <a:pt x="233" y="6"/>
                  </a:moveTo>
                  <a:cubicBezTo>
                    <a:pt x="233" y="5"/>
                    <a:pt x="232" y="0"/>
                    <a:pt x="226" y="0"/>
                  </a:cubicBezTo>
                  <a:cubicBezTo>
                    <a:pt x="221" y="0"/>
                    <a:pt x="220" y="5"/>
                    <a:pt x="220" y="6"/>
                  </a:cubicBezTo>
                  <a:cubicBezTo>
                    <a:pt x="220" y="93"/>
                    <a:pt x="220" y="93"/>
                    <a:pt x="220" y="93"/>
                  </a:cubicBezTo>
                  <a:cubicBezTo>
                    <a:pt x="220" y="97"/>
                    <a:pt x="223" y="99"/>
                    <a:pt x="226" y="99"/>
                  </a:cubicBezTo>
                  <a:cubicBezTo>
                    <a:pt x="232" y="99"/>
                    <a:pt x="233" y="95"/>
                    <a:pt x="233" y="93"/>
                  </a:cubicBezTo>
                  <a:lnTo>
                    <a:pt x="233" y="6"/>
                  </a:lnTo>
                  <a:close/>
                  <a:moveTo>
                    <a:pt x="206" y="6"/>
                  </a:moveTo>
                  <a:cubicBezTo>
                    <a:pt x="206" y="5"/>
                    <a:pt x="206" y="0"/>
                    <a:pt x="200" y="0"/>
                  </a:cubicBezTo>
                  <a:cubicBezTo>
                    <a:pt x="194" y="0"/>
                    <a:pt x="193" y="5"/>
                    <a:pt x="193" y="6"/>
                  </a:cubicBezTo>
                  <a:cubicBezTo>
                    <a:pt x="193" y="93"/>
                    <a:pt x="193" y="93"/>
                    <a:pt x="193" y="93"/>
                  </a:cubicBezTo>
                  <a:cubicBezTo>
                    <a:pt x="193" y="97"/>
                    <a:pt x="196" y="99"/>
                    <a:pt x="200" y="99"/>
                  </a:cubicBezTo>
                  <a:cubicBezTo>
                    <a:pt x="206" y="99"/>
                    <a:pt x="206" y="95"/>
                    <a:pt x="206" y="93"/>
                  </a:cubicBezTo>
                  <a:lnTo>
                    <a:pt x="206" y="6"/>
                  </a:lnTo>
                  <a:close/>
                  <a:moveTo>
                    <a:pt x="178" y="66"/>
                  </a:moveTo>
                  <a:cubicBezTo>
                    <a:pt x="180" y="66"/>
                    <a:pt x="184" y="66"/>
                    <a:pt x="184" y="60"/>
                  </a:cubicBezTo>
                  <a:cubicBezTo>
                    <a:pt x="184" y="52"/>
                    <a:pt x="182" y="43"/>
                    <a:pt x="178" y="37"/>
                  </a:cubicBezTo>
                  <a:cubicBezTo>
                    <a:pt x="173" y="31"/>
                    <a:pt x="168" y="28"/>
                    <a:pt x="162" y="26"/>
                  </a:cubicBezTo>
                  <a:cubicBezTo>
                    <a:pt x="159" y="26"/>
                    <a:pt x="156" y="25"/>
                    <a:pt x="153" y="25"/>
                  </a:cubicBezTo>
                  <a:cubicBezTo>
                    <a:pt x="128" y="25"/>
                    <a:pt x="119" y="46"/>
                    <a:pt x="119" y="63"/>
                  </a:cubicBezTo>
                  <a:cubicBezTo>
                    <a:pt x="119" y="73"/>
                    <a:pt x="122" y="83"/>
                    <a:pt x="128" y="90"/>
                  </a:cubicBezTo>
                  <a:cubicBezTo>
                    <a:pt x="135" y="98"/>
                    <a:pt x="144" y="100"/>
                    <a:pt x="153" y="100"/>
                  </a:cubicBezTo>
                  <a:cubicBezTo>
                    <a:pt x="157" y="100"/>
                    <a:pt x="169" y="100"/>
                    <a:pt x="179" y="89"/>
                  </a:cubicBezTo>
                  <a:cubicBezTo>
                    <a:pt x="180" y="87"/>
                    <a:pt x="183" y="84"/>
                    <a:pt x="183" y="82"/>
                  </a:cubicBezTo>
                  <a:cubicBezTo>
                    <a:pt x="184" y="81"/>
                    <a:pt x="184" y="81"/>
                    <a:pt x="184" y="80"/>
                  </a:cubicBezTo>
                  <a:cubicBezTo>
                    <a:pt x="184" y="76"/>
                    <a:pt x="179" y="74"/>
                    <a:pt x="176" y="74"/>
                  </a:cubicBezTo>
                  <a:cubicBezTo>
                    <a:pt x="173" y="74"/>
                    <a:pt x="173" y="76"/>
                    <a:pt x="170" y="80"/>
                  </a:cubicBezTo>
                  <a:cubicBezTo>
                    <a:pt x="168" y="83"/>
                    <a:pt x="164" y="89"/>
                    <a:pt x="153" y="89"/>
                  </a:cubicBezTo>
                  <a:cubicBezTo>
                    <a:pt x="148" y="89"/>
                    <a:pt x="142" y="88"/>
                    <a:pt x="137" y="82"/>
                  </a:cubicBezTo>
                  <a:cubicBezTo>
                    <a:pt x="134" y="78"/>
                    <a:pt x="132" y="72"/>
                    <a:pt x="132" y="66"/>
                  </a:cubicBezTo>
                  <a:lnTo>
                    <a:pt x="178" y="66"/>
                  </a:lnTo>
                  <a:close/>
                  <a:moveTo>
                    <a:pt x="132" y="56"/>
                  </a:moveTo>
                  <a:cubicBezTo>
                    <a:pt x="133" y="53"/>
                    <a:pt x="134" y="46"/>
                    <a:pt x="140" y="41"/>
                  </a:cubicBezTo>
                  <a:cubicBezTo>
                    <a:pt x="144" y="37"/>
                    <a:pt x="150" y="37"/>
                    <a:pt x="153" y="37"/>
                  </a:cubicBezTo>
                  <a:cubicBezTo>
                    <a:pt x="166" y="37"/>
                    <a:pt x="171" y="47"/>
                    <a:pt x="172" y="56"/>
                  </a:cubicBezTo>
                  <a:lnTo>
                    <a:pt x="132" y="56"/>
                  </a:lnTo>
                  <a:close/>
                  <a:moveTo>
                    <a:pt x="100" y="95"/>
                  </a:moveTo>
                  <a:cubicBezTo>
                    <a:pt x="99" y="96"/>
                    <a:pt x="98" y="99"/>
                    <a:pt x="92" y="99"/>
                  </a:cubicBezTo>
                  <a:cubicBezTo>
                    <a:pt x="87" y="99"/>
                    <a:pt x="86" y="97"/>
                    <a:pt x="85" y="95"/>
                  </a:cubicBezTo>
                  <a:cubicBezTo>
                    <a:pt x="68" y="39"/>
                    <a:pt x="68" y="39"/>
                    <a:pt x="68" y="39"/>
                  </a:cubicBezTo>
                  <a:cubicBezTo>
                    <a:pt x="66" y="32"/>
                    <a:pt x="65" y="25"/>
                    <a:pt x="64" y="17"/>
                  </a:cubicBezTo>
                  <a:cubicBezTo>
                    <a:pt x="62" y="26"/>
                    <a:pt x="61" y="33"/>
                    <a:pt x="59" y="38"/>
                  </a:cubicBezTo>
                  <a:cubicBezTo>
                    <a:pt x="44" y="94"/>
                    <a:pt x="44" y="94"/>
                    <a:pt x="44" y="94"/>
                  </a:cubicBezTo>
                  <a:cubicBezTo>
                    <a:pt x="43" y="96"/>
                    <a:pt x="42" y="99"/>
                    <a:pt x="36" y="99"/>
                  </a:cubicBezTo>
                  <a:cubicBezTo>
                    <a:pt x="30" y="99"/>
                    <a:pt x="29" y="97"/>
                    <a:pt x="29" y="95"/>
                  </a:cubicBezTo>
                  <a:cubicBezTo>
                    <a:pt x="1" y="8"/>
                    <a:pt x="1" y="8"/>
                    <a:pt x="1" y="8"/>
                  </a:cubicBezTo>
                  <a:cubicBezTo>
                    <a:pt x="1" y="7"/>
                    <a:pt x="0" y="6"/>
                    <a:pt x="0" y="6"/>
                  </a:cubicBezTo>
                  <a:cubicBezTo>
                    <a:pt x="0" y="3"/>
                    <a:pt x="3" y="0"/>
                    <a:pt x="7" y="0"/>
                  </a:cubicBezTo>
                  <a:cubicBezTo>
                    <a:pt x="11" y="0"/>
                    <a:pt x="13" y="3"/>
                    <a:pt x="13" y="4"/>
                  </a:cubicBezTo>
                  <a:cubicBezTo>
                    <a:pt x="32" y="63"/>
                    <a:pt x="32" y="63"/>
                    <a:pt x="32" y="63"/>
                  </a:cubicBezTo>
                  <a:cubicBezTo>
                    <a:pt x="35" y="73"/>
                    <a:pt x="36" y="77"/>
                    <a:pt x="36" y="81"/>
                  </a:cubicBezTo>
                  <a:cubicBezTo>
                    <a:pt x="36" y="79"/>
                    <a:pt x="37" y="76"/>
                    <a:pt x="38" y="74"/>
                  </a:cubicBezTo>
                  <a:cubicBezTo>
                    <a:pt x="38" y="73"/>
                    <a:pt x="39" y="69"/>
                    <a:pt x="39" y="69"/>
                  </a:cubicBezTo>
                  <a:cubicBezTo>
                    <a:pt x="56" y="5"/>
                    <a:pt x="56" y="5"/>
                    <a:pt x="56" y="5"/>
                  </a:cubicBezTo>
                  <a:cubicBezTo>
                    <a:pt x="57" y="3"/>
                    <a:pt x="58" y="0"/>
                    <a:pt x="64" y="0"/>
                  </a:cubicBezTo>
                  <a:cubicBezTo>
                    <a:pt x="69" y="0"/>
                    <a:pt x="71" y="3"/>
                    <a:pt x="71" y="5"/>
                  </a:cubicBezTo>
                  <a:cubicBezTo>
                    <a:pt x="89" y="66"/>
                    <a:pt x="89" y="66"/>
                    <a:pt x="89" y="66"/>
                  </a:cubicBezTo>
                  <a:cubicBezTo>
                    <a:pt x="91" y="72"/>
                    <a:pt x="91" y="77"/>
                    <a:pt x="92" y="80"/>
                  </a:cubicBezTo>
                  <a:cubicBezTo>
                    <a:pt x="93" y="78"/>
                    <a:pt x="96" y="66"/>
                    <a:pt x="97" y="63"/>
                  </a:cubicBezTo>
                  <a:cubicBezTo>
                    <a:pt x="114" y="4"/>
                    <a:pt x="114" y="4"/>
                    <a:pt x="114" y="4"/>
                  </a:cubicBezTo>
                  <a:cubicBezTo>
                    <a:pt x="115" y="3"/>
                    <a:pt x="116" y="0"/>
                    <a:pt x="120" y="0"/>
                  </a:cubicBezTo>
                  <a:cubicBezTo>
                    <a:pt x="123" y="0"/>
                    <a:pt x="127" y="2"/>
                    <a:pt x="127" y="6"/>
                  </a:cubicBezTo>
                  <a:cubicBezTo>
                    <a:pt x="127" y="6"/>
                    <a:pt x="127" y="7"/>
                    <a:pt x="126" y="8"/>
                  </a:cubicBezTo>
                  <a:lnTo>
                    <a:pt x="100" y="95"/>
                  </a:lnTo>
                  <a:close/>
                </a:path>
              </a:pathLst>
            </a:custGeom>
            <a:solidFill>
              <a:schemeClr val="dk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2B55B4"/>
                </a:solidFill>
                <a:effectLst/>
                <a:uLnTx/>
                <a:uFillTx/>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8" name="Rektangel med klippt och rundat hörn 7">
            <a:extLst>
              <a:ext uri="{FF2B5EF4-FFF2-40B4-BE49-F238E27FC236}">
                <a16:creationId xmlns:a16="http://schemas.microsoft.com/office/drawing/2014/main" id="{DE4A1189-F96D-644A-9EA1-B042B01BF5D7}"/>
              </a:ext>
            </a:extLst>
          </p:cNvPr>
          <p:cNvSpPr/>
          <p:nvPr/>
        </p:nvSpPr>
        <p:spPr>
          <a:xfrm>
            <a:off x="371475" y="1857828"/>
            <a:ext cx="11449050" cy="4156076"/>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7" name="Google Shape;377;p26"/>
          <p:cNvSpPr txBox="1">
            <a:spLocks noGrp="1"/>
          </p:cNvSpPr>
          <p:nvPr>
            <p:ph type="title"/>
          </p:nvPr>
        </p:nvSpPr>
        <p:spPr>
          <a:xfrm>
            <a:off x="838200" y="709393"/>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err="1">
                <a:solidFill>
                  <a:schemeClr val="bg2"/>
                </a:solidFill>
              </a:rPr>
              <a:t>Generelle</a:t>
            </a:r>
            <a:r>
              <a:rPr lang="en-US" dirty="0">
                <a:solidFill>
                  <a:schemeClr val="bg2"/>
                </a:solidFill>
              </a:rPr>
              <a:t> tips</a:t>
            </a:r>
            <a:endParaRPr dirty="0">
              <a:solidFill>
                <a:schemeClr val="bg2"/>
              </a:solidFill>
            </a:endParaRPr>
          </a:p>
        </p:txBody>
      </p:sp>
      <p:pic>
        <p:nvPicPr>
          <p:cNvPr id="3" name="Bildobjekt 2">
            <a:extLst>
              <a:ext uri="{FF2B5EF4-FFF2-40B4-BE49-F238E27FC236}">
                <a16:creationId xmlns:a16="http://schemas.microsoft.com/office/drawing/2014/main" id="{92B1D3B3-8CA3-3C4A-A56B-15D70123F7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87097" y="2521086"/>
            <a:ext cx="4073599" cy="3609835"/>
          </a:xfrm>
          <a:prstGeom prst="rect">
            <a:avLst/>
          </a:prstGeom>
        </p:spPr>
      </p:pic>
      <p:sp>
        <p:nvSpPr>
          <p:cNvPr id="4" name="Platshållare för text 3">
            <a:extLst>
              <a:ext uri="{FF2B5EF4-FFF2-40B4-BE49-F238E27FC236}">
                <a16:creationId xmlns:a16="http://schemas.microsoft.com/office/drawing/2014/main" id="{A3718804-7541-C749-9025-5ACD3FCE0455}"/>
              </a:ext>
            </a:extLst>
          </p:cNvPr>
          <p:cNvSpPr>
            <a:spLocks noGrp="1"/>
          </p:cNvSpPr>
          <p:nvPr>
            <p:ph type="body" idx="1"/>
          </p:nvPr>
        </p:nvSpPr>
        <p:spPr>
          <a:xfrm>
            <a:off x="760411" y="2273621"/>
            <a:ext cx="9391650" cy="3212775"/>
          </a:xfrm>
        </p:spPr>
        <p:txBody>
          <a:bodyPr/>
          <a:lstStyle/>
          <a:p>
            <a:pPr>
              <a:spcBef>
                <a:spcPts val="1200"/>
              </a:spcBef>
            </a:pPr>
            <a:r>
              <a:rPr lang="sv-SE" dirty="0"/>
              <a:t>De som spenner seg – slapp av i bekkenbunnen</a:t>
            </a:r>
          </a:p>
          <a:p>
            <a:pPr>
              <a:spcBef>
                <a:spcPts val="1200"/>
              </a:spcBef>
            </a:pPr>
            <a:r>
              <a:rPr lang="sv-SE" dirty="0"/>
              <a:t>Smerte/svie – Østrogen</a:t>
            </a:r>
          </a:p>
          <a:p>
            <a:pPr>
              <a:spcBef>
                <a:spcPts val="1200"/>
              </a:spcBef>
            </a:pPr>
            <a:r>
              <a:rPr lang="sv-SE" dirty="0"/>
              <a:t>Finne urinrørsåpningen – speil</a:t>
            </a:r>
          </a:p>
          <a:p>
            <a:pPr>
              <a:spcBef>
                <a:spcPts val="1200"/>
              </a:spcBef>
            </a:pPr>
            <a:r>
              <a:rPr lang="sv-SE" dirty="0"/>
              <a:t>Vanskeligheter med å komme inn med katetret forbi sfinkteren </a:t>
            </a:r>
            <a:br>
              <a:rPr lang="sv-SE" dirty="0"/>
            </a:br>
            <a:r>
              <a:rPr lang="sv-SE" dirty="0"/>
              <a:t>– få sfinkteren til å relaksere</a:t>
            </a:r>
          </a:p>
          <a:p>
            <a:pPr>
              <a:spcBef>
                <a:spcPts val="1200"/>
              </a:spcBef>
            </a:pPr>
            <a:r>
              <a:rPr lang="sv-SE" dirty="0"/>
              <a:t>Graviditet – lengre kateter</a:t>
            </a:r>
          </a:p>
          <a:p>
            <a:pPr>
              <a:spcBef>
                <a:spcPts val="1200"/>
              </a:spcBef>
            </a:pPr>
            <a:endParaRPr lang="sv-S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6" name="Rektangel med klippt och rundat hörn 5">
            <a:extLst>
              <a:ext uri="{FF2B5EF4-FFF2-40B4-BE49-F238E27FC236}">
                <a16:creationId xmlns:a16="http://schemas.microsoft.com/office/drawing/2014/main" id="{D536E4B2-8691-6F41-A290-E818D908B83B}"/>
              </a:ext>
            </a:extLst>
          </p:cNvPr>
          <p:cNvSpPr/>
          <p:nvPr/>
        </p:nvSpPr>
        <p:spPr>
          <a:xfrm>
            <a:off x="371475" y="1828799"/>
            <a:ext cx="11475968" cy="4587875"/>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4" name="Google Shape;294;p18"/>
          <p:cNvSpPr txBox="1">
            <a:spLocks noGrp="1"/>
          </p:cNvSpPr>
          <p:nvPr>
            <p:ph type="title"/>
          </p:nvPr>
        </p:nvSpPr>
        <p:spPr>
          <a:xfrm>
            <a:off x="812800" y="734445"/>
            <a:ext cx="10515600" cy="1223493"/>
          </a:xfrm>
          <a:prstGeom prst="rect">
            <a:avLst/>
          </a:prstGeom>
          <a:noFill/>
          <a:ln>
            <a:noFill/>
          </a:ln>
        </p:spPr>
        <p:txBody>
          <a:bodyPr spcFirstLastPara="1" wrap="square" lIns="91425" tIns="45700" rIns="91425" bIns="45700" anchor="ctr" anchorCtr="0">
            <a:normAutofit/>
          </a:bodyPr>
          <a:lstStyle/>
          <a:p>
            <a:pPr lvl="0">
              <a:buSzPts val="3600"/>
            </a:pPr>
            <a:r>
              <a:rPr lang="sv-SE" dirty="0">
                <a:solidFill>
                  <a:schemeClr val="bg2"/>
                </a:solidFill>
              </a:rPr>
              <a:t>Fysiske og psykiske hindringer ved RIK </a:t>
            </a:r>
            <a:endParaRPr dirty="0">
              <a:solidFill>
                <a:schemeClr val="bg2"/>
              </a:solidFill>
            </a:endParaRPr>
          </a:p>
        </p:txBody>
      </p:sp>
      <p:sp>
        <p:nvSpPr>
          <p:cNvPr id="3" name="Platshållare för text 2">
            <a:extLst>
              <a:ext uri="{FF2B5EF4-FFF2-40B4-BE49-F238E27FC236}">
                <a16:creationId xmlns:a16="http://schemas.microsoft.com/office/drawing/2014/main" id="{5403189D-1E5C-6D46-BC61-E13B34A7D10B}"/>
              </a:ext>
            </a:extLst>
          </p:cNvPr>
          <p:cNvSpPr>
            <a:spLocks noGrp="1"/>
          </p:cNvSpPr>
          <p:nvPr>
            <p:ph type="body" idx="1"/>
          </p:nvPr>
        </p:nvSpPr>
        <p:spPr>
          <a:xfrm>
            <a:off x="838200" y="2537062"/>
            <a:ext cx="2716369" cy="491800"/>
          </a:xfrm>
        </p:spPr>
        <p:txBody>
          <a:bodyPr anchor="b">
            <a:noAutofit/>
          </a:bodyPr>
          <a:lstStyle/>
          <a:p>
            <a:pPr marL="0" lvl="0" indent="0">
              <a:buSzPts val="2800"/>
              <a:buNone/>
            </a:pPr>
            <a:r>
              <a:rPr lang="en-US" b="1" dirty="0" err="1">
                <a:solidFill>
                  <a:schemeClr val="tx1"/>
                </a:solidFill>
              </a:rPr>
              <a:t>Anatomiske</a:t>
            </a:r>
            <a:endParaRPr lang="en-US" b="1" dirty="0">
              <a:solidFill>
                <a:schemeClr val="tx1"/>
              </a:solidFill>
            </a:endParaRPr>
          </a:p>
        </p:txBody>
      </p:sp>
      <p:pic>
        <p:nvPicPr>
          <p:cNvPr id="5" name="Bildobjekt 4">
            <a:extLst>
              <a:ext uri="{FF2B5EF4-FFF2-40B4-BE49-F238E27FC236}">
                <a16:creationId xmlns:a16="http://schemas.microsoft.com/office/drawing/2014/main" id="{F8DF190D-0196-8D40-8606-7B59236598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9193" y="5391944"/>
            <a:ext cx="1612952" cy="1166460"/>
          </a:xfrm>
          <a:prstGeom prst="rect">
            <a:avLst/>
          </a:prstGeom>
        </p:spPr>
      </p:pic>
      <p:pic>
        <p:nvPicPr>
          <p:cNvPr id="8" name="Bildobjekt 7">
            <a:extLst>
              <a:ext uri="{FF2B5EF4-FFF2-40B4-BE49-F238E27FC236}">
                <a16:creationId xmlns:a16="http://schemas.microsoft.com/office/drawing/2014/main" id="{C799DE76-CFAD-0C47-81CF-51EC65FF4B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95098" y="5083617"/>
            <a:ext cx="1516803" cy="1091170"/>
          </a:xfrm>
          <a:prstGeom prst="rect">
            <a:avLst/>
          </a:prstGeom>
        </p:spPr>
      </p:pic>
      <p:pic>
        <p:nvPicPr>
          <p:cNvPr id="10" name="Bildobjekt 9">
            <a:extLst>
              <a:ext uri="{FF2B5EF4-FFF2-40B4-BE49-F238E27FC236}">
                <a16:creationId xmlns:a16="http://schemas.microsoft.com/office/drawing/2014/main" id="{A7D87041-B39D-E746-98E8-F338DF1AB9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03483" y="4086556"/>
            <a:ext cx="2053555" cy="2235136"/>
          </a:xfrm>
          <a:prstGeom prst="rect">
            <a:avLst/>
          </a:prstGeom>
        </p:spPr>
      </p:pic>
      <p:sp>
        <p:nvSpPr>
          <p:cNvPr id="23" name="Platshållare för text 2">
            <a:extLst>
              <a:ext uri="{FF2B5EF4-FFF2-40B4-BE49-F238E27FC236}">
                <a16:creationId xmlns:a16="http://schemas.microsoft.com/office/drawing/2014/main" id="{D64BE522-AD67-2540-97F5-61A2AADCF7F1}"/>
              </a:ext>
            </a:extLst>
          </p:cNvPr>
          <p:cNvSpPr txBox="1">
            <a:spLocks/>
          </p:cNvSpPr>
          <p:nvPr/>
        </p:nvSpPr>
        <p:spPr>
          <a:xfrm>
            <a:off x="4406723" y="4547037"/>
            <a:ext cx="5042595" cy="4918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kumimoji="0" lang="sv-SE" sz="2400" b="0" i="0" u="none" strike="noStrike" kern="0" cap="none" spc="0" normalizeH="0" baseline="0" noProof="0" dirty="0">
                <a:ln>
                  <a:noFill/>
                </a:ln>
                <a:solidFill>
                  <a:srgbClr val="2B55B4"/>
                </a:solidFill>
                <a:effectLst/>
                <a:uLnTx/>
                <a:uFillTx/>
                <a:latin typeface="Calibri"/>
                <a:cs typeface="Calibri"/>
                <a:sym typeface="Calibri"/>
              </a:rPr>
              <a:t>Bruke andre sensoriske funksjoner </a:t>
            </a:r>
          </a:p>
        </p:txBody>
      </p:sp>
      <p:sp>
        <p:nvSpPr>
          <p:cNvPr id="24" name="Höger 23">
            <a:extLst>
              <a:ext uri="{FF2B5EF4-FFF2-40B4-BE49-F238E27FC236}">
                <a16:creationId xmlns:a16="http://schemas.microsoft.com/office/drawing/2014/main" id="{F025FEE0-517E-BC40-BE2B-C1AD2BF78C6D}"/>
              </a:ext>
            </a:extLst>
          </p:cNvPr>
          <p:cNvSpPr/>
          <p:nvPr/>
        </p:nvSpPr>
        <p:spPr>
          <a:xfrm>
            <a:off x="3705089" y="2668348"/>
            <a:ext cx="674159" cy="281269"/>
          </a:xfrm>
          <a:prstGeom prst="rightArrow">
            <a:avLst/>
          </a:prstGeom>
          <a:gradFill flip="none" rotWithShape="1">
            <a:gsLst>
              <a:gs pos="0">
                <a:schemeClr val="bg2"/>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Platshållare för text 2">
            <a:extLst>
              <a:ext uri="{FF2B5EF4-FFF2-40B4-BE49-F238E27FC236}">
                <a16:creationId xmlns:a16="http://schemas.microsoft.com/office/drawing/2014/main" id="{FB85B2E5-D5A0-C746-B944-C4A37118A522}"/>
              </a:ext>
            </a:extLst>
          </p:cNvPr>
          <p:cNvSpPr txBox="1">
            <a:spLocks/>
          </p:cNvSpPr>
          <p:nvPr/>
        </p:nvSpPr>
        <p:spPr>
          <a:xfrm>
            <a:off x="838200" y="3028535"/>
            <a:ext cx="2716369" cy="4918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2B55B4"/>
              </a:buClr>
              <a:buSzPts val="2800"/>
              <a:buFont typeface="Arial"/>
              <a:buNone/>
              <a:tabLst/>
              <a:defRPr/>
            </a:pPr>
            <a:r>
              <a:rPr kumimoji="0" lang="en-US" sz="2400" b="1" i="0" u="none" strike="noStrike" kern="0" cap="none" spc="0" normalizeH="0" baseline="0" noProof="0" dirty="0" err="1">
                <a:ln>
                  <a:noFill/>
                </a:ln>
                <a:solidFill>
                  <a:srgbClr val="2B55B4"/>
                </a:solidFill>
                <a:effectLst/>
                <a:uLnTx/>
                <a:uFillTx/>
                <a:latin typeface="Calibri"/>
                <a:cs typeface="Calibri"/>
                <a:sym typeface="Calibri"/>
              </a:rPr>
              <a:t>Motorikk</a:t>
            </a:r>
            <a:endParaRPr kumimoji="0" lang="en-US" sz="2400" b="1" i="0" u="none" strike="noStrike" kern="0" cap="none" spc="0" normalizeH="0" baseline="0" noProof="0" dirty="0">
              <a:ln>
                <a:noFill/>
              </a:ln>
              <a:solidFill>
                <a:srgbClr val="2B55B4"/>
              </a:solidFill>
              <a:effectLst/>
              <a:uLnTx/>
              <a:uFillTx/>
              <a:latin typeface="Calibri"/>
              <a:cs typeface="Calibri"/>
              <a:sym typeface="Calibri"/>
            </a:endParaRPr>
          </a:p>
        </p:txBody>
      </p:sp>
      <p:sp>
        <p:nvSpPr>
          <p:cNvPr id="26" name="Platshållare för text 2">
            <a:extLst>
              <a:ext uri="{FF2B5EF4-FFF2-40B4-BE49-F238E27FC236}">
                <a16:creationId xmlns:a16="http://schemas.microsoft.com/office/drawing/2014/main" id="{82585CBD-CA05-F24C-A4B4-B3AF2A98C151}"/>
              </a:ext>
            </a:extLst>
          </p:cNvPr>
          <p:cNvSpPr txBox="1">
            <a:spLocks/>
          </p:cNvSpPr>
          <p:nvPr/>
        </p:nvSpPr>
        <p:spPr>
          <a:xfrm>
            <a:off x="4422790" y="2555934"/>
            <a:ext cx="5042595" cy="4918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kumimoji="0" lang="sv-SE" sz="2400" b="0" i="0" u="none" strike="noStrike" kern="0" cap="none" spc="0" normalizeH="0" baseline="0" noProof="0" dirty="0">
                <a:ln>
                  <a:noFill/>
                </a:ln>
                <a:solidFill>
                  <a:srgbClr val="2B55B4"/>
                </a:solidFill>
                <a:effectLst/>
                <a:uLnTx/>
                <a:uFillTx/>
                <a:latin typeface="Calibri"/>
                <a:cs typeface="Calibri"/>
                <a:sym typeface="Calibri"/>
              </a:rPr>
              <a:t>Bruk</a:t>
            </a:r>
            <a:r>
              <a:rPr kumimoji="0" lang="sv-SE" sz="2400" b="0" i="0" u="none" strike="noStrike" kern="0" cap="none" spc="0" normalizeH="0" noProof="0" dirty="0">
                <a:ln>
                  <a:noFill/>
                </a:ln>
                <a:solidFill>
                  <a:srgbClr val="2B55B4"/>
                </a:solidFill>
                <a:effectLst/>
                <a:uLnTx/>
                <a:uFillTx/>
                <a:latin typeface="Calibri"/>
                <a:cs typeface="Calibri"/>
                <a:sym typeface="Calibri"/>
              </a:rPr>
              <a:t> f.eks. </a:t>
            </a:r>
            <a:r>
              <a:rPr kumimoji="0" lang="sv-SE" sz="2400" b="0" i="0" u="none" strike="noStrike" kern="0" cap="none" spc="0" normalizeH="0" baseline="0" noProof="0" dirty="0">
                <a:ln>
                  <a:noFill/>
                </a:ln>
                <a:solidFill>
                  <a:srgbClr val="2B55B4"/>
                </a:solidFill>
                <a:effectLst/>
                <a:uLnTx/>
                <a:uFillTx/>
                <a:latin typeface="Calibri"/>
                <a:cs typeface="Calibri"/>
                <a:sym typeface="Calibri"/>
              </a:rPr>
              <a:t>speil</a:t>
            </a:r>
          </a:p>
        </p:txBody>
      </p:sp>
      <p:sp>
        <p:nvSpPr>
          <p:cNvPr id="27" name="Höger 26">
            <a:extLst>
              <a:ext uri="{FF2B5EF4-FFF2-40B4-BE49-F238E27FC236}">
                <a16:creationId xmlns:a16="http://schemas.microsoft.com/office/drawing/2014/main" id="{9C8EF743-DC2F-A446-B9A7-BEFAB2A50EAB}"/>
              </a:ext>
            </a:extLst>
          </p:cNvPr>
          <p:cNvSpPr/>
          <p:nvPr/>
        </p:nvSpPr>
        <p:spPr>
          <a:xfrm>
            <a:off x="3705089" y="3167348"/>
            <a:ext cx="674159" cy="281269"/>
          </a:xfrm>
          <a:prstGeom prst="rightArrow">
            <a:avLst/>
          </a:prstGeom>
          <a:gradFill flip="none" rotWithShape="1">
            <a:gsLst>
              <a:gs pos="0">
                <a:schemeClr val="bg2"/>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Platshållare för text 2">
            <a:extLst>
              <a:ext uri="{FF2B5EF4-FFF2-40B4-BE49-F238E27FC236}">
                <a16:creationId xmlns:a16="http://schemas.microsoft.com/office/drawing/2014/main" id="{ADE0B8E3-CA64-E84F-B0AF-84E80B01695B}"/>
              </a:ext>
            </a:extLst>
          </p:cNvPr>
          <p:cNvSpPr txBox="1">
            <a:spLocks/>
          </p:cNvSpPr>
          <p:nvPr/>
        </p:nvSpPr>
        <p:spPr>
          <a:xfrm>
            <a:off x="838200" y="3520008"/>
            <a:ext cx="2716369" cy="4918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2B55B4"/>
              </a:buClr>
              <a:buSzPts val="2800"/>
              <a:buFont typeface="Arial"/>
              <a:buNone/>
              <a:tabLst/>
              <a:defRPr/>
            </a:pPr>
            <a:r>
              <a:rPr kumimoji="0" lang="en-US" sz="2400" b="1" i="0" u="none" strike="noStrike" kern="0" cap="none" spc="0" normalizeH="0" baseline="0" noProof="0" dirty="0">
                <a:ln>
                  <a:noFill/>
                </a:ln>
                <a:solidFill>
                  <a:srgbClr val="2B55B4"/>
                </a:solidFill>
                <a:effectLst/>
                <a:uLnTx/>
                <a:uFillTx/>
                <a:latin typeface="Calibri"/>
                <a:cs typeface="Calibri"/>
                <a:sym typeface="Calibri"/>
              </a:rPr>
              <a:t>Tremor</a:t>
            </a:r>
          </a:p>
        </p:txBody>
      </p:sp>
      <p:sp>
        <p:nvSpPr>
          <p:cNvPr id="29" name="Platshållare för text 2">
            <a:extLst>
              <a:ext uri="{FF2B5EF4-FFF2-40B4-BE49-F238E27FC236}">
                <a16:creationId xmlns:a16="http://schemas.microsoft.com/office/drawing/2014/main" id="{1871C6BC-2F0E-4847-A5F1-F7E585C450F2}"/>
              </a:ext>
            </a:extLst>
          </p:cNvPr>
          <p:cNvSpPr txBox="1">
            <a:spLocks/>
          </p:cNvSpPr>
          <p:nvPr/>
        </p:nvSpPr>
        <p:spPr>
          <a:xfrm>
            <a:off x="4406724" y="3052292"/>
            <a:ext cx="5042595" cy="4918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kumimoji="0" lang="sv-SE" sz="2400" b="0" i="0" u="none" strike="noStrike" kern="0" cap="none" spc="0" normalizeH="0" baseline="0" noProof="0" dirty="0">
                <a:ln>
                  <a:noFill/>
                </a:ln>
                <a:solidFill>
                  <a:srgbClr val="2B55B4"/>
                </a:solidFill>
                <a:effectLst/>
                <a:uLnTx/>
                <a:uFillTx/>
                <a:latin typeface="Calibri"/>
                <a:cs typeface="Calibri"/>
                <a:sym typeface="Calibri"/>
              </a:rPr>
              <a:t>Finne en stilling som gjør det enklere</a:t>
            </a:r>
          </a:p>
        </p:txBody>
      </p:sp>
      <p:sp>
        <p:nvSpPr>
          <p:cNvPr id="30" name="Höger 29">
            <a:extLst>
              <a:ext uri="{FF2B5EF4-FFF2-40B4-BE49-F238E27FC236}">
                <a16:creationId xmlns:a16="http://schemas.microsoft.com/office/drawing/2014/main" id="{CE72AA54-A993-5C44-A757-C9D2B197C38D}"/>
              </a:ext>
            </a:extLst>
          </p:cNvPr>
          <p:cNvSpPr/>
          <p:nvPr/>
        </p:nvSpPr>
        <p:spPr>
          <a:xfrm>
            <a:off x="3705089" y="3666348"/>
            <a:ext cx="674159" cy="281269"/>
          </a:xfrm>
          <a:prstGeom prst="rightArrow">
            <a:avLst/>
          </a:prstGeom>
          <a:gradFill flip="none" rotWithShape="1">
            <a:gsLst>
              <a:gs pos="0">
                <a:schemeClr val="bg2"/>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Platshållare för text 2">
            <a:extLst>
              <a:ext uri="{FF2B5EF4-FFF2-40B4-BE49-F238E27FC236}">
                <a16:creationId xmlns:a16="http://schemas.microsoft.com/office/drawing/2014/main" id="{49F61CAA-3416-3840-92A5-949610D785A2}"/>
              </a:ext>
            </a:extLst>
          </p:cNvPr>
          <p:cNvSpPr txBox="1">
            <a:spLocks/>
          </p:cNvSpPr>
          <p:nvPr/>
        </p:nvSpPr>
        <p:spPr>
          <a:xfrm>
            <a:off x="838200" y="4011482"/>
            <a:ext cx="3107499" cy="4918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2B55B4"/>
              </a:buClr>
              <a:buSzPts val="2800"/>
              <a:buFont typeface="Arial"/>
              <a:buNone/>
              <a:tabLst/>
              <a:defRPr/>
            </a:pPr>
            <a:r>
              <a:rPr kumimoji="0" lang="en-US" sz="2400" b="1" i="0" u="none" strike="noStrike" kern="0" cap="none" spc="0" normalizeH="0" baseline="0" noProof="0" dirty="0" err="1">
                <a:ln>
                  <a:noFill/>
                </a:ln>
                <a:solidFill>
                  <a:srgbClr val="2B55B4"/>
                </a:solidFill>
                <a:effectLst/>
                <a:uLnTx/>
                <a:uFillTx/>
                <a:latin typeface="Calibri"/>
                <a:cs typeface="Calibri"/>
                <a:sym typeface="Calibri"/>
              </a:rPr>
              <a:t>Nedsatt</a:t>
            </a:r>
            <a:r>
              <a:rPr kumimoji="0" lang="en-US" sz="2400" b="1" i="0" u="none" strike="noStrike" kern="0" cap="none" spc="0" normalizeH="0" baseline="0" noProof="0" dirty="0">
                <a:ln>
                  <a:noFill/>
                </a:ln>
                <a:solidFill>
                  <a:srgbClr val="2B55B4"/>
                </a:solidFill>
                <a:effectLst/>
                <a:uLnTx/>
                <a:uFillTx/>
                <a:latin typeface="Calibri"/>
                <a:cs typeface="Calibri"/>
                <a:sym typeface="Calibri"/>
              </a:rPr>
              <a:t> </a:t>
            </a:r>
            <a:r>
              <a:rPr kumimoji="0" lang="en-US" sz="2400" b="1" i="0" u="none" strike="noStrike" kern="0" cap="none" spc="0" normalizeH="0" baseline="0" noProof="0" dirty="0" err="1">
                <a:ln>
                  <a:noFill/>
                </a:ln>
                <a:solidFill>
                  <a:srgbClr val="2B55B4"/>
                </a:solidFill>
                <a:effectLst/>
                <a:uLnTx/>
                <a:uFillTx/>
                <a:latin typeface="Calibri"/>
                <a:cs typeface="Calibri"/>
                <a:sym typeface="Calibri"/>
              </a:rPr>
              <a:t>sensibilitet</a:t>
            </a:r>
            <a:endParaRPr kumimoji="0" lang="en-US" sz="2400" b="1" i="0" u="none" strike="noStrike" kern="0" cap="none" spc="0" normalizeH="0" baseline="0" noProof="0" dirty="0">
              <a:ln>
                <a:noFill/>
              </a:ln>
              <a:solidFill>
                <a:srgbClr val="2B55B4"/>
              </a:solidFill>
              <a:effectLst/>
              <a:uLnTx/>
              <a:uFillTx/>
              <a:latin typeface="Calibri"/>
              <a:cs typeface="Calibri"/>
              <a:sym typeface="Calibri"/>
            </a:endParaRPr>
          </a:p>
        </p:txBody>
      </p:sp>
      <p:sp>
        <p:nvSpPr>
          <p:cNvPr id="35" name="Platshållare för text 2">
            <a:extLst>
              <a:ext uri="{FF2B5EF4-FFF2-40B4-BE49-F238E27FC236}">
                <a16:creationId xmlns:a16="http://schemas.microsoft.com/office/drawing/2014/main" id="{63B457A8-7AC0-664D-A8D9-AEB9172DCDA3}"/>
              </a:ext>
            </a:extLst>
          </p:cNvPr>
          <p:cNvSpPr txBox="1">
            <a:spLocks/>
          </p:cNvSpPr>
          <p:nvPr/>
        </p:nvSpPr>
        <p:spPr>
          <a:xfrm>
            <a:off x="4421914" y="4083406"/>
            <a:ext cx="5042595" cy="4918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kumimoji="0" lang="sv-SE" sz="2400" b="0" i="0" u="none" strike="noStrike" kern="0" cap="none" spc="0" normalizeH="0" baseline="0" noProof="0" dirty="0">
                <a:ln>
                  <a:noFill/>
                </a:ln>
                <a:solidFill>
                  <a:srgbClr val="2B55B4"/>
                </a:solidFill>
                <a:effectLst/>
                <a:uLnTx/>
                <a:uFillTx/>
                <a:latin typeface="Calibri"/>
                <a:cs typeface="Calibri"/>
                <a:sym typeface="Calibri"/>
              </a:rPr>
              <a:t>Produkter som forenkler</a:t>
            </a:r>
          </a:p>
        </p:txBody>
      </p:sp>
      <p:sp>
        <p:nvSpPr>
          <p:cNvPr id="36" name="Höger 35">
            <a:extLst>
              <a:ext uri="{FF2B5EF4-FFF2-40B4-BE49-F238E27FC236}">
                <a16:creationId xmlns:a16="http://schemas.microsoft.com/office/drawing/2014/main" id="{7102F2CE-1EA9-7147-8029-B2762DE31C9A}"/>
              </a:ext>
            </a:extLst>
          </p:cNvPr>
          <p:cNvSpPr/>
          <p:nvPr/>
        </p:nvSpPr>
        <p:spPr>
          <a:xfrm>
            <a:off x="3705089" y="4165348"/>
            <a:ext cx="674159" cy="281269"/>
          </a:xfrm>
          <a:prstGeom prst="rightArrow">
            <a:avLst/>
          </a:prstGeom>
          <a:gradFill flip="none" rotWithShape="1">
            <a:gsLst>
              <a:gs pos="0">
                <a:schemeClr val="bg2"/>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Platshållare för text 2">
            <a:extLst>
              <a:ext uri="{FF2B5EF4-FFF2-40B4-BE49-F238E27FC236}">
                <a16:creationId xmlns:a16="http://schemas.microsoft.com/office/drawing/2014/main" id="{4B4C0060-7F77-F344-BFEE-33B6D7B2AA5D}"/>
              </a:ext>
            </a:extLst>
          </p:cNvPr>
          <p:cNvSpPr txBox="1">
            <a:spLocks/>
          </p:cNvSpPr>
          <p:nvPr/>
        </p:nvSpPr>
        <p:spPr>
          <a:xfrm>
            <a:off x="838200" y="4502956"/>
            <a:ext cx="3107499" cy="4918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2B55B4"/>
              </a:buClr>
              <a:buSzPts val="2800"/>
              <a:buFont typeface="Arial"/>
              <a:buNone/>
              <a:tabLst/>
              <a:defRPr/>
            </a:pPr>
            <a:r>
              <a:rPr kumimoji="0" lang="en-US" sz="2400" b="1" i="0" u="none" strike="noStrike" kern="0" cap="none" spc="0" normalizeH="0" baseline="0" noProof="0" dirty="0" err="1">
                <a:ln>
                  <a:noFill/>
                </a:ln>
                <a:solidFill>
                  <a:srgbClr val="2B55B4"/>
                </a:solidFill>
                <a:effectLst/>
                <a:uLnTx/>
                <a:uFillTx/>
                <a:latin typeface="Calibri"/>
                <a:cs typeface="Calibri"/>
                <a:sym typeface="Calibri"/>
              </a:rPr>
              <a:t>Nedsatt</a:t>
            </a:r>
            <a:r>
              <a:rPr kumimoji="0" lang="en-US" sz="2400" b="1" i="0" u="none" strike="noStrike" kern="0" cap="none" spc="0" normalizeH="0" baseline="0" noProof="0" dirty="0">
                <a:ln>
                  <a:noFill/>
                </a:ln>
                <a:solidFill>
                  <a:srgbClr val="2B55B4"/>
                </a:solidFill>
                <a:effectLst/>
                <a:uLnTx/>
                <a:uFillTx/>
                <a:latin typeface="Calibri"/>
                <a:cs typeface="Calibri"/>
                <a:sym typeface="Calibri"/>
              </a:rPr>
              <a:t> </a:t>
            </a:r>
            <a:r>
              <a:rPr kumimoji="0" lang="en-US" sz="2400" b="1" i="0" u="none" strike="noStrike" kern="0" cap="none" spc="0" normalizeH="0" baseline="0" noProof="0" dirty="0" err="1">
                <a:ln>
                  <a:noFill/>
                </a:ln>
                <a:solidFill>
                  <a:srgbClr val="2B55B4"/>
                </a:solidFill>
                <a:effectLst/>
                <a:uLnTx/>
                <a:uFillTx/>
                <a:latin typeface="Calibri"/>
                <a:cs typeface="Calibri"/>
                <a:sym typeface="Calibri"/>
              </a:rPr>
              <a:t>syn</a:t>
            </a:r>
            <a:endParaRPr kumimoji="0" lang="en-US" sz="2400" b="1" i="0" u="none" strike="noStrike" kern="0" cap="none" spc="0" normalizeH="0" baseline="0" noProof="0" dirty="0">
              <a:ln>
                <a:noFill/>
              </a:ln>
              <a:solidFill>
                <a:srgbClr val="2B55B4"/>
              </a:solidFill>
              <a:effectLst/>
              <a:uLnTx/>
              <a:uFillTx/>
              <a:latin typeface="Calibri"/>
              <a:cs typeface="Calibri"/>
              <a:sym typeface="Calibri"/>
            </a:endParaRPr>
          </a:p>
        </p:txBody>
      </p:sp>
      <p:sp>
        <p:nvSpPr>
          <p:cNvPr id="38" name="Platshållare för text 2">
            <a:extLst>
              <a:ext uri="{FF2B5EF4-FFF2-40B4-BE49-F238E27FC236}">
                <a16:creationId xmlns:a16="http://schemas.microsoft.com/office/drawing/2014/main" id="{9E8DC7D6-DF18-7746-9F0F-B24E6DF69405}"/>
              </a:ext>
            </a:extLst>
          </p:cNvPr>
          <p:cNvSpPr txBox="1">
            <a:spLocks/>
          </p:cNvSpPr>
          <p:nvPr/>
        </p:nvSpPr>
        <p:spPr>
          <a:xfrm>
            <a:off x="4442560" y="3762819"/>
            <a:ext cx="4970920" cy="47408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kumimoji="0" lang="sv-SE" sz="2400" b="0" i="0" u="none" strike="noStrike" kern="0" cap="none" spc="0" normalizeH="0" baseline="0" noProof="0" dirty="0">
                <a:ln>
                  <a:noFill/>
                </a:ln>
                <a:solidFill>
                  <a:srgbClr val="2B55B4"/>
                </a:solidFill>
                <a:effectLst/>
                <a:uLnTx/>
                <a:uFillTx/>
                <a:latin typeface="Calibri"/>
                <a:cs typeface="Calibri"/>
                <a:sym typeface="Calibri"/>
              </a:rPr>
              <a:t>Hjelpemiddel f.eks. urinpose eller håndtak</a:t>
            </a:r>
          </a:p>
        </p:txBody>
      </p:sp>
      <p:sp>
        <p:nvSpPr>
          <p:cNvPr id="39" name="Höger 38">
            <a:extLst>
              <a:ext uri="{FF2B5EF4-FFF2-40B4-BE49-F238E27FC236}">
                <a16:creationId xmlns:a16="http://schemas.microsoft.com/office/drawing/2014/main" id="{717946AB-BE89-9F40-A743-2EB578E46ACA}"/>
              </a:ext>
            </a:extLst>
          </p:cNvPr>
          <p:cNvSpPr/>
          <p:nvPr/>
        </p:nvSpPr>
        <p:spPr>
          <a:xfrm>
            <a:off x="3705089" y="4664348"/>
            <a:ext cx="674159" cy="281269"/>
          </a:xfrm>
          <a:prstGeom prst="rightArrow">
            <a:avLst/>
          </a:prstGeom>
          <a:gradFill flip="none" rotWithShape="1">
            <a:gsLst>
              <a:gs pos="0">
                <a:schemeClr val="bg2"/>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Platshållare för text 2">
            <a:extLst>
              <a:ext uri="{FF2B5EF4-FFF2-40B4-BE49-F238E27FC236}">
                <a16:creationId xmlns:a16="http://schemas.microsoft.com/office/drawing/2014/main" id="{003F8192-3360-D34C-B1FD-265AFE869F14}"/>
              </a:ext>
            </a:extLst>
          </p:cNvPr>
          <p:cNvSpPr txBox="1">
            <a:spLocks/>
          </p:cNvSpPr>
          <p:nvPr/>
        </p:nvSpPr>
        <p:spPr>
          <a:xfrm>
            <a:off x="838201" y="4994486"/>
            <a:ext cx="2944660" cy="22893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2B55B4"/>
              </a:buClr>
              <a:buSzPts val="2800"/>
              <a:buFont typeface="Arial"/>
              <a:buNone/>
              <a:tabLst/>
              <a:defRPr/>
            </a:pPr>
            <a:r>
              <a:rPr kumimoji="0" lang="en-US" sz="2400" b="1" i="0" u="none" strike="noStrike" kern="0" cap="none" spc="0" normalizeH="0" baseline="0" noProof="0" dirty="0" err="1">
                <a:ln>
                  <a:noFill/>
                </a:ln>
                <a:solidFill>
                  <a:srgbClr val="2B55B4"/>
                </a:solidFill>
                <a:effectLst/>
                <a:uLnTx/>
                <a:uFillTx/>
                <a:latin typeface="Calibri"/>
                <a:cs typeface="Calibri"/>
                <a:sym typeface="Calibri"/>
              </a:rPr>
              <a:t>Mentalt</a:t>
            </a:r>
            <a:endParaRPr kumimoji="0" lang="en-US" sz="2400" b="1" i="0" u="none" strike="noStrike" kern="0" cap="none" spc="0" normalizeH="0" baseline="0" noProof="0" dirty="0">
              <a:ln>
                <a:noFill/>
              </a:ln>
              <a:solidFill>
                <a:srgbClr val="2B55B4"/>
              </a:solidFill>
              <a:effectLst/>
              <a:uLnTx/>
              <a:uFillTx/>
              <a:latin typeface="Calibri"/>
              <a:cs typeface="Calibri"/>
              <a:sym typeface="Calibri"/>
            </a:endParaRPr>
          </a:p>
          <a:p>
            <a:pPr marL="273050" marR="0" lvl="1" indent="0" algn="l" defTabSz="914400" rtl="0" eaLnBrk="1" fontAlgn="auto" latinLnBrk="0" hangingPunct="1">
              <a:lnSpc>
                <a:spcPct val="90000"/>
              </a:lnSpc>
              <a:spcBef>
                <a:spcPts val="200"/>
              </a:spcBef>
              <a:spcAft>
                <a:spcPts val="0"/>
              </a:spcAft>
              <a:buClr>
                <a:srgbClr val="2B55B4"/>
              </a:buClr>
              <a:buSzPts val="2400"/>
              <a:buFont typeface="Calibri"/>
              <a:buNone/>
              <a:tabLst/>
              <a:defRPr/>
            </a:pPr>
            <a:r>
              <a:rPr kumimoji="0" lang="en-US" sz="1600" b="0" i="0" u="none" strike="noStrike" kern="0" cap="none" spc="0" normalizeH="0" baseline="0" noProof="0" dirty="0">
                <a:ln>
                  <a:noFill/>
                </a:ln>
                <a:solidFill>
                  <a:srgbClr val="2B55B4"/>
                </a:solidFill>
                <a:effectLst/>
                <a:uLnTx/>
                <a:uFillTx/>
                <a:latin typeface="Calibri"/>
                <a:cs typeface="Calibri"/>
                <a:sym typeface="Calibri"/>
              </a:rPr>
              <a:t>– </a:t>
            </a:r>
            <a:r>
              <a:rPr kumimoji="0" lang="en-US" sz="1600" b="0" i="0" u="none" strike="noStrike" kern="0" cap="none" spc="0" normalizeH="0" baseline="0" noProof="0" dirty="0" err="1">
                <a:ln>
                  <a:noFill/>
                </a:ln>
                <a:solidFill>
                  <a:srgbClr val="2B55B4"/>
                </a:solidFill>
                <a:effectLst/>
                <a:uLnTx/>
                <a:uFillTx/>
                <a:latin typeface="Calibri"/>
                <a:cs typeface="Calibri"/>
                <a:sym typeface="Calibri"/>
              </a:rPr>
              <a:t>psykiske</a:t>
            </a:r>
            <a:endParaRPr kumimoji="0" lang="en-US" sz="1600" b="0" i="0" u="none" strike="noStrike" kern="0" cap="none" spc="0" normalizeH="0" baseline="0" noProof="0" dirty="0">
              <a:ln>
                <a:noFill/>
              </a:ln>
              <a:solidFill>
                <a:srgbClr val="2B55B4"/>
              </a:solidFill>
              <a:effectLst/>
              <a:uLnTx/>
              <a:uFillTx/>
              <a:latin typeface="Calibri"/>
              <a:cs typeface="Calibri"/>
              <a:sym typeface="Calibri"/>
            </a:endParaRPr>
          </a:p>
          <a:p>
            <a:pPr marL="273050" marR="0" lvl="1" indent="0" algn="l" defTabSz="914400" rtl="0" eaLnBrk="1" fontAlgn="auto" latinLnBrk="0" hangingPunct="1">
              <a:lnSpc>
                <a:spcPct val="90000"/>
              </a:lnSpc>
              <a:spcBef>
                <a:spcPts val="200"/>
              </a:spcBef>
              <a:spcAft>
                <a:spcPts val="0"/>
              </a:spcAft>
              <a:buClr>
                <a:srgbClr val="2B55B4"/>
              </a:buClr>
              <a:buSzPts val="2400"/>
              <a:buFont typeface="Calibri"/>
              <a:buNone/>
              <a:tabLst/>
              <a:defRPr/>
            </a:pPr>
            <a:r>
              <a:rPr kumimoji="0" lang="en-US" sz="1600" b="0" i="0" u="none" strike="noStrike" kern="0" cap="none" spc="0" normalizeH="0" baseline="0" noProof="0" dirty="0">
                <a:ln>
                  <a:noFill/>
                </a:ln>
                <a:solidFill>
                  <a:srgbClr val="2B55B4"/>
                </a:solidFill>
                <a:effectLst/>
                <a:uLnTx/>
                <a:uFillTx/>
                <a:latin typeface="Calibri"/>
                <a:cs typeface="Calibri"/>
                <a:sym typeface="Calibri"/>
              </a:rPr>
              <a:t>– </a:t>
            </a:r>
            <a:r>
              <a:rPr kumimoji="0" lang="en-US" sz="1600" b="0" i="0" u="none" strike="noStrike" kern="0" cap="none" spc="0" normalizeH="0" baseline="0" noProof="0" dirty="0" err="1">
                <a:ln>
                  <a:noFill/>
                </a:ln>
                <a:solidFill>
                  <a:srgbClr val="2B55B4"/>
                </a:solidFill>
                <a:effectLst/>
                <a:uLnTx/>
                <a:uFillTx/>
                <a:latin typeface="Calibri"/>
                <a:cs typeface="Calibri"/>
                <a:sym typeface="Calibri"/>
              </a:rPr>
              <a:t>emosjonelle</a:t>
            </a:r>
            <a:endParaRPr kumimoji="0" lang="en-US" sz="1600" b="0" i="0" u="none" strike="noStrike" kern="0" cap="none" spc="0" normalizeH="0" baseline="0" noProof="0" dirty="0">
              <a:ln>
                <a:noFill/>
              </a:ln>
              <a:solidFill>
                <a:srgbClr val="2B55B4"/>
              </a:solidFill>
              <a:effectLst/>
              <a:uLnTx/>
              <a:uFillTx/>
              <a:latin typeface="Calibri"/>
              <a:cs typeface="Calibri"/>
              <a:sym typeface="Calibri"/>
            </a:endParaRPr>
          </a:p>
          <a:p>
            <a:pPr marL="273050" marR="0" lvl="1" indent="0" algn="l" defTabSz="914400" rtl="0" eaLnBrk="1" fontAlgn="auto" latinLnBrk="0" hangingPunct="1">
              <a:lnSpc>
                <a:spcPct val="90000"/>
              </a:lnSpc>
              <a:spcBef>
                <a:spcPts val="200"/>
              </a:spcBef>
              <a:spcAft>
                <a:spcPts val="0"/>
              </a:spcAft>
              <a:buClr>
                <a:srgbClr val="2B55B4"/>
              </a:buClr>
              <a:buSzPts val="2400"/>
              <a:buFont typeface="Calibri"/>
              <a:buNone/>
              <a:tabLst/>
              <a:defRPr/>
            </a:pPr>
            <a:r>
              <a:rPr kumimoji="0" lang="en-US" sz="1600" b="0" i="0" u="none" strike="noStrike" kern="0" cap="none" spc="0" normalizeH="0" baseline="0" noProof="0" dirty="0">
                <a:ln>
                  <a:noFill/>
                </a:ln>
                <a:solidFill>
                  <a:srgbClr val="2B55B4"/>
                </a:solidFill>
                <a:effectLst/>
                <a:uLnTx/>
                <a:uFillTx/>
                <a:latin typeface="Calibri"/>
                <a:cs typeface="Calibri"/>
                <a:sym typeface="Calibri"/>
              </a:rPr>
              <a:t>– </a:t>
            </a:r>
            <a:r>
              <a:rPr kumimoji="0" lang="en-US" sz="1600" b="0" i="0" u="none" strike="noStrike" kern="0" cap="none" spc="0" normalizeH="0" baseline="0" noProof="0" dirty="0" err="1">
                <a:ln>
                  <a:noFill/>
                </a:ln>
                <a:solidFill>
                  <a:srgbClr val="2B55B4"/>
                </a:solidFill>
                <a:effectLst/>
                <a:uLnTx/>
                <a:uFillTx/>
                <a:latin typeface="Calibri"/>
                <a:cs typeface="Calibri"/>
                <a:sym typeface="Calibri"/>
              </a:rPr>
              <a:t>kognitive</a:t>
            </a:r>
            <a:endParaRPr kumimoji="0" lang="en-US" sz="1600" b="0" i="0" u="none" strike="noStrike" kern="0" cap="none" spc="0" normalizeH="0" baseline="0" noProof="0" dirty="0">
              <a:ln>
                <a:noFill/>
              </a:ln>
              <a:solidFill>
                <a:srgbClr val="2B55B4"/>
              </a:solidFill>
              <a:effectLst/>
              <a:uLnTx/>
              <a:uFillTx/>
              <a:latin typeface="Calibri"/>
              <a:cs typeface="Calibri"/>
              <a:sym typeface="Calibri"/>
            </a:endParaRPr>
          </a:p>
        </p:txBody>
      </p:sp>
      <p:sp>
        <p:nvSpPr>
          <p:cNvPr id="41" name="Platshållare för text 2">
            <a:extLst>
              <a:ext uri="{FF2B5EF4-FFF2-40B4-BE49-F238E27FC236}">
                <a16:creationId xmlns:a16="http://schemas.microsoft.com/office/drawing/2014/main" id="{53C0F8EF-28AA-254A-ADB3-957AA51C3D81}"/>
              </a:ext>
            </a:extLst>
          </p:cNvPr>
          <p:cNvSpPr txBox="1">
            <a:spLocks/>
          </p:cNvSpPr>
          <p:nvPr/>
        </p:nvSpPr>
        <p:spPr>
          <a:xfrm>
            <a:off x="4406723" y="5127979"/>
            <a:ext cx="5042595" cy="491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6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2B55B4"/>
              </a:buClr>
              <a:buSzPts val="2400"/>
              <a:buFont typeface="Arial"/>
              <a:buNone/>
              <a:tabLst/>
              <a:defRPr/>
            </a:pPr>
            <a:r>
              <a:rPr kumimoji="0" lang="sv-SE" sz="2400" b="0" i="0" u="none" strike="noStrike" kern="0" cap="none" spc="0" normalizeH="0" baseline="0" noProof="0" dirty="0">
                <a:ln>
                  <a:noFill/>
                </a:ln>
                <a:solidFill>
                  <a:srgbClr val="2B55B4"/>
                </a:solidFill>
                <a:effectLst/>
                <a:uLnTx/>
                <a:uFillTx/>
                <a:latin typeface="Calibri"/>
                <a:cs typeface="Calibri"/>
                <a:sym typeface="Calibri"/>
              </a:rPr>
              <a:t>Motivasjon</a:t>
            </a:r>
          </a:p>
        </p:txBody>
      </p:sp>
      <p:sp>
        <p:nvSpPr>
          <p:cNvPr id="42" name="Höger 41">
            <a:extLst>
              <a:ext uri="{FF2B5EF4-FFF2-40B4-BE49-F238E27FC236}">
                <a16:creationId xmlns:a16="http://schemas.microsoft.com/office/drawing/2014/main" id="{6356F533-72F2-4545-87BE-F1CA7BBE7B7B}"/>
              </a:ext>
            </a:extLst>
          </p:cNvPr>
          <p:cNvSpPr/>
          <p:nvPr/>
        </p:nvSpPr>
        <p:spPr>
          <a:xfrm>
            <a:off x="3705089" y="5163350"/>
            <a:ext cx="674159" cy="281269"/>
          </a:xfrm>
          <a:prstGeom prst="rightArrow">
            <a:avLst/>
          </a:prstGeom>
          <a:gradFill flip="none" rotWithShape="1">
            <a:gsLst>
              <a:gs pos="0">
                <a:schemeClr val="bg2"/>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textruta 11">
            <a:extLst>
              <a:ext uri="{FF2B5EF4-FFF2-40B4-BE49-F238E27FC236}">
                <a16:creationId xmlns:a16="http://schemas.microsoft.com/office/drawing/2014/main" id="{49F44354-193D-E54F-B88F-1052D7C73FD4}"/>
              </a:ext>
            </a:extLst>
          </p:cNvPr>
          <p:cNvSpPr txBox="1"/>
          <p:nvPr/>
        </p:nvSpPr>
        <p:spPr>
          <a:xfrm>
            <a:off x="838200" y="1769674"/>
            <a:ext cx="108595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sv-SE" sz="1600" b="1" i="0"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rPr>
            </a:br>
            <a:r>
              <a:rPr kumimoji="0" lang="sv-SE" sz="2000" b="1" i="0"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rPr>
              <a:t>Mange ganger er det oppfinnsomhet som må til. Det som oftest foreslås </a:t>
            </a:r>
            <a:r>
              <a:rPr lang="sv-SE" sz="2000" b="1" kern="0" dirty="0">
                <a:solidFill>
                  <a:srgbClr val="2B55B4"/>
                </a:solidFill>
                <a:latin typeface="Calibri" panose="020F0502020204030204" pitchFamily="34" charset="0"/>
                <a:cs typeface="Calibri" panose="020F0502020204030204" pitchFamily="34" charset="0"/>
                <a:sym typeface="Arial"/>
              </a:rPr>
              <a:t>e</a:t>
            </a:r>
            <a:r>
              <a:rPr kumimoji="0" lang="sv-SE" sz="2000" b="1" i="0"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rPr>
              <a:t>r:</a:t>
            </a:r>
          </a:p>
        </p:txBody>
      </p:sp>
    </p:spTree>
    <p:extLst>
      <p:ext uri="{BB962C8B-B14F-4D97-AF65-F5344CB8AC3E}">
        <p14:creationId xmlns:p14="http://schemas.microsoft.com/office/powerpoint/2010/main" val="24684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000"/>
                                        <p:tgtEl>
                                          <p:spTgt spid="2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1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1000"/>
                                        <p:tgtEl>
                                          <p:spTgt spid="3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10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1000"/>
                                        <p:tgtEl>
                                          <p:spTgt spid="3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10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par>
                          <p:cTn id="55" fill="hold">
                            <p:stCondLst>
                              <p:cond delay="0"/>
                            </p:stCondLst>
                            <p:childTnLst>
                              <p:par>
                                <p:cTn id="56" presetID="22" presetClass="entr" presetSubtype="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1000"/>
                                        <p:tgtEl>
                                          <p:spTgt spid="39"/>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10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par>
                          <p:cTn id="67" fill="hold">
                            <p:stCondLst>
                              <p:cond delay="0"/>
                            </p:stCondLst>
                            <p:childTnLst>
                              <p:par>
                                <p:cTn id="68" presetID="22" presetClass="entr" presetSubtype="8"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1000"/>
                                        <p:tgtEl>
                                          <p:spTgt spid="42"/>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p:bldP spid="24" grpId="0" animBg="1"/>
      <p:bldP spid="25" grpId="0"/>
      <p:bldP spid="26" grpId="0"/>
      <p:bldP spid="27" grpId="0" animBg="1"/>
      <p:bldP spid="28" grpId="0"/>
      <p:bldP spid="29" grpId="0"/>
      <p:bldP spid="30" grpId="0" animBg="1"/>
      <p:bldP spid="34" grpId="0"/>
      <p:bldP spid="35" grpId="0"/>
      <p:bldP spid="36" grpId="0" animBg="1"/>
      <p:bldP spid="37" grpId="0"/>
      <p:bldP spid="38" grpId="0"/>
      <p:bldP spid="39" grpId="0" animBg="1"/>
      <p:bldP spid="40" grpId="0"/>
      <p:bldP spid="41" grpId="0"/>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11" name="Rektangel med klippt och rundat hörn 10">
            <a:extLst>
              <a:ext uri="{FF2B5EF4-FFF2-40B4-BE49-F238E27FC236}">
                <a16:creationId xmlns:a16="http://schemas.microsoft.com/office/drawing/2014/main" id="{AE16DF34-3F51-6D42-8078-4342DAD7D4A5}"/>
              </a:ext>
            </a:extLst>
          </p:cNvPr>
          <p:cNvSpPr/>
          <p:nvPr/>
        </p:nvSpPr>
        <p:spPr>
          <a:xfrm>
            <a:off x="371475" y="1828800"/>
            <a:ext cx="11449050" cy="41925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1" name="Google Shape;391;p28"/>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err="1"/>
              <a:t>Kjennetegn</a:t>
            </a:r>
            <a:r>
              <a:rPr lang="en-US" dirty="0"/>
              <a:t> på UVI</a:t>
            </a:r>
            <a:endParaRPr dirty="0"/>
          </a:p>
        </p:txBody>
      </p:sp>
      <p:sp>
        <p:nvSpPr>
          <p:cNvPr id="3" name="Platshållare för text 2">
            <a:extLst>
              <a:ext uri="{FF2B5EF4-FFF2-40B4-BE49-F238E27FC236}">
                <a16:creationId xmlns:a16="http://schemas.microsoft.com/office/drawing/2014/main" id="{D4FB7EBF-9E48-D640-97E9-308A776F3DE8}"/>
              </a:ext>
            </a:extLst>
          </p:cNvPr>
          <p:cNvSpPr>
            <a:spLocks noGrp="1"/>
          </p:cNvSpPr>
          <p:nvPr>
            <p:ph type="body" idx="1"/>
          </p:nvPr>
        </p:nvSpPr>
        <p:spPr>
          <a:xfrm>
            <a:off x="838199" y="2224738"/>
            <a:ext cx="10964635" cy="3204456"/>
          </a:xfrm>
        </p:spPr>
        <p:txBody>
          <a:bodyPr numCol="2"/>
          <a:lstStyle/>
          <a:p>
            <a:pPr marL="342900" lvl="0">
              <a:lnSpc>
                <a:spcPct val="100000"/>
              </a:lnSpc>
              <a:spcBef>
                <a:spcPts val="0"/>
              </a:spcBef>
              <a:buSzPts val="2400"/>
              <a:buFont typeface="Arial" panose="020B0604020202020204" pitchFamily="34" charset="0"/>
              <a:buChar char="•"/>
            </a:pPr>
            <a:r>
              <a:rPr lang="en-US" dirty="0" err="1"/>
              <a:t>Endret</a:t>
            </a:r>
            <a:r>
              <a:rPr lang="en-US" dirty="0"/>
              <a:t> </a:t>
            </a:r>
            <a:r>
              <a:rPr lang="en-US" dirty="0" err="1"/>
              <a:t>blærefunksjon</a:t>
            </a:r>
            <a:endParaRPr lang="en-US" dirty="0"/>
          </a:p>
          <a:p>
            <a:pPr marL="342900" lvl="0">
              <a:lnSpc>
                <a:spcPct val="100000"/>
              </a:lnSpc>
              <a:buSzPts val="2400"/>
              <a:buFont typeface="Arial" panose="020B0604020202020204" pitchFamily="34" charset="0"/>
              <a:buChar char="•"/>
            </a:pPr>
            <a:r>
              <a:rPr lang="en-US" dirty="0" err="1"/>
              <a:t>Lekkasje</a:t>
            </a:r>
            <a:r>
              <a:rPr lang="en-US" dirty="0"/>
              <a:t>/</a:t>
            </a:r>
            <a:r>
              <a:rPr lang="en-US" dirty="0" err="1"/>
              <a:t>økt</a:t>
            </a:r>
            <a:r>
              <a:rPr lang="en-US" dirty="0"/>
              <a:t> </a:t>
            </a:r>
            <a:r>
              <a:rPr lang="en-US" dirty="0" err="1"/>
              <a:t>lekkasje</a:t>
            </a:r>
            <a:endParaRPr lang="en-US" dirty="0"/>
          </a:p>
          <a:p>
            <a:pPr marL="342900" lvl="0">
              <a:lnSpc>
                <a:spcPct val="100000"/>
              </a:lnSpc>
              <a:buSzPts val="2400"/>
              <a:buFont typeface="Arial" panose="020B0604020202020204" pitchFamily="34" charset="0"/>
              <a:buChar char="•"/>
            </a:pPr>
            <a:r>
              <a:rPr lang="en-US" dirty="0" err="1"/>
              <a:t>Svie</a:t>
            </a:r>
            <a:r>
              <a:rPr lang="en-US" dirty="0"/>
              <a:t>/</a:t>
            </a:r>
            <a:r>
              <a:rPr lang="en-US" dirty="0" err="1"/>
              <a:t>brennende</a:t>
            </a:r>
            <a:r>
              <a:rPr lang="en-US" dirty="0"/>
              <a:t> </a:t>
            </a:r>
            <a:r>
              <a:rPr lang="en-US" dirty="0" err="1"/>
              <a:t>følelse</a:t>
            </a:r>
            <a:r>
              <a:rPr lang="en-US" dirty="0"/>
              <a:t> </a:t>
            </a:r>
            <a:r>
              <a:rPr lang="en-US" dirty="0" err="1"/>
              <a:t>ved</a:t>
            </a:r>
            <a:r>
              <a:rPr lang="en-US" dirty="0"/>
              <a:t> </a:t>
            </a:r>
            <a:r>
              <a:rPr lang="en-US" dirty="0" err="1"/>
              <a:t>blæretømming</a:t>
            </a:r>
            <a:endParaRPr lang="en-US" dirty="0"/>
          </a:p>
          <a:p>
            <a:pPr marL="342900" lvl="0">
              <a:lnSpc>
                <a:spcPct val="100000"/>
              </a:lnSpc>
              <a:buSzPts val="2400"/>
              <a:buFont typeface="Arial" panose="020B0604020202020204" pitchFamily="34" charset="0"/>
              <a:buChar char="•"/>
            </a:pPr>
            <a:r>
              <a:rPr lang="en-US" dirty="0" err="1"/>
              <a:t>Sterk</a:t>
            </a:r>
            <a:r>
              <a:rPr lang="en-US" dirty="0"/>
              <a:t> </a:t>
            </a:r>
            <a:r>
              <a:rPr lang="en-US" dirty="0" err="1"/>
              <a:t>trang</a:t>
            </a:r>
            <a:r>
              <a:rPr lang="en-US" dirty="0"/>
              <a:t> og </a:t>
            </a:r>
            <a:r>
              <a:rPr lang="en-US" dirty="0" err="1"/>
              <a:t>hyppig</a:t>
            </a:r>
            <a:r>
              <a:rPr lang="en-US" dirty="0"/>
              <a:t> </a:t>
            </a:r>
            <a:r>
              <a:rPr lang="en-US" dirty="0" err="1"/>
              <a:t>vannlating</a:t>
            </a:r>
            <a:endParaRPr lang="en-US" dirty="0"/>
          </a:p>
          <a:p>
            <a:pPr marL="342900" lvl="0">
              <a:lnSpc>
                <a:spcPct val="100000"/>
              </a:lnSpc>
              <a:buSzPts val="2400"/>
              <a:buFont typeface="Arial" panose="020B0604020202020204" pitchFamily="34" charset="0"/>
              <a:buChar char="•"/>
            </a:pPr>
            <a:r>
              <a:rPr lang="en-US" dirty="0" err="1"/>
              <a:t>Smerter</a:t>
            </a:r>
            <a:r>
              <a:rPr lang="en-US" dirty="0"/>
              <a:t> over </a:t>
            </a:r>
            <a:r>
              <a:rPr lang="en-US" dirty="0" err="1"/>
              <a:t>nedre</a:t>
            </a:r>
            <a:r>
              <a:rPr lang="en-US" dirty="0"/>
              <a:t> del av </a:t>
            </a:r>
            <a:br>
              <a:rPr lang="en-US" dirty="0"/>
            </a:br>
            <a:r>
              <a:rPr lang="en-US" dirty="0" err="1"/>
              <a:t>buken</a:t>
            </a:r>
            <a:r>
              <a:rPr lang="en-US" dirty="0"/>
              <a:t> </a:t>
            </a:r>
            <a:r>
              <a:rPr lang="en-US" dirty="0" err="1"/>
              <a:t>eller</a:t>
            </a:r>
            <a:r>
              <a:rPr lang="en-US" dirty="0"/>
              <a:t> </a:t>
            </a:r>
            <a:r>
              <a:rPr lang="en-US" dirty="0" err="1"/>
              <a:t>ryggen</a:t>
            </a:r>
            <a:endParaRPr lang="en-US" dirty="0"/>
          </a:p>
          <a:p>
            <a:pPr marL="342900" lvl="0">
              <a:lnSpc>
                <a:spcPct val="100000"/>
              </a:lnSpc>
              <a:spcBef>
                <a:spcPts val="0"/>
              </a:spcBef>
              <a:buSzPts val="2400"/>
              <a:buFont typeface="Arial" panose="020B0604020202020204" pitchFamily="34" charset="0"/>
              <a:buChar char="•"/>
            </a:pPr>
            <a:r>
              <a:rPr lang="en-US" dirty="0" err="1"/>
              <a:t>Blod</a:t>
            </a:r>
            <a:r>
              <a:rPr lang="en-US" dirty="0"/>
              <a:t> </a:t>
            </a:r>
            <a:r>
              <a:rPr lang="en-US" dirty="0" err="1"/>
              <a:t>i</a:t>
            </a:r>
            <a:r>
              <a:rPr lang="en-US" dirty="0"/>
              <a:t> </a:t>
            </a:r>
            <a:r>
              <a:rPr lang="en-US" dirty="0" err="1"/>
              <a:t>urinen</a:t>
            </a:r>
            <a:endParaRPr lang="en-US" dirty="0"/>
          </a:p>
          <a:p>
            <a:pPr marL="342900" lvl="0">
              <a:lnSpc>
                <a:spcPct val="100000"/>
              </a:lnSpc>
              <a:buSzPts val="2400"/>
              <a:buFont typeface="Arial" panose="020B0604020202020204" pitchFamily="34" charset="0"/>
              <a:buChar char="•"/>
            </a:pPr>
            <a:r>
              <a:rPr lang="en-US" dirty="0" err="1"/>
              <a:t>Feber</a:t>
            </a:r>
            <a:r>
              <a:rPr lang="en-US" dirty="0"/>
              <a:t> og/</a:t>
            </a:r>
            <a:r>
              <a:rPr lang="en-US" dirty="0" err="1"/>
              <a:t>eller</a:t>
            </a:r>
            <a:r>
              <a:rPr lang="en-US" dirty="0"/>
              <a:t> </a:t>
            </a:r>
            <a:r>
              <a:rPr lang="en-US" dirty="0" err="1"/>
              <a:t>nedsatt</a:t>
            </a:r>
            <a:r>
              <a:rPr lang="en-US" dirty="0"/>
              <a:t> </a:t>
            </a:r>
            <a:r>
              <a:rPr lang="en-US" dirty="0" err="1"/>
              <a:t>allmenntilstand</a:t>
            </a:r>
            <a:endParaRPr lang="en-US" dirty="0"/>
          </a:p>
          <a:p>
            <a:pPr marL="342900" lvl="0">
              <a:lnSpc>
                <a:spcPct val="100000"/>
              </a:lnSpc>
              <a:buSzPts val="2400"/>
              <a:buFont typeface="Arial" panose="020B0604020202020204" pitchFamily="34" charset="0"/>
              <a:buChar char="•"/>
            </a:pPr>
            <a:r>
              <a:rPr lang="en-US" dirty="0" err="1"/>
              <a:t>Økt</a:t>
            </a:r>
            <a:r>
              <a:rPr lang="en-US" dirty="0"/>
              <a:t> </a:t>
            </a:r>
            <a:r>
              <a:rPr lang="en-US" dirty="0" err="1"/>
              <a:t>spastisitet</a:t>
            </a:r>
            <a:endParaRPr lang="en-US" dirty="0"/>
          </a:p>
          <a:p>
            <a:pPr marL="342900" lvl="0">
              <a:lnSpc>
                <a:spcPct val="100000"/>
              </a:lnSpc>
              <a:buSzPts val="2400"/>
              <a:buFont typeface="Arial" panose="020B0604020202020204" pitchFamily="34" charset="0"/>
              <a:buChar char="•"/>
            </a:pPr>
            <a:r>
              <a:rPr lang="en-US" dirty="0" err="1"/>
              <a:t>Økte</a:t>
            </a:r>
            <a:r>
              <a:rPr lang="en-US" dirty="0"/>
              <a:t> </a:t>
            </a:r>
            <a:r>
              <a:rPr lang="en-US" dirty="0" err="1"/>
              <a:t>autonome</a:t>
            </a:r>
            <a:r>
              <a:rPr lang="en-US" dirty="0"/>
              <a:t> </a:t>
            </a:r>
            <a:r>
              <a:rPr lang="en-US" dirty="0" err="1"/>
              <a:t>reaksjoner</a:t>
            </a:r>
            <a:r>
              <a:rPr lang="en-US" dirty="0"/>
              <a:t>, </a:t>
            </a:r>
            <a:br>
              <a:rPr lang="en-US" dirty="0"/>
            </a:br>
            <a:r>
              <a:rPr lang="en-US" dirty="0" err="1"/>
              <a:t>som</a:t>
            </a:r>
            <a:r>
              <a:rPr lang="en-US" dirty="0"/>
              <a:t> </a:t>
            </a:r>
            <a:r>
              <a:rPr lang="en-US" dirty="0" err="1"/>
              <a:t>svetting</a:t>
            </a:r>
            <a:r>
              <a:rPr lang="en-US" dirty="0"/>
              <a:t> og </a:t>
            </a:r>
            <a:r>
              <a:rPr lang="en-US" dirty="0" err="1"/>
              <a:t>frysninger</a:t>
            </a:r>
            <a:endParaRPr lang="en-US" dirty="0"/>
          </a:p>
          <a:p>
            <a:pPr>
              <a:lnSpc>
                <a:spcPct val="100000"/>
              </a:lnSpc>
              <a:buFont typeface="Arial" panose="020B0604020202020204" pitchFamily="34" charset="0"/>
              <a:buChar char="•"/>
            </a:pPr>
            <a:endParaRPr lang="sv-SE" dirty="0"/>
          </a:p>
        </p:txBody>
      </p:sp>
      <p:grpSp>
        <p:nvGrpSpPr>
          <p:cNvPr id="7" name="Grupp 6">
            <a:extLst>
              <a:ext uri="{FF2B5EF4-FFF2-40B4-BE49-F238E27FC236}">
                <a16:creationId xmlns:a16="http://schemas.microsoft.com/office/drawing/2014/main" id="{D3157737-C3D7-E44A-880E-5921A02785E0}"/>
              </a:ext>
            </a:extLst>
          </p:cNvPr>
          <p:cNvGrpSpPr/>
          <p:nvPr/>
        </p:nvGrpSpPr>
        <p:grpSpPr>
          <a:xfrm>
            <a:off x="10317744" y="4193726"/>
            <a:ext cx="1493174" cy="1983046"/>
            <a:chOff x="8760940" y="3793524"/>
            <a:chExt cx="2137719" cy="2839051"/>
          </a:xfrm>
        </p:grpSpPr>
        <p:pic>
          <p:nvPicPr>
            <p:cNvPr id="8" name="Bildobjekt 7">
              <a:extLst>
                <a:ext uri="{FF2B5EF4-FFF2-40B4-BE49-F238E27FC236}">
                  <a16:creationId xmlns:a16="http://schemas.microsoft.com/office/drawing/2014/main" id="{E26E6A55-9D1A-A544-AF42-EDEFBBF6618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60940" y="3793524"/>
              <a:ext cx="2137719" cy="2839051"/>
            </a:xfrm>
            <a:prstGeom prst="rect">
              <a:avLst/>
            </a:prstGeom>
          </p:spPr>
        </p:pic>
        <p:sp>
          <p:nvSpPr>
            <p:cNvPr id="9" name="textruta 8">
              <a:extLst>
                <a:ext uri="{FF2B5EF4-FFF2-40B4-BE49-F238E27FC236}">
                  <a16:creationId xmlns:a16="http://schemas.microsoft.com/office/drawing/2014/main" id="{7DB64111-4536-8544-809F-490541DEDB87}"/>
                </a:ext>
              </a:extLst>
            </p:cNvPr>
            <p:cNvSpPr txBox="1"/>
            <p:nvPr/>
          </p:nvSpPr>
          <p:spPr>
            <a:xfrm>
              <a:off x="8841601" y="4934498"/>
              <a:ext cx="2045486" cy="1160330"/>
            </a:xfrm>
            <a:prstGeom prst="rect">
              <a:avLst/>
            </a:prstGeom>
            <a:noFill/>
          </p:spPr>
          <p:txBody>
            <a:bodyPr wrap="square" rtlCol="0">
              <a:spAutoFit/>
            </a:bodyPr>
            <a:lstStyle/>
            <a:p>
              <a:pPr marL="0" marR="0" lvl="0" indent="0" algn="ctr" defTabSz="914400" rtl="0" eaLnBrk="1" fontAlgn="auto" latinLnBrk="0" hangingPunct="1">
                <a:lnSpc>
                  <a:spcPts val="2760"/>
                </a:lnSpc>
                <a:spcBef>
                  <a:spcPts val="0"/>
                </a:spcBef>
                <a:spcAft>
                  <a:spcPts val="0"/>
                </a:spcAft>
                <a:buClr>
                  <a:srgbClr val="000000"/>
                </a:buClr>
                <a:buSzTx/>
                <a:buFont typeface="Arial"/>
                <a:buNone/>
                <a:tabLst/>
                <a:defRPr/>
              </a:pPr>
              <a:r>
                <a:rPr kumimoji="0" lang="sv-SE" sz="2600" b="0" i="0" u="none" strike="noStrike" kern="0" cap="none" spc="0" normalizeH="0" baseline="0" noProof="0" dirty="0">
                  <a:ln>
                    <a:noFill/>
                  </a:ln>
                  <a:solidFill>
                    <a:srgbClr val="2B55B4"/>
                  </a:solidFill>
                  <a:effectLst/>
                  <a:uLnTx/>
                  <a:uFillTx/>
                  <a:latin typeface="Calibri Light" panose="020F0302020204030204" pitchFamily="34" charset="0"/>
                  <a:cs typeface="Calibri Light" panose="020F0302020204030204" pitchFamily="34" charset="0"/>
                  <a:sym typeface="Arial"/>
                </a:rPr>
                <a:t>STOPP</a:t>
              </a:r>
            </a:p>
            <a:p>
              <a:pPr marL="0" marR="0" lvl="0" indent="0" algn="ctr" defTabSz="914400" rtl="0" eaLnBrk="1" fontAlgn="auto" latinLnBrk="0" hangingPunct="1">
                <a:lnSpc>
                  <a:spcPts val="2760"/>
                </a:lnSpc>
                <a:spcBef>
                  <a:spcPts val="0"/>
                </a:spcBef>
                <a:spcAft>
                  <a:spcPts val="0"/>
                </a:spcAft>
                <a:buClr>
                  <a:srgbClr val="000000"/>
                </a:buClr>
                <a:buSzTx/>
                <a:buFont typeface="Arial"/>
                <a:buNone/>
                <a:tabLst/>
                <a:defRPr/>
              </a:pPr>
              <a:r>
                <a:rPr kumimoji="0" lang="sv-SE" sz="2600" b="0" i="0" u="none" strike="noStrike" kern="0" cap="none" spc="0" normalizeH="0" baseline="0" noProof="0" dirty="0">
                  <a:ln>
                    <a:noFill/>
                  </a:ln>
                  <a:solidFill>
                    <a:srgbClr val="2B55B4"/>
                  </a:solidFill>
                  <a:effectLst/>
                  <a:uLnTx/>
                  <a:uFillTx/>
                  <a:latin typeface="Calibri Light" panose="020F0302020204030204" pitchFamily="34" charset="0"/>
                  <a:cs typeface="Calibri Light" panose="020F0302020204030204" pitchFamily="34" charset="0"/>
                  <a:sym typeface="Arial"/>
                </a:rPr>
                <a:t>UVI</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12" name="Rektangel med klippt och rundat hörn 11">
            <a:extLst>
              <a:ext uri="{FF2B5EF4-FFF2-40B4-BE49-F238E27FC236}">
                <a16:creationId xmlns:a16="http://schemas.microsoft.com/office/drawing/2014/main" id="{2FD54441-3A1C-194F-B0A6-C2867A2656A8}"/>
              </a:ext>
            </a:extLst>
          </p:cNvPr>
          <p:cNvSpPr/>
          <p:nvPr/>
        </p:nvSpPr>
        <p:spPr>
          <a:xfrm>
            <a:off x="371475" y="1872342"/>
            <a:ext cx="11449050" cy="4156076"/>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8" name="Google Shape;398;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err="1"/>
              <a:t>Hva</a:t>
            </a:r>
            <a:r>
              <a:rPr lang="en-US" dirty="0"/>
              <a:t> </a:t>
            </a:r>
            <a:r>
              <a:rPr lang="en-US" dirty="0" err="1"/>
              <a:t>bør</a:t>
            </a:r>
            <a:r>
              <a:rPr lang="en-US" dirty="0"/>
              <a:t> </a:t>
            </a:r>
            <a:r>
              <a:rPr lang="en-US" dirty="0" err="1"/>
              <a:t>undersøkes</a:t>
            </a:r>
            <a:r>
              <a:rPr lang="en-US" dirty="0"/>
              <a:t> </a:t>
            </a:r>
            <a:r>
              <a:rPr lang="en-US" dirty="0" err="1"/>
              <a:t>ved</a:t>
            </a:r>
            <a:r>
              <a:rPr lang="en-US" dirty="0"/>
              <a:t> </a:t>
            </a:r>
            <a:r>
              <a:rPr lang="en-US" dirty="0" err="1"/>
              <a:t>gjentatte</a:t>
            </a:r>
            <a:r>
              <a:rPr lang="en-US" dirty="0"/>
              <a:t> </a:t>
            </a:r>
            <a:r>
              <a:rPr lang="en-US" dirty="0" err="1"/>
              <a:t>UVI’er</a:t>
            </a:r>
            <a:r>
              <a:rPr lang="en-US" dirty="0"/>
              <a:t> </a:t>
            </a:r>
            <a:endParaRPr dirty="0"/>
          </a:p>
        </p:txBody>
      </p:sp>
      <p:sp>
        <p:nvSpPr>
          <p:cNvPr id="3" name="Platshållare för text 2">
            <a:extLst>
              <a:ext uri="{FF2B5EF4-FFF2-40B4-BE49-F238E27FC236}">
                <a16:creationId xmlns:a16="http://schemas.microsoft.com/office/drawing/2014/main" id="{6DBBB25A-06EB-0145-AEA9-E432B988FA63}"/>
              </a:ext>
            </a:extLst>
          </p:cNvPr>
          <p:cNvSpPr>
            <a:spLocks noGrp="1"/>
          </p:cNvSpPr>
          <p:nvPr>
            <p:ph type="body" idx="1"/>
          </p:nvPr>
        </p:nvSpPr>
        <p:spPr>
          <a:xfrm>
            <a:off x="838199" y="2065180"/>
            <a:ext cx="10319795" cy="3964337"/>
          </a:xfrm>
        </p:spPr>
        <p:txBody>
          <a:bodyPr numCol="2">
            <a:noAutofit/>
          </a:bodyPr>
          <a:lstStyle/>
          <a:p>
            <a:pPr>
              <a:lnSpc>
                <a:spcPts val="2480"/>
              </a:lnSpc>
            </a:pPr>
            <a:r>
              <a:rPr lang="sv-SE" dirty="0"/>
              <a:t>Miksjonsliste</a:t>
            </a:r>
          </a:p>
          <a:p>
            <a:pPr>
              <a:lnSpc>
                <a:spcPts val="2480"/>
              </a:lnSpc>
            </a:pPr>
            <a:r>
              <a:rPr lang="sv-SE" dirty="0"/>
              <a:t>Teknikk ved RIK</a:t>
            </a:r>
          </a:p>
          <a:p>
            <a:pPr lvl="1">
              <a:lnSpc>
                <a:spcPts val="2380"/>
              </a:lnSpc>
              <a:spcBef>
                <a:spcPts val="200"/>
              </a:spcBef>
            </a:pPr>
            <a:r>
              <a:rPr lang="sv-SE" dirty="0"/>
              <a:t>Tømmes blæren tom?</a:t>
            </a:r>
          </a:p>
          <a:p>
            <a:pPr lvl="1">
              <a:lnSpc>
                <a:spcPts val="2380"/>
              </a:lnSpc>
              <a:spcBef>
                <a:spcPts val="200"/>
              </a:spcBef>
            </a:pPr>
            <a:r>
              <a:rPr lang="sv-SE" dirty="0"/>
              <a:t>Håndtering av produkt?</a:t>
            </a:r>
          </a:p>
          <a:p>
            <a:pPr lvl="1">
              <a:lnSpc>
                <a:spcPts val="2380"/>
              </a:lnSpc>
              <a:spcBef>
                <a:spcPts val="200"/>
              </a:spcBef>
            </a:pPr>
            <a:r>
              <a:rPr lang="sv-SE" dirty="0"/>
              <a:t>Hygiene?</a:t>
            </a:r>
          </a:p>
          <a:p>
            <a:pPr>
              <a:lnSpc>
                <a:spcPts val="2480"/>
              </a:lnSpc>
            </a:pPr>
            <a:r>
              <a:rPr lang="sv-SE" dirty="0"/>
              <a:t>Dersom resturin etter RIK</a:t>
            </a:r>
          </a:p>
          <a:p>
            <a:pPr lvl="1">
              <a:lnSpc>
                <a:spcPts val="2280"/>
              </a:lnSpc>
              <a:spcBef>
                <a:spcPts val="300"/>
              </a:spcBef>
            </a:pPr>
            <a:r>
              <a:rPr lang="sv-SE" dirty="0"/>
              <a:t>Øk størrelse (Ch) på katetret samt se </a:t>
            </a:r>
            <a:br>
              <a:rPr lang="sv-SE" dirty="0"/>
            </a:br>
            <a:r>
              <a:rPr lang="sv-SE" dirty="0"/>
              <a:t>over teknikk ved innføring og uttrekk av katetret</a:t>
            </a:r>
          </a:p>
          <a:p>
            <a:pPr lvl="1">
              <a:lnSpc>
                <a:spcPts val="2280"/>
              </a:lnSpc>
              <a:spcBef>
                <a:spcPts val="300"/>
              </a:spcBef>
            </a:pPr>
            <a:r>
              <a:rPr lang="sv-SE" dirty="0"/>
              <a:t>Langt nok kateter?</a:t>
            </a:r>
          </a:p>
          <a:p>
            <a:pPr>
              <a:lnSpc>
                <a:spcPts val="2480"/>
              </a:lnSpc>
            </a:pPr>
            <a:r>
              <a:rPr lang="sv-SE" dirty="0"/>
              <a:t>Misstanke om stein i blæren</a:t>
            </a:r>
          </a:p>
          <a:p>
            <a:pPr lvl="1">
              <a:lnSpc>
                <a:spcPts val="2180"/>
              </a:lnSpc>
            </a:pPr>
            <a:r>
              <a:rPr lang="sv-SE" dirty="0"/>
              <a:t>Cystoskopi</a:t>
            </a:r>
          </a:p>
          <a:p>
            <a:pPr>
              <a:lnSpc>
                <a:spcPts val="2480"/>
              </a:lnSpc>
            </a:pPr>
            <a:r>
              <a:rPr lang="sv-SE" dirty="0"/>
              <a:t>Tarmdysfunksjon</a:t>
            </a:r>
          </a:p>
          <a:p>
            <a:pPr lvl="1">
              <a:lnSpc>
                <a:spcPts val="2480"/>
              </a:lnSpc>
              <a:spcBef>
                <a:spcPts val="200"/>
              </a:spcBef>
            </a:pPr>
            <a:r>
              <a:rPr lang="sv-SE" dirty="0"/>
              <a:t>Forstoppelse</a:t>
            </a:r>
          </a:p>
          <a:p>
            <a:pPr lvl="1">
              <a:lnSpc>
                <a:spcPts val="2480"/>
              </a:lnSpc>
              <a:spcBef>
                <a:spcPts val="200"/>
              </a:spcBef>
            </a:pPr>
            <a:r>
              <a:rPr lang="sv-SE" dirty="0"/>
              <a:t>Avføringslekkasje</a:t>
            </a:r>
          </a:p>
          <a:p>
            <a:pPr>
              <a:lnSpc>
                <a:spcPts val="2480"/>
              </a:lnSpc>
            </a:pPr>
            <a:r>
              <a:rPr lang="sv-SE" dirty="0"/>
              <a:t>Klimakteriet</a:t>
            </a:r>
          </a:p>
          <a:p>
            <a:pPr lvl="1">
              <a:lnSpc>
                <a:spcPts val="2480"/>
              </a:lnSpc>
              <a:spcBef>
                <a:spcPts val="200"/>
              </a:spcBef>
            </a:pPr>
            <a:r>
              <a:rPr lang="sv-SE" dirty="0"/>
              <a:t>Skjøre slimhinner</a:t>
            </a:r>
          </a:p>
          <a:p>
            <a:pPr marL="571500" lvl="1" indent="0">
              <a:lnSpc>
                <a:spcPts val="2480"/>
              </a:lnSpc>
              <a:buNone/>
            </a:pPr>
            <a:br>
              <a:rPr lang="sv-SE" sz="2400" dirty="0"/>
            </a:br>
            <a:endParaRPr lang="sv-SE" sz="2400" dirty="0"/>
          </a:p>
        </p:txBody>
      </p:sp>
      <p:grpSp>
        <p:nvGrpSpPr>
          <p:cNvPr id="11" name="Grupp 10">
            <a:extLst>
              <a:ext uri="{FF2B5EF4-FFF2-40B4-BE49-F238E27FC236}">
                <a16:creationId xmlns:a16="http://schemas.microsoft.com/office/drawing/2014/main" id="{CCBB1644-8834-2F49-8E00-98AE80974321}"/>
              </a:ext>
            </a:extLst>
          </p:cNvPr>
          <p:cNvGrpSpPr/>
          <p:nvPr/>
        </p:nvGrpSpPr>
        <p:grpSpPr>
          <a:xfrm>
            <a:off x="10317744" y="4193726"/>
            <a:ext cx="1493174" cy="1983046"/>
            <a:chOff x="8760940" y="3793524"/>
            <a:chExt cx="2137719" cy="2839051"/>
          </a:xfrm>
        </p:grpSpPr>
        <p:pic>
          <p:nvPicPr>
            <p:cNvPr id="16" name="Bildobjekt 15">
              <a:extLst>
                <a:ext uri="{FF2B5EF4-FFF2-40B4-BE49-F238E27FC236}">
                  <a16:creationId xmlns:a16="http://schemas.microsoft.com/office/drawing/2014/main" id="{61791BED-5452-1D45-A029-484F9B8E61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60940" y="3793524"/>
              <a:ext cx="2137719" cy="2839051"/>
            </a:xfrm>
            <a:prstGeom prst="rect">
              <a:avLst/>
            </a:prstGeom>
          </p:spPr>
        </p:pic>
        <p:sp>
          <p:nvSpPr>
            <p:cNvPr id="17" name="textruta 16">
              <a:extLst>
                <a:ext uri="{FF2B5EF4-FFF2-40B4-BE49-F238E27FC236}">
                  <a16:creationId xmlns:a16="http://schemas.microsoft.com/office/drawing/2014/main" id="{1C13AA50-A7E8-2D47-9916-0F7D679EFE06}"/>
                </a:ext>
              </a:extLst>
            </p:cNvPr>
            <p:cNvSpPr txBox="1"/>
            <p:nvPr/>
          </p:nvSpPr>
          <p:spPr>
            <a:xfrm>
              <a:off x="8841601" y="4934498"/>
              <a:ext cx="2045486" cy="1160330"/>
            </a:xfrm>
            <a:prstGeom prst="rect">
              <a:avLst/>
            </a:prstGeom>
            <a:noFill/>
          </p:spPr>
          <p:txBody>
            <a:bodyPr wrap="square" rtlCol="0">
              <a:spAutoFit/>
            </a:bodyPr>
            <a:lstStyle/>
            <a:p>
              <a:pPr marL="0" marR="0" lvl="0" indent="0" algn="ctr" defTabSz="914400" rtl="0" eaLnBrk="1" fontAlgn="auto" latinLnBrk="0" hangingPunct="1">
                <a:lnSpc>
                  <a:spcPts val="2760"/>
                </a:lnSpc>
                <a:spcBef>
                  <a:spcPts val="0"/>
                </a:spcBef>
                <a:spcAft>
                  <a:spcPts val="0"/>
                </a:spcAft>
                <a:buClr>
                  <a:srgbClr val="000000"/>
                </a:buClr>
                <a:buSzTx/>
                <a:buFont typeface="Arial"/>
                <a:buNone/>
                <a:tabLst/>
                <a:defRPr/>
              </a:pPr>
              <a:r>
                <a:rPr kumimoji="0" lang="sv-SE" sz="2600" b="0" i="0" u="none" strike="noStrike" kern="0" cap="none" spc="0" normalizeH="0" baseline="0" noProof="0" dirty="0">
                  <a:ln>
                    <a:noFill/>
                  </a:ln>
                  <a:solidFill>
                    <a:srgbClr val="2B55B4"/>
                  </a:solidFill>
                  <a:effectLst/>
                  <a:uLnTx/>
                  <a:uFillTx/>
                  <a:latin typeface="Calibri Light" panose="020F0302020204030204" pitchFamily="34" charset="0"/>
                  <a:cs typeface="Calibri Light" panose="020F0302020204030204" pitchFamily="34" charset="0"/>
                  <a:sym typeface="Arial"/>
                </a:rPr>
                <a:t>STOPP</a:t>
              </a:r>
            </a:p>
            <a:p>
              <a:pPr marL="0" marR="0" lvl="0" indent="0" algn="ctr" defTabSz="914400" rtl="0" eaLnBrk="1" fontAlgn="auto" latinLnBrk="0" hangingPunct="1">
                <a:lnSpc>
                  <a:spcPts val="2760"/>
                </a:lnSpc>
                <a:spcBef>
                  <a:spcPts val="0"/>
                </a:spcBef>
                <a:spcAft>
                  <a:spcPts val="0"/>
                </a:spcAft>
                <a:buClr>
                  <a:srgbClr val="000000"/>
                </a:buClr>
                <a:buSzTx/>
                <a:buFont typeface="Arial"/>
                <a:buNone/>
                <a:tabLst/>
                <a:defRPr/>
              </a:pPr>
              <a:r>
                <a:rPr kumimoji="0" lang="sv-SE" sz="2600" b="0" i="0" u="none" strike="noStrike" kern="0" cap="none" spc="0" normalizeH="0" baseline="0" noProof="0" dirty="0">
                  <a:ln>
                    <a:noFill/>
                  </a:ln>
                  <a:solidFill>
                    <a:srgbClr val="2B55B4"/>
                  </a:solidFill>
                  <a:effectLst/>
                  <a:uLnTx/>
                  <a:uFillTx/>
                  <a:latin typeface="Calibri Light" panose="020F0302020204030204" pitchFamily="34" charset="0"/>
                  <a:cs typeface="Calibri Light" panose="020F0302020204030204" pitchFamily="34" charset="0"/>
                  <a:sym typeface="Arial"/>
                </a:rPr>
                <a:t>UVI</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6" name="Rektangel med klippt och rundat hörn 5">
            <a:extLst>
              <a:ext uri="{FF2B5EF4-FFF2-40B4-BE49-F238E27FC236}">
                <a16:creationId xmlns:a16="http://schemas.microsoft.com/office/drawing/2014/main" id="{4143B3DF-F30A-FD40-BE8C-3C6C7E1AA7BF}"/>
              </a:ext>
            </a:extLst>
          </p:cNvPr>
          <p:cNvSpPr/>
          <p:nvPr/>
        </p:nvSpPr>
        <p:spPr>
          <a:xfrm>
            <a:off x="371475" y="1828800"/>
            <a:ext cx="11449050" cy="41925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0" name="Google Shape;420;p32"/>
          <p:cNvSpPr txBox="1">
            <a:spLocks noGrp="1"/>
          </p:cNvSpPr>
          <p:nvPr>
            <p:ph type="title"/>
          </p:nvPr>
        </p:nvSpPr>
        <p:spPr/>
        <p:txBody>
          <a:bodyPr/>
          <a:lstStyle/>
          <a:p>
            <a:pPr lvl="0"/>
            <a:r>
              <a:rPr lang="en-US" dirty="0" err="1"/>
              <a:t>Hva</a:t>
            </a:r>
            <a:r>
              <a:rPr lang="en-US" dirty="0"/>
              <a:t> </a:t>
            </a:r>
            <a:r>
              <a:rPr lang="en-US" dirty="0" err="1"/>
              <a:t>bør</a:t>
            </a:r>
            <a:r>
              <a:rPr lang="en-US" dirty="0"/>
              <a:t> </a:t>
            </a:r>
            <a:r>
              <a:rPr lang="en-US" dirty="0" err="1"/>
              <a:t>dokumenteres</a:t>
            </a:r>
            <a:r>
              <a:rPr lang="en-US" dirty="0"/>
              <a:t> </a:t>
            </a:r>
            <a:r>
              <a:rPr lang="en-US" dirty="0" err="1"/>
              <a:t>i</a:t>
            </a:r>
            <a:r>
              <a:rPr lang="en-US" dirty="0"/>
              <a:t> </a:t>
            </a:r>
            <a:r>
              <a:rPr lang="en-US" dirty="0" err="1"/>
              <a:t>journalen</a:t>
            </a:r>
            <a:r>
              <a:rPr lang="en-US" dirty="0"/>
              <a:t>?</a:t>
            </a:r>
          </a:p>
        </p:txBody>
      </p:sp>
      <p:sp>
        <p:nvSpPr>
          <p:cNvPr id="11" name="Platshållare för text 10">
            <a:extLst>
              <a:ext uri="{FF2B5EF4-FFF2-40B4-BE49-F238E27FC236}">
                <a16:creationId xmlns:a16="http://schemas.microsoft.com/office/drawing/2014/main" id="{C042F8C9-C91D-0446-A08B-42A54A109945}"/>
              </a:ext>
            </a:extLst>
          </p:cNvPr>
          <p:cNvSpPr>
            <a:spLocks noGrp="1"/>
          </p:cNvSpPr>
          <p:nvPr>
            <p:ph type="body" idx="1"/>
          </p:nvPr>
        </p:nvSpPr>
        <p:spPr>
          <a:xfrm>
            <a:off x="839788" y="2066592"/>
            <a:ext cx="11197314" cy="3457575"/>
          </a:xfrm>
        </p:spPr>
        <p:txBody>
          <a:bodyPr numCol="2">
            <a:noAutofit/>
          </a:bodyPr>
          <a:lstStyle/>
          <a:p>
            <a:r>
              <a:rPr lang="sv-SE" dirty="0"/>
              <a:t>Behandlingsvedtak</a:t>
            </a:r>
          </a:p>
          <a:p>
            <a:pPr lvl="1"/>
            <a:r>
              <a:rPr lang="sv-SE" dirty="0"/>
              <a:t>Ordinerende lege </a:t>
            </a:r>
          </a:p>
          <a:p>
            <a:pPr lvl="1"/>
            <a:r>
              <a:rPr lang="sv-SE" dirty="0"/>
              <a:t>Indikasjon</a:t>
            </a:r>
          </a:p>
          <a:p>
            <a:pPr lvl="1"/>
            <a:r>
              <a:rPr lang="sv-SE" dirty="0"/>
              <a:t>Behandlingstid</a:t>
            </a:r>
            <a:br>
              <a:rPr lang="sv-SE" sz="2400" dirty="0"/>
            </a:br>
            <a:endParaRPr lang="sv-SE" sz="2400" dirty="0"/>
          </a:p>
          <a:p>
            <a:pPr lvl="0"/>
            <a:r>
              <a:rPr lang="en-US" dirty="0" err="1"/>
              <a:t>Kateterisering</a:t>
            </a:r>
            <a:endParaRPr lang="en-US" sz="2000" dirty="0"/>
          </a:p>
          <a:p>
            <a:pPr lvl="1"/>
            <a:r>
              <a:rPr lang="en-US" dirty="0" err="1"/>
              <a:t>Kateternavn</a:t>
            </a:r>
            <a:r>
              <a:rPr lang="en-US" dirty="0"/>
              <a:t>, </a:t>
            </a:r>
            <a:r>
              <a:rPr lang="en-US" dirty="0" err="1"/>
              <a:t>katetertupp</a:t>
            </a:r>
            <a:r>
              <a:rPr lang="en-US" dirty="0"/>
              <a:t>, </a:t>
            </a:r>
            <a:br>
              <a:rPr lang="en-US" dirty="0"/>
            </a:br>
            <a:r>
              <a:rPr lang="en-US" dirty="0"/>
              <a:t>Ch og </a:t>
            </a:r>
            <a:r>
              <a:rPr lang="en-US" dirty="0" err="1"/>
              <a:t>lengde</a:t>
            </a:r>
            <a:endParaRPr lang="en-US" dirty="0"/>
          </a:p>
          <a:p>
            <a:pPr lvl="1"/>
            <a:r>
              <a:rPr lang="en-US" dirty="0" err="1"/>
              <a:t>Kateteriserings</a:t>
            </a:r>
            <a:r>
              <a:rPr lang="en-US" dirty="0"/>
              <a:t> </a:t>
            </a:r>
            <a:r>
              <a:rPr lang="en-US" dirty="0" err="1"/>
              <a:t>intervall</a:t>
            </a:r>
            <a:br>
              <a:rPr lang="sv-SE" dirty="0"/>
            </a:br>
            <a:endParaRPr lang="sv-SE" dirty="0"/>
          </a:p>
          <a:p>
            <a:pPr lvl="1"/>
            <a:endParaRPr lang="sv-SE" dirty="0"/>
          </a:p>
          <a:p>
            <a:pPr lvl="1"/>
            <a:endParaRPr lang="sv-SE" dirty="0"/>
          </a:p>
          <a:p>
            <a:pPr lvl="0"/>
            <a:r>
              <a:rPr lang="sv-SE" dirty="0"/>
              <a:t>Observasjon</a:t>
            </a:r>
          </a:p>
          <a:p>
            <a:pPr lvl="1"/>
            <a:r>
              <a:rPr lang="sv-SE" dirty="0"/>
              <a:t>Evaluering av pasientens evner </a:t>
            </a:r>
            <a:br>
              <a:rPr lang="sv-SE" dirty="0"/>
            </a:br>
            <a:r>
              <a:rPr lang="sv-SE" dirty="0"/>
              <a:t>till egenbehandling</a:t>
            </a:r>
          </a:p>
          <a:p>
            <a:pPr lvl="1"/>
            <a:r>
              <a:rPr lang="sv-SE" dirty="0"/>
              <a:t>Pasientens opplevelse</a:t>
            </a:r>
          </a:p>
          <a:p>
            <a:pPr lvl="1"/>
            <a:r>
              <a:rPr lang="sv-SE" dirty="0"/>
              <a:t>Fastsette rutiner og behov for hjelp</a:t>
            </a:r>
            <a:br>
              <a:rPr lang="sv-SE" sz="2400" dirty="0"/>
            </a:br>
            <a:r>
              <a:rPr lang="sv-SE" sz="2400" dirty="0"/>
              <a:t> </a:t>
            </a:r>
          </a:p>
          <a:p>
            <a:pPr lvl="0"/>
            <a:r>
              <a:rPr lang="en-US" dirty="0" err="1"/>
              <a:t>Oppfølging</a:t>
            </a:r>
            <a:r>
              <a:rPr lang="en-US" dirty="0"/>
              <a:t> og </a:t>
            </a:r>
            <a:r>
              <a:rPr lang="en-US" dirty="0" err="1"/>
              <a:t>evaluering</a:t>
            </a:r>
            <a:endParaRPr lang="en-US" dirty="0"/>
          </a:p>
          <a:p>
            <a:pPr lvl="1"/>
            <a:r>
              <a:rPr lang="en-US" dirty="0" err="1"/>
              <a:t>Planlagt</a:t>
            </a:r>
            <a:r>
              <a:rPr lang="en-US" dirty="0"/>
              <a:t> </a:t>
            </a:r>
            <a:r>
              <a:rPr lang="en-US" dirty="0" err="1"/>
              <a:t>oppfølging</a:t>
            </a:r>
            <a:r>
              <a:rPr lang="en-US" dirty="0"/>
              <a:t>	</a:t>
            </a:r>
          </a:p>
          <a:p>
            <a:pPr lvl="1"/>
            <a:r>
              <a:rPr lang="en-US" dirty="0" err="1"/>
              <a:t>Alltid</a:t>
            </a:r>
            <a:r>
              <a:rPr lang="en-US" dirty="0"/>
              <a:t> </a:t>
            </a:r>
            <a:r>
              <a:rPr lang="en-US" dirty="0" err="1"/>
              <a:t>ny</a:t>
            </a:r>
            <a:r>
              <a:rPr lang="en-US" dirty="0"/>
              <a:t> </a:t>
            </a:r>
            <a:r>
              <a:rPr lang="en-US" dirty="0" err="1"/>
              <a:t>evaluering</a:t>
            </a:r>
            <a:r>
              <a:rPr lang="en-US" dirty="0"/>
              <a:t> </a:t>
            </a:r>
            <a:r>
              <a:rPr lang="en-US" dirty="0" err="1"/>
              <a:t>ved</a:t>
            </a:r>
            <a:r>
              <a:rPr lang="en-US" dirty="0"/>
              <a:t> </a:t>
            </a:r>
            <a:r>
              <a:rPr lang="en-US" dirty="0" err="1"/>
              <a:t>endrede</a:t>
            </a:r>
            <a:r>
              <a:rPr lang="en-US" dirty="0"/>
              <a:t> </a:t>
            </a:r>
            <a:r>
              <a:rPr lang="en-US" dirty="0" err="1"/>
              <a:t>forutsetninger</a:t>
            </a:r>
            <a:endParaRPr lang="en-US" dirty="0"/>
          </a:p>
          <a:p>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5" name="Grupp 4">
            <a:extLst>
              <a:ext uri="{FF2B5EF4-FFF2-40B4-BE49-F238E27FC236}">
                <a16:creationId xmlns:a16="http://schemas.microsoft.com/office/drawing/2014/main" id="{7F424785-D0D6-6445-9477-B633FECC240D}"/>
              </a:ext>
            </a:extLst>
          </p:cNvPr>
          <p:cNvGrpSpPr/>
          <p:nvPr/>
        </p:nvGrpSpPr>
        <p:grpSpPr>
          <a:xfrm>
            <a:off x="371475" y="1842246"/>
            <a:ext cx="11461937" cy="4520453"/>
            <a:chOff x="371475" y="1842246"/>
            <a:chExt cx="11461937" cy="4520453"/>
          </a:xfrm>
        </p:grpSpPr>
        <p:sp>
          <p:nvSpPr>
            <p:cNvPr id="9" name="Rektangel med klippt och rundat hörn 8">
              <a:extLst>
                <a:ext uri="{FF2B5EF4-FFF2-40B4-BE49-F238E27FC236}">
                  <a16:creationId xmlns:a16="http://schemas.microsoft.com/office/drawing/2014/main" id="{0713D1BE-DB75-6547-AC25-2161B6C1A8F7}"/>
                </a:ext>
              </a:extLst>
            </p:cNvPr>
            <p:cNvSpPr/>
            <p:nvPr/>
          </p:nvSpPr>
          <p:spPr>
            <a:xfrm>
              <a:off x="371475" y="1842246"/>
              <a:ext cx="11461937" cy="4520453"/>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4" name="Bildobjekt 3">
              <a:extLst>
                <a:ext uri="{FF2B5EF4-FFF2-40B4-BE49-F238E27FC236}">
                  <a16:creationId xmlns:a16="http://schemas.microsoft.com/office/drawing/2014/main" id="{3AC70255-0DA3-3045-8237-04022344485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970610" y="1842246"/>
              <a:ext cx="6861299" cy="4500563"/>
            </a:xfrm>
            <a:prstGeom prst="rect">
              <a:avLst/>
            </a:prstGeom>
          </p:spPr>
        </p:pic>
        <p:sp>
          <p:nvSpPr>
            <p:cNvPr id="10" name="Rektangel 9">
              <a:extLst>
                <a:ext uri="{FF2B5EF4-FFF2-40B4-BE49-F238E27FC236}">
                  <a16:creationId xmlns:a16="http://schemas.microsoft.com/office/drawing/2014/main" id="{2303BE9F-1BEF-5A48-966B-2E9EDEF3A15A}"/>
                </a:ext>
              </a:extLst>
            </p:cNvPr>
            <p:cNvSpPr/>
            <p:nvPr/>
          </p:nvSpPr>
          <p:spPr>
            <a:xfrm>
              <a:off x="4950359" y="1842246"/>
              <a:ext cx="1710735" cy="4516368"/>
            </a:xfrm>
            <a:prstGeom prst="rect">
              <a:avLst/>
            </a:prstGeom>
            <a:gradFill flip="none" rotWithShape="1">
              <a:gsLst>
                <a:gs pos="0">
                  <a:schemeClr val="bg1">
                    <a:lumMod val="95000"/>
                    <a:alpha val="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2" name="Rubrik 1">
            <a:extLst>
              <a:ext uri="{FF2B5EF4-FFF2-40B4-BE49-F238E27FC236}">
                <a16:creationId xmlns:a16="http://schemas.microsoft.com/office/drawing/2014/main" id="{0684D676-47B2-034D-A5C1-C11E202E2C39}"/>
              </a:ext>
            </a:extLst>
          </p:cNvPr>
          <p:cNvSpPr>
            <a:spLocks noGrp="1"/>
          </p:cNvSpPr>
          <p:nvPr>
            <p:ph type="title"/>
          </p:nvPr>
        </p:nvSpPr>
        <p:spPr/>
        <p:txBody>
          <a:bodyPr/>
          <a:lstStyle/>
          <a:p>
            <a:r>
              <a:rPr lang="sv-SE" dirty="0"/>
              <a:t>Innhold</a:t>
            </a:r>
          </a:p>
        </p:txBody>
      </p:sp>
      <p:sp>
        <p:nvSpPr>
          <p:cNvPr id="6" name="Platshållare för text 5">
            <a:extLst>
              <a:ext uri="{FF2B5EF4-FFF2-40B4-BE49-F238E27FC236}">
                <a16:creationId xmlns:a16="http://schemas.microsoft.com/office/drawing/2014/main" id="{874E0D7F-15FE-A441-827C-20F0AAFAE655}"/>
              </a:ext>
            </a:extLst>
          </p:cNvPr>
          <p:cNvSpPr>
            <a:spLocks noGrp="1"/>
          </p:cNvSpPr>
          <p:nvPr>
            <p:ph type="body" idx="1"/>
          </p:nvPr>
        </p:nvSpPr>
        <p:spPr/>
        <p:txBody>
          <a:bodyPr/>
          <a:lstStyle/>
          <a:p>
            <a:pPr marL="403225" indent="-288925">
              <a:spcBef>
                <a:spcPts val="600"/>
              </a:spcBef>
            </a:pPr>
            <a:r>
              <a:rPr lang="sv-SE" dirty="0"/>
              <a:t>Terapeutisk kunnskap for deg som </a:t>
            </a:r>
            <a:br>
              <a:rPr lang="sv-SE" dirty="0"/>
            </a:br>
            <a:r>
              <a:rPr lang="sv-SE" dirty="0"/>
              <a:t>skal gi opplæring i RIK</a:t>
            </a:r>
          </a:p>
          <a:p>
            <a:pPr marL="403225" indent="-288925">
              <a:spcBef>
                <a:spcPts val="600"/>
              </a:spcBef>
            </a:pPr>
            <a:r>
              <a:rPr lang="sv-SE" dirty="0"/>
              <a:t>Kateterbehandling</a:t>
            </a:r>
          </a:p>
          <a:p>
            <a:pPr marL="403225" indent="-288925">
              <a:spcBef>
                <a:spcPts val="600"/>
              </a:spcBef>
            </a:pPr>
            <a:r>
              <a:rPr lang="sv-SE" dirty="0"/>
              <a:t>Ren Intermitterende Kateterisering, RIK</a:t>
            </a:r>
          </a:p>
          <a:p>
            <a:pPr marL="403225" indent="-288925">
              <a:spcBef>
                <a:spcPts val="600"/>
              </a:spcBef>
            </a:pPr>
            <a:r>
              <a:rPr lang="sv-SE" dirty="0"/>
              <a:t>Pasientopplæring</a:t>
            </a:r>
          </a:p>
          <a:p>
            <a:pPr marL="403225" indent="-288925">
              <a:spcBef>
                <a:spcPts val="600"/>
              </a:spcBef>
            </a:pPr>
            <a:r>
              <a:rPr lang="sv-SE" dirty="0"/>
              <a:t>Praktisk utførelse</a:t>
            </a:r>
          </a:p>
          <a:p>
            <a:pPr marL="403225" indent="-288925">
              <a:spcBef>
                <a:spcPts val="600"/>
              </a:spcBef>
            </a:pPr>
            <a:r>
              <a:rPr lang="sv-SE" dirty="0"/>
              <a:t>Oppfølging</a:t>
            </a:r>
          </a:p>
          <a:p>
            <a:pPr marL="403225" indent="-288925">
              <a:spcBef>
                <a:spcPts val="600"/>
              </a:spcBef>
            </a:pPr>
            <a:r>
              <a:rPr lang="sv-SE" dirty="0"/>
              <a:t>Compliance</a:t>
            </a:r>
          </a:p>
          <a:p>
            <a:pPr marL="403225" indent="-288925">
              <a:spcBef>
                <a:spcPts val="600"/>
              </a:spcBef>
            </a:pPr>
            <a:r>
              <a:rPr lang="sv-SE" dirty="0"/>
              <a:t>Pasient case</a:t>
            </a:r>
          </a:p>
        </p:txBody>
      </p:sp>
    </p:spTree>
    <p:extLst>
      <p:ext uri="{BB962C8B-B14F-4D97-AF65-F5344CB8AC3E}">
        <p14:creationId xmlns:p14="http://schemas.microsoft.com/office/powerpoint/2010/main" val="4151395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6" name="Rektangel med klippt och rundat hörn 5">
            <a:extLst>
              <a:ext uri="{FF2B5EF4-FFF2-40B4-BE49-F238E27FC236}">
                <a16:creationId xmlns:a16="http://schemas.microsoft.com/office/drawing/2014/main" id="{044B1204-10FF-4845-B506-4F9FA3F31E66}"/>
              </a:ext>
            </a:extLst>
          </p:cNvPr>
          <p:cNvSpPr/>
          <p:nvPr/>
        </p:nvSpPr>
        <p:spPr>
          <a:xfrm>
            <a:off x="371475" y="1828800"/>
            <a:ext cx="11449050" cy="4192588"/>
          </a:xfrm>
          <a:prstGeom prst="snipRoundRect">
            <a:avLst>
              <a:gd name="adj1" fmla="val 10302"/>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4" name="Google Shape;384;p27"/>
          <p:cNvSpPr txBox="1">
            <a:spLocks noGrp="1"/>
          </p:cNvSpPr>
          <p:nvPr>
            <p:ph type="title"/>
          </p:nvPr>
        </p:nvSpPr>
        <p:spPr>
          <a:xfrm>
            <a:off x="838200" y="746971"/>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err="1"/>
              <a:t>Oppfølging</a:t>
            </a:r>
            <a:r>
              <a:rPr lang="en-US" dirty="0"/>
              <a:t> RIK</a:t>
            </a:r>
            <a:endParaRPr dirty="0"/>
          </a:p>
        </p:txBody>
      </p:sp>
      <p:sp>
        <p:nvSpPr>
          <p:cNvPr id="385" name="Google Shape;385;p27"/>
          <p:cNvSpPr txBox="1">
            <a:spLocks noGrp="1"/>
          </p:cNvSpPr>
          <p:nvPr>
            <p:ph type="body" idx="1"/>
          </p:nvPr>
        </p:nvSpPr>
        <p:spPr>
          <a:xfrm>
            <a:off x="839788" y="2217304"/>
            <a:ext cx="10718800" cy="3854295"/>
          </a:xfrm>
          <a:prstGeom prst="rect">
            <a:avLst/>
          </a:prstGeom>
          <a:noFill/>
          <a:ln>
            <a:noFill/>
          </a:ln>
        </p:spPr>
        <p:txBody>
          <a:bodyPr spcFirstLastPara="1" wrap="square" lIns="91425" tIns="45700" rIns="91425" bIns="45700" numCol="2" spcCol="576000" anchor="t" anchorCtr="0">
            <a:noAutofit/>
          </a:bodyPr>
          <a:lstStyle/>
          <a:p>
            <a:pPr marL="228600" lvl="0" indent="-228600" algn="l" rtl="0">
              <a:lnSpc>
                <a:spcPct val="100000"/>
              </a:lnSpc>
              <a:spcAft>
                <a:spcPts val="0"/>
              </a:spcAft>
              <a:buClr>
                <a:schemeClr val="dk1"/>
              </a:buClr>
              <a:buSzPts val="2220"/>
              <a:buChar char="•"/>
            </a:pPr>
            <a:r>
              <a:rPr lang="en-US" sz="2200" dirty="0"/>
              <a:t>Be </a:t>
            </a:r>
            <a:r>
              <a:rPr lang="en-US" sz="2200" dirty="0" err="1"/>
              <a:t>pasienten</a:t>
            </a:r>
            <a:r>
              <a:rPr lang="en-US" sz="2200" dirty="0"/>
              <a:t> </a:t>
            </a:r>
            <a:r>
              <a:rPr lang="en-US" sz="2200" dirty="0" err="1"/>
              <a:t>fylle</a:t>
            </a:r>
            <a:r>
              <a:rPr lang="en-US" sz="2200" dirty="0"/>
              <a:t> </a:t>
            </a:r>
            <a:r>
              <a:rPr lang="en-US" sz="2200" dirty="0" err="1"/>
              <a:t>ut</a:t>
            </a:r>
            <a:r>
              <a:rPr lang="en-US" sz="2200" dirty="0"/>
              <a:t> </a:t>
            </a:r>
            <a:r>
              <a:rPr lang="en-US" sz="2200" dirty="0" err="1"/>
              <a:t>miksjonsliste</a:t>
            </a:r>
            <a:r>
              <a:rPr lang="en-US" sz="2200" dirty="0"/>
              <a:t>, med </a:t>
            </a:r>
            <a:r>
              <a:rPr lang="en-US" sz="2200" dirty="0" err="1"/>
              <a:t>både</a:t>
            </a:r>
            <a:r>
              <a:rPr lang="en-US" sz="2200" dirty="0"/>
              <a:t> </a:t>
            </a:r>
            <a:r>
              <a:rPr lang="en-US" sz="2200" dirty="0" err="1"/>
              <a:t>spontant</a:t>
            </a:r>
            <a:r>
              <a:rPr lang="en-US" sz="2200" dirty="0"/>
              <a:t> og </a:t>
            </a:r>
            <a:r>
              <a:rPr lang="en-US" sz="2200" dirty="0" err="1"/>
              <a:t>kateterisert</a:t>
            </a:r>
            <a:r>
              <a:rPr lang="en-US" sz="2200" dirty="0"/>
              <a:t> </a:t>
            </a:r>
            <a:r>
              <a:rPr lang="en-US" sz="2200" dirty="0" err="1"/>
              <a:t>urinvolum</a:t>
            </a:r>
            <a:r>
              <a:rPr lang="en-US" sz="2200" dirty="0"/>
              <a:t> </a:t>
            </a:r>
            <a:r>
              <a:rPr lang="en-US" sz="2200" dirty="0" err="1"/>
              <a:t>samt</a:t>
            </a:r>
            <a:r>
              <a:rPr lang="en-US" sz="2200" dirty="0"/>
              <a:t> </a:t>
            </a:r>
            <a:r>
              <a:rPr lang="en-US" sz="2200" dirty="0" err="1"/>
              <a:t>frekvens</a:t>
            </a:r>
            <a:r>
              <a:rPr lang="en-US" sz="2200" dirty="0"/>
              <a:t>, </a:t>
            </a:r>
            <a:r>
              <a:rPr lang="en-US" sz="2200" dirty="0" err="1"/>
              <a:t>til</a:t>
            </a:r>
            <a:r>
              <a:rPr lang="en-US" sz="2200" dirty="0"/>
              <a:t> </a:t>
            </a:r>
            <a:r>
              <a:rPr lang="en-US" sz="2200" dirty="0" err="1"/>
              <a:t>oppfølgingen</a:t>
            </a:r>
            <a:r>
              <a:rPr lang="en-US" sz="2200" dirty="0"/>
              <a:t>. </a:t>
            </a:r>
            <a:r>
              <a:rPr lang="en-US" sz="2200" dirty="0" err="1"/>
              <a:t>Tilpass</a:t>
            </a:r>
            <a:r>
              <a:rPr lang="en-US" sz="2200" dirty="0"/>
              <a:t> </a:t>
            </a:r>
            <a:r>
              <a:rPr lang="en-US" sz="2200" dirty="0" err="1"/>
              <a:t>kateteriseringen</a:t>
            </a:r>
            <a:endParaRPr sz="2200" dirty="0"/>
          </a:p>
          <a:p>
            <a:pPr marL="228600" lvl="0" indent="-228600" algn="l" rtl="0">
              <a:lnSpc>
                <a:spcPct val="100000"/>
              </a:lnSpc>
              <a:spcAft>
                <a:spcPts val="0"/>
              </a:spcAft>
              <a:buClr>
                <a:schemeClr val="dk1"/>
              </a:buClr>
              <a:buSzPts val="2220"/>
              <a:buChar char="•"/>
            </a:pPr>
            <a:r>
              <a:rPr lang="en-US" sz="2200" dirty="0" err="1"/>
              <a:t>Sjekk</a:t>
            </a:r>
            <a:r>
              <a:rPr lang="en-US" sz="2200" dirty="0"/>
              <a:t> om </a:t>
            </a:r>
            <a:r>
              <a:rPr lang="en-US" sz="2200" dirty="0" err="1"/>
              <a:t>foreskrevet</a:t>
            </a:r>
            <a:r>
              <a:rPr lang="en-US" sz="2200" dirty="0"/>
              <a:t> </a:t>
            </a:r>
            <a:r>
              <a:rPr lang="en-US" sz="2200" dirty="0" err="1"/>
              <a:t>utstyr</a:t>
            </a:r>
            <a:r>
              <a:rPr lang="en-US" sz="2200" dirty="0"/>
              <a:t> </a:t>
            </a:r>
            <a:r>
              <a:rPr lang="en-US" sz="2200" dirty="0" err="1"/>
              <a:t>fungerer</a:t>
            </a:r>
            <a:r>
              <a:rPr lang="en-US" sz="2200" dirty="0"/>
              <a:t> </a:t>
            </a:r>
            <a:r>
              <a:rPr lang="en-US" sz="2200" dirty="0" err="1"/>
              <a:t>som</a:t>
            </a:r>
            <a:r>
              <a:rPr lang="en-US" sz="2200" dirty="0"/>
              <a:t> det </a:t>
            </a:r>
            <a:r>
              <a:rPr lang="en-US" sz="2200" dirty="0" err="1"/>
              <a:t>skal</a:t>
            </a:r>
            <a:endParaRPr sz="2200" dirty="0"/>
          </a:p>
          <a:p>
            <a:pPr marL="228600" lvl="0" indent="-228600" algn="l" rtl="0">
              <a:lnSpc>
                <a:spcPct val="100000"/>
              </a:lnSpc>
              <a:spcAft>
                <a:spcPts val="0"/>
              </a:spcAft>
              <a:buClr>
                <a:schemeClr val="dk1"/>
              </a:buClr>
              <a:buSzPts val="2220"/>
              <a:buChar char="•"/>
            </a:pPr>
            <a:r>
              <a:rPr lang="en-US" sz="2200" dirty="0" err="1"/>
              <a:t>Repitisjon</a:t>
            </a:r>
            <a:r>
              <a:rPr lang="en-US" sz="2200" dirty="0"/>
              <a:t> av RIK </a:t>
            </a:r>
            <a:r>
              <a:rPr lang="en-US" sz="2200" dirty="0" err="1"/>
              <a:t>teknikken</a:t>
            </a:r>
            <a:endParaRPr lang="en-US" sz="2200" dirty="0"/>
          </a:p>
          <a:p>
            <a:pPr marL="228600" lvl="0" indent="-228600" algn="l" rtl="0">
              <a:lnSpc>
                <a:spcPct val="100000"/>
              </a:lnSpc>
              <a:spcAft>
                <a:spcPts val="0"/>
              </a:spcAft>
              <a:buClr>
                <a:schemeClr val="dk1"/>
              </a:buClr>
              <a:buSzPts val="2220"/>
              <a:buChar char="•"/>
            </a:pPr>
            <a:endParaRPr lang="en-US" sz="2200" dirty="0"/>
          </a:p>
          <a:p>
            <a:pPr marL="0" lvl="0" indent="0" algn="l" rtl="0">
              <a:lnSpc>
                <a:spcPct val="100000"/>
              </a:lnSpc>
              <a:spcAft>
                <a:spcPts val="0"/>
              </a:spcAft>
              <a:buClr>
                <a:schemeClr val="dk1"/>
              </a:buClr>
              <a:buSzPts val="2220"/>
              <a:buNone/>
            </a:pPr>
            <a:endParaRPr sz="2200" dirty="0"/>
          </a:p>
          <a:p>
            <a:pPr marL="228600" lvl="0" indent="-228600" algn="l" rtl="0">
              <a:lnSpc>
                <a:spcPct val="100000"/>
              </a:lnSpc>
              <a:spcAft>
                <a:spcPts val="0"/>
              </a:spcAft>
              <a:buClr>
                <a:schemeClr val="dk1"/>
              </a:buClr>
              <a:buSzPts val="2220"/>
              <a:buChar char="•"/>
            </a:pPr>
            <a:r>
              <a:rPr lang="en-US" sz="2200" dirty="0" err="1"/>
              <a:t>Følg</a:t>
            </a:r>
            <a:r>
              <a:rPr lang="en-US" sz="2200" dirty="0"/>
              <a:t> </a:t>
            </a:r>
            <a:r>
              <a:rPr lang="en-US" sz="2200" dirty="0" err="1"/>
              <a:t>opp</a:t>
            </a:r>
            <a:r>
              <a:rPr lang="en-US" sz="2200" dirty="0"/>
              <a:t> RIK </a:t>
            </a:r>
            <a:r>
              <a:rPr lang="en-US" sz="2200" dirty="0" err="1"/>
              <a:t>behandlingens</a:t>
            </a:r>
            <a:r>
              <a:rPr lang="en-US" sz="2200" dirty="0"/>
              <a:t> </a:t>
            </a:r>
            <a:r>
              <a:rPr lang="en-US" sz="2200" dirty="0" err="1"/>
              <a:t>påvirkning</a:t>
            </a:r>
            <a:r>
              <a:rPr lang="en-US" sz="2200" dirty="0"/>
              <a:t> på </a:t>
            </a:r>
            <a:r>
              <a:rPr lang="en-US" sz="2200" dirty="0" err="1"/>
              <a:t>hverdagen</a:t>
            </a:r>
            <a:r>
              <a:rPr lang="en-US" sz="2200" dirty="0"/>
              <a:t>/</a:t>
            </a:r>
            <a:r>
              <a:rPr lang="en-US" sz="2200" dirty="0" err="1"/>
              <a:t>livskvaliteten</a:t>
            </a:r>
            <a:endParaRPr lang="en-US" sz="2200" dirty="0"/>
          </a:p>
          <a:p>
            <a:pPr marL="228600" lvl="0" indent="-228600" algn="l" rtl="0">
              <a:lnSpc>
                <a:spcPct val="100000"/>
              </a:lnSpc>
              <a:spcAft>
                <a:spcPts val="0"/>
              </a:spcAft>
              <a:buClr>
                <a:schemeClr val="dk1"/>
              </a:buClr>
              <a:buSzPts val="2220"/>
              <a:buChar char="•"/>
            </a:pPr>
            <a:r>
              <a:rPr lang="en-US" sz="2200" dirty="0" err="1"/>
              <a:t>Praktiske</a:t>
            </a:r>
            <a:r>
              <a:rPr lang="en-US" sz="2200" dirty="0"/>
              <a:t> </a:t>
            </a:r>
            <a:r>
              <a:rPr lang="en-US" sz="2200" dirty="0" err="1"/>
              <a:t>opplysninger</a:t>
            </a:r>
            <a:r>
              <a:rPr lang="en-US" sz="2200" dirty="0"/>
              <a:t> om </a:t>
            </a:r>
            <a:r>
              <a:rPr lang="en-US" sz="2200" dirty="0" err="1"/>
              <a:t>produktnyheter</a:t>
            </a:r>
            <a:r>
              <a:rPr lang="en-US" sz="2200" dirty="0"/>
              <a:t>  og </a:t>
            </a:r>
            <a:r>
              <a:rPr lang="en-US" sz="2200" dirty="0" err="1"/>
              <a:t>aktuelle</a:t>
            </a:r>
            <a:r>
              <a:rPr lang="en-US" sz="2200" dirty="0"/>
              <a:t> </a:t>
            </a:r>
            <a:r>
              <a:rPr lang="en-US" sz="2200" dirty="0" err="1"/>
              <a:t>hjemmesider</a:t>
            </a:r>
            <a:endParaRPr lang="en-US" sz="2200" dirty="0"/>
          </a:p>
          <a:p>
            <a:pPr marL="228600" lvl="0" indent="-228600" algn="l" rtl="0">
              <a:lnSpc>
                <a:spcPct val="100000"/>
              </a:lnSpc>
              <a:spcAft>
                <a:spcPts val="0"/>
              </a:spcAft>
              <a:buClr>
                <a:schemeClr val="dk1"/>
              </a:buClr>
              <a:buSzPts val="2220"/>
              <a:buChar char="•"/>
            </a:pPr>
            <a:r>
              <a:rPr lang="en-US" sz="2200" dirty="0" err="1"/>
              <a:t>Praktiske</a:t>
            </a:r>
            <a:r>
              <a:rPr lang="en-US" sz="2200" dirty="0"/>
              <a:t> </a:t>
            </a:r>
            <a:r>
              <a:rPr lang="en-US" sz="2200" dirty="0" err="1"/>
              <a:t>råd</a:t>
            </a:r>
            <a:r>
              <a:rPr lang="en-US" sz="2200" dirty="0"/>
              <a:t>, </a:t>
            </a:r>
            <a:r>
              <a:rPr lang="en-US" sz="2200" dirty="0" err="1"/>
              <a:t>f.eks</a:t>
            </a:r>
            <a:r>
              <a:rPr lang="en-US" sz="2200" dirty="0"/>
              <a:t>. </a:t>
            </a:r>
            <a:r>
              <a:rPr lang="en-US" sz="2200" dirty="0" err="1"/>
              <a:t>ved</a:t>
            </a:r>
            <a:r>
              <a:rPr lang="en-US" sz="2200" dirty="0"/>
              <a:t> </a:t>
            </a:r>
            <a:r>
              <a:rPr lang="en-US" sz="2200" dirty="0" err="1"/>
              <a:t>reise</a:t>
            </a:r>
            <a:endParaRPr lang="en-US" sz="2200" dirty="0"/>
          </a:p>
          <a:p>
            <a:pPr marL="228600" lvl="0" indent="-228600" algn="l" rtl="0">
              <a:lnSpc>
                <a:spcPct val="100000"/>
              </a:lnSpc>
              <a:spcAft>
                <a:spcPts val="0"/>
              </a:spcAft>
              <a:buClr>
                <a:schemeClr val="dk1"/>
              </a:buClr>
              <a:buSzPts val="2220"/>
              <a:buChar char="•"/>
            </a:pPr>
            <a:r>
              <a:rPr lang="en-US" sz="2200" dirty="0"/>
              <a:t>Ta stilling </a:t>
            </a:r>
            <a:r>
              <a:rPr lang="en-US" sz="2200" dirty="0" err="1"/>
              <a:t>til</a:t>
            </a:r>
            <a:r>
              <a:rPr lang="en-US" sz="2200" dirty="0"/>
              <a:t> </a:t>
            </a:r>
            <a:r>
              <a:rPr lang="en-US" sz="2200" dirty="0" err="1"/>
              <a:t>fortsatt</a:t>
            </a:r>
            <a:r>
              <a:rPr lang="en-US" sz="2200" dirty="0"/>
              <a:t> </a:t>
            </a:r>
            <a:r>
              <a:rPr lang="en-US" sz="2200" dirty="0" err="1"/>
              <a:t>behandling</a:t>
            </a:r>
            <a:endParaRPr lang="en-US" sz="2200" dirty="0"/>
          </a:p>
          <a:p>
            <a:pPr marL="228600" lvl="0" indent="-228600" algn="l" rtl="0">
              <a:lnSpc>
                <a:spcPct val="100000"/>
              </a:lnSpc>
              <a:spcAft>
                <a:spcPts val="0"/>
              </a:spcAft>
              <a:buClr>
                <a:schemeClr val="dk1"/>
              </a:buClr>
              <a:buSzPts val="2220"/>
              <a:buChar char="•"/>
            </a:pPr>
            <a:r>
              <a:rPr lang="en-US" sz="2200" dirty="0" err="1"/>
              <a:t>Kontaktperson</a:t>
            </a:r>
            <a:endParaRPr lang="en-US" sz="2200" dirty="0"/>
          </a:p>
          <a:p>
            <a:pPr marL="0" lvl="0" indent="0" algn="l" rtl="0">
              <a:lnSpc>
                <a:spcPts val="2880"/>
              </a:lnSpc>
              <a:spcAft>
                <a:spcPts val="0"/>
              </a:spcAft>
              <a:buClr>
                <a:schemeClr val="dk1"/>
              </a:buClr>
              <a:buSzPts val="2220"/>
              <a:buNone/>
            </a:pPr>
            <a:endParaRPr sz="2200" dirty="0"/>
          </a:p>
        </p:txBody>
      </p:sp>
      <p:sp>
        <p:nvSpPr>
          <p:cNvPr id="2" name="Rectangle 1">
            <a:extLst>
              <a:ext uri="{FF2B5EF4-FFF2-40B4-BE49-F238E27FC236}">
                <a16:creationId xmlns:a16="http://schemas.microsoft.com/office/drawing/2014/main" id="{F8D8A657-C750-4250-9C3A-7C34F4305DC1}"/>
              </a:ext>
            </a:extLst>
          </p:cNvPr>
          <p:cNvSpPr/>
          <p:nvPr/>
        </p:nvSpPr>
        <p:spPr>
          <a:xfrm>
            <a:off x="371475" y="6270778"/>
            <a:ext cx="6096000" cy="400110"/>
          </a:xfrm>
          <a:prstGeom prst="rect">
            <a:avLst/>
          </a:prstGeom>
        </p:spPr>
        <p:txBody>
          <a:bodyPr>
            <a:spAutoFit/>
          </a:bodyPr>
          <a:lstStyle/>
          <a:p>
            <a:pPr marL="133350" indent="-133350">
              <a:buAutoNum type="arabicPeriod"/>
            </a:pPr>
            <a:r>
              <a:rPr lang="da-DK" sz="1000" i="1" kern="0" dirty="0">
                <a:solidFill>
                  <a:srgbClr val="000000"/>
                </a:solidFill>
                <a:latin typeface="Calibri" panose="020F0502020204030204" pitchFamily="34" charset="0"/>
                <a:cs typeface="Calibri" panose="020F0502020204030204" pitchFamily="34" charset="0"/>
                <a:sym typeface="Calibri"/>
              </a:rPr>
              <a:t>Vahr et al 2013. EAUN guideline</a:t>
            </a:r>
          </a:p>
          <a:p>
            <a:pPr marL="133350" indent="-133350">
              <a:buAutoNum type="arabicPeriod"/>
            </a:pPr>
            <a:r>
              <a:rPr lang="sv-SE" sz="1000" i="1" kern="0" dirty="0">
                <a:solidFill>
                  <a:srgbClr val="000000"/>
                </a:solidFill>
                <a:latin typeface="Calibri" panose="020F0502020204030204" pitchFamily="34" charset="0"/>
                <a:cs typeface="Calibri" panose="020F0502020204030204" pitchFamily="34" charset="0"/>
              </a:rPr>
              <a:t> Lee, Sang Rim et al., Korean </a:t>
            </a:r>
            <a:r>
              <a:rPr lang="sv-SE" sz="1000" i="1" kern="0" dirty="0" err="1">
                <a:solidFill>
                  <a:srgbClr val="000000"/>
                </a:solidFill>
                <a:latin typeface="Calibri" panose="020F0502020204030204" pitchFamily="34" charset="0"/>
                <a:cs typeface="Calibri" panose="020F0502020204030204" pitchFamily="34" charset="0"/>
              </a:rPr>
              <a:t>Acad</a:t>
            </a:r>
            <a:r>
              <a:rPr lang="sv-SE" sz="1000" i="1" kern="0" dirty="0">
                <a:solidFill>
                  <a:srgbClr val="000000"/>
                </a:solidFill>
                <a:latin typeface="Calibri" panose="020F0502020204030204" pitchFamily="34" charset="0"/>
                <a:cs typeface="Calibri" panose="020F0502020204030204" pitchFamily="34" charset="0"/>
              </a:rPr>
              <a:t> Community Health </a:t>
            </a:r>
            <a:r>
              <a:rPr lang="sv-SE" sz="1000" i="1" kern="0" dirty="0" err="1">
                <a:solidFill>
                  <a:srgbClr val="000000"/>
                </a:solidFill>
                <a:latin typeface="Calibri" panose="020F0502020204030204" pitchFamily="34" charset="0"/>
                <a:cs typeface="Calibri" panose="020F0502020204030204" pitchFamily="34" charset="0"/>
              </a:rPr>
              <a:t>Nurs</a:t>
            </a:r>
            <a:r>
              <a:rPr lang="sv-SE" sz="1000" i="1" kern="0" dirty="0">
                <a:solidFill>
                  <a:srgbClr val="000000"/>
                </a:solidFill>
                <a:latin typeface="Calibri" panose="020F0502020204030204" pitchFamily="34" charset="0"/>
                <a:cs typeface="Calibri" panose="020F0502020204030204" pitchFamily="34" charset="0"/>
              </a:rPr>
              <a:t>, 2018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övre hörn, ett rundat och ett klippt 8">
            <a:extLst>
              <a:ext uri="{FF2B5EF4-FFF2-40B4-BE49-F238E27FC236}">
                <a16:creationId xmlns:a16="http://schemas.microsoft.com/office/drawing/2014/main" id="{04BD98B6-EE1E-6C4B-9500-421D36619A33}"/>
              </a:ext>
            </a:extLst>
          </p:cNvPr>
          <p:cNvSpPr/>
          <p:nvPr/>
        </p:nvSpPr>
        <p:spPr>
          <a:xfrm>
            <a:off x="371475" y="1858081"/>
            <a:ext cx="11449050" cy="4356000"/>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1922" name="Content Placeholder 2"/>
          <p:cNvSpPr>
            <a:spLocks noGrp="1"/>
          </p:cNvSpPr>
          <p:nvPr>
            <p:ph idx="1"/>
          </p:nvPr>
        </p:nvSpPr>
        <p:spPr>
          <a:xfrm>
            <a:off x="802312" y="2286847"/>
            <a:ext cx="7213653" cy="3157811"/>
          </a:xfrm>
        </p:spPr>
        <p:txBody>
          <a:bodyPr>
            <a:normAutofit/>
          </a:bodyPr>
          <a:lstStyle/>
          <a:p>
            <a:pPr eaLnBrk="1" hangingPunct="1"/>
            <a:r>
              <a:rPr lang="en-US" sz="2600" dirty="0" err="1"/>
              <a:t>Motivasjon</a:t>
            </a:r>
            <a:r>
              <a:rPr lang="en-US" sz="2600" dirty="0"/>
              <a:t> </a:t>
            </a:r>
          </a:p>
          <a:p>
            <a:pPr eaLnBrk="1" hangingPunct="1"/>
            <a:r>
              <a:rPr lang="en-US" sz="2600" dirty="0" err="1"/>
              <a:t>Kunnskap</a:t>
            </a:r>
            <a:r>
              <a:rPr lang="en-US" sz="2600" dirty="0"/>
              <a:t> og </a:t>
            </a:r>
            <a:r>
              <a:rPr lang="en-US" sz="2600" dirty="0" err="1"/>
              <a:t>forståelse</a:t>
            </a:r>
            <a:endParaRPr lang="en-US" sz="2600" dirty="0"/>
          </a:p>
          <a:p>
            <a:pPr eaLnBrk="1" hangingPunct="1"/>
            <a:r>
              <a:rPr lang="en-US" sz="2600" dirty="0" err="1"/>
              <a:t>Mindre</a:t>
            </a:r>
            <a:r>
              <a:rPr lang="en-US" sz="2600" dirty="0"/>
              <a:t> </a:t>
            </a:r>
            <a:r>
              <a:rPr lang="en-US" sz="2600" dirty="0" err="1"/>
              <a:t>symptomer</a:t>
            </a:r>
            <a:endParaRPr lang="en-US" sz="2600" dirty="0"/>
          </a:p>
          <a:p>
            <a:pPr eaLnBrk="1" hangingPunct="1"/>
            <a:r>
              <a:rPr lang="en-US" sz="2600" dirty="0" err="1"/>
              <a:t>Produktvalg</a:t>
            </a:r>
            <a:endParaRPr lang="en-US" sz="2600" dirty="0"/>
          </a:p>
          <a:p>
            <a:pPr eaLnBrk="1" hangingPunct="1"/>
            <a:r>
              <a:rPr lang="en-US" sz="2600" dirty="0" err="1"/>
              <a:t>Oppfølging</a:t>
            </a:r>
            <a:r>
              <a:rPr lang="en-US" sz="2600" dirty="0"/>
              <a:t> og support</a:t>
            </a:r>
          </a:p>
          <a:p>
            <a:pPr marL="114300" indent="0" eaLnBrk="1" hangingPunct="1">
              <a:buNone/>
            </a:pPr>
            <a:endParaRPr lang="en-US" dirty="0"/>
          </a:p>
          <a:p>
            <a:pPr eaLnBrk="1" hangingPunct="1"/>
            <a:endParaRPr lang="sv-SE" dirty="0"/>
          </a:p>
          <a:p>
            <a:pPr eaLnBrk="1" hangingPunct="1"/>
            <a:endParaRPr lang="sv-SE" dirty="0"/>
          </a:p>
        </p:txBody>
      </p:sp>
      <p:sp>
        <p:nvSpPr>
          <p:cNvPr id="5" name="Rectangle 4">
            <a:extLst>
              <a:ext uri="{FF2B5EF4-FFF2-40B4-BE49-F238E27FC236}">
                <a16:creationId xmlns:a16="http://schemas.microsoft.com/office/drawing/2014/main" id="{7F353B96-AAE0-40A8-9427-84DB9D0B5E5C}"/>
              </a:ext>
            </a:extLst>
          </p:cNvPr>
          <p:cNvSpPr/>
          <p:nvPr/>
        </p:nvSpPr>
        <p:spPr>
          <a:xfrm>
            <a:off x="413384" y="6294508"/>
            <a:ext cx="349967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Koeter</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 et al.,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Nursing</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Open</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2018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Lee, Sang Rim et al., Korean </a:t>
            </a:r>
            <a:r>
              <a:rPr kumimoji="0" lang="en-US"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Acad</a:t>
            </a:r>
            <a:r>
              <a:rPr kumimoji="0" lang="en-US"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Community Health </a:t>
            </a:r>
            <a:r>
              <a:rPr kumimoji="0" lang="en-US"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Nurs</a:t>
            </a:r>
            <a:r>
              <a:rPr kumimoji="0" lang="en-US"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2018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8" name="Grupp 7">
            <a:extLst>
              <a:ext uri="{FF2B5EF4-FFF2-40B4-BE49-F238E27FC236}">
                <a16:creationId xmlns:a16="http://schemas.microsoft.com/office/drawing/2014/main" id="{355D8ADC-A773-8C47-AC73-82FED81ECCE5}"/>
              </a:ext>
            </a:extLst>
          </p:cNvPr>
          <p:cNvGrpSpPr/>
          <p:nvPr/>
        </p:nvGrpSpPr>
        <p:grpSpPr>
          <a:xfrm flipH="1">
            <a:off x="6150684" y="1844675"/>
            <a:ext cx="6170423" cy="4356100"/>
            <a:chOff x="6325643" y="1841103"/>
            <a:chExt cx="6170423" cy="4363031"/>
          </a:xfrm>
        </p:grpSpPr>
        <p:pic>
          <p:nvPicPr>
            <p:cNvPr id="9" name="Bildobjekt 8">
              <a:extLst>
                <a:ext uri="{FF2B5EF4-FFF2-40B4-BE49-F238E27FC236}">
                  <a16:creationId xmlns:a16="http://schemas.microsoft.com/office/drawing/2014/main" id="{7F40ACD6-6578-794E-AD6E-DA829A9F66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8845"/>
            <a:stretch/>
          </p:blipFill>
          <p:spPr>
            <a:xfrm flipH="1">
              <a:off x="6325643" y="1841103"/>
              <a:ext cx="6160559" cy="4363031"/>
            </a:xfrm>
            <a:prstGeom prst="rect">
              <a:avLst/>
            </a:prstGeom>
          </p:spPr>
        </p:pic>
        <p:sp>
          <p:nvSpPr>
            <p:cNvPr id="11" name="Rektangel 10">
              <a:extLst>
                <a:ext uri="{FF2B5EF4-FFF2-40B4-BE49-F238E27FC236}">
                  <a16:creationId xmlns:a16="http://schemas.microsoft.com/office/drawing/2014/main" id="{968F7689-26B5-AC4A-AE7A-F77B1EB8A3F8}"/>
                </a:ext>
              </a:extLst>
            </p:cNvPr>
            <p:cNvSpPr/>
            <p:nvPr/>
          </p:nvSpPr>
          <p:spPr bwMode="auto">
            <a:xfrm flipH="1">
              <a:off x="10996172" y="1841103"/>
              <a:ext cx="1499894" cy="4363031"/>
            </a:xfrm>
            <a:prstGeom prst="rect">
              <a:avLst/>
            </a:prstGeom>
            <a:gradFill>
              <a:gsLst>
                <a:gs pos="27000">
                  <a:schemeClr val="bg1">
                    <a:alpha val="0"/>
                  </a:schemeClr>
                </a:gs>
                <a:gs pos="89000">
                  <a:schemeClr val="bg1">
                    <a:lumMod val="9500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2B55B4"/>
                </a:solidFill>
                <a:effectLst/>
                <a:uLnTx/>
                <a:uFillTx/>
                <a:latin typeface="Arial" charset="0"/>
                <a:cs typeface="Arial"/>
                <a:sym typeface="Arial"/>
              </a:endParaRPr>
            </a:p>
          </p:txBody>
        </p:sp>
      </p:grpSp>
      <p:sp>
        <p:nvSpPr>
          <p:cNvPr id="6" name="Rubrik 5">
            <a:extLst>
              <a:ext uri="{FF2B5EF4-FFF2-40B4-BE49-F238E27FC236}">
                <a16:creationId xmlns:a16="http://schemas.microsoft.com/office/drawing/2014/main" id="{3A297755-EC37-174B-AC54-D5C84CCC913D}"/>
              </a:ext>
            </a:extLst>
          </p:cNvPr>
          <p:cNvSpPr>
            <a:spLocks noGrp="1"/>
          </p:cNvSpPr>
          <p:nvPr>
            <p:ph type="title"/>
          </p:nvPr>
        </p:nvSpPr>
        <p:spPr>
          <a:xfrm>
            <a:off x="838200" y="685292"/>
            <a:ext cx="10515600" cy="1223493"/>
          </a:xfrm>
        </p:spPr>
        <p:txBody>
          <a:bodyPr/>
          <a:lstStyle/>
          <a:p>
            <a:r>
              <a:rPr lang="en-US" dirty="0" err="1"/>
              <a:t>Viktige</a:t>
            </a:r>
            <a:r>
              <a:rPr lang="en-US" dirty="0"/>
              <a:t> </a:t>
            </a:r>
            <a:r>
              <a:rPr lang="en-US" dirty="0" err="1"/>
              <a:t>faktorer</a:t>
            </a:r>
            <a:r>
              <a:rPr lang="en-US" dirty="0"/>
              <a:t> for compliance av RIK</a:t>
            </a:r>
            <a:endParaRPr lang="sv-SE" dirty="0"/>
          </a:p>
        </p:txBody>
      </p:sp>
      <p:sp>
        <p:nvSpPr>
          <p:cNvPr id="16" name="textruta 15">
            <a:extLst>
              <a:ext uri="{FF2B5EF4-FFF2-40B4-BE49-F238E27FC236}">
                <a16:creationId xmlns:a16="http://schemas.microsoft.com/office/drawing/2014/main" id="{B07BB856-274D-C648-AF0E-304833AA885C}"/>
              </a:ext>
            </a:extLst>
          </p:cNvPr>
          <p:cNvSpPr txBox="1"/>
          <p:nvPr/>
        </p:nvSpPr>
        <p:spPr>
          <a:xfrm>
            <a:off x="-200416" y="5148197"/>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textruta 16">
            <a:extLst>
              <a:ext uri="{FF2B5EF4-FFF2-40B4-BE49-F238E27FC236}">
                <a16:creationId xmlns:a16="http://schemas.microsoft.com/office/drawing/2014/main" id="{0705D7E1-3D28-3044-997B-A8E5C25CBE98}"/>
              </a:ext>
            </a:extLst>
          </p:cNvPr>
          <p:cNvSpPr txBox="1"/>
          <p:nvPr/>
        </p:nvSpPr>
        <p:spPr>
          <a:xfrm>
            <a:off x="9213237" y="3922250"/>
            <a:ext cx="290732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2200" b="1" i="1"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rPr>
              <a:t>Motivasjon </a:t>
            </a:r>
            <a:br>
              <a:rPr kumimoji="0" lang="sv-SE" sz="2200" b="1" i="1"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rPr>
            </a:br>
            <a:r>
              <a:rPr kumimoji="0" lang="sv-SE" sz="2200" b="1" i="1" u="none" strike="noStrike" kern="0" cap="none" spc="0" normalizeH="0" baseline="0" noProof="0" dirty="0">
                <a:ln>
                  <a:noFill/>
                </a:ln>
                <a:solidFill>
                  <a:srgbClr val="2B55B4"/>
                </a:solidFill>
                <a:effectLst/>
                <a:uLnTx/>
                <a:uFillTx/>
                <a:latin typeface="Calibri" panose="020F0502020204030204" pitchFamily="34" charset="0"/>
                <a:cs typeface="Calibri" panose="020F0502020204030204" pitchFamily="34" charset="0"/>
                <a:sym typeface="Arial"/>
              </a:rPr>
              <a:t>= vellykket behandling</a:t>
            </a:r>
          </a:p>
        </p:txBody>
      </p:sp>
    </p:spTree>
    <p:extLst>
      <p:ext uri="{BB962C8B-B14F-4D97-AF65-F5344CB8AC3E}">
        <p14:creationId xmlns:p14="http://schemas.microsoft.com/office/powerpoint/2010/main" val="41441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0"/>
                                        <p:tgtEl>
                                          <p:spTgt spid="17"/>
                                        </p:tgtEl>
                                      </p:cBhvr>
                                    </p:animEffect>
                                  </p:childTnLst>
                                </p:cTn>
                              </p:par>
                            </p:childTnLst>
                          </p:cTn>
                        </p:par>
                        <p:par>
                          <p:cTn id="8" fill="hold">
                            <p:stCondLst>
                              <p:cond delay="3500"/>
                            </p:stCondLst>
                            <p:childTnLst>
                              <p:par>
                                <p:cTn id="9" presetID="26" presetClass="emph" presetSubtype="0" fill="hold" grpId="1"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med klippt och rundat hörn 13">
            <a:extLst>
              <a:ext uri="{FF2B5EF4-FFF2-40B4-BE49-F238E27FC236}">
                <a16:creationId xmlns:a16="http://schemas.microsoft.com/office/drawing/2014/main" id="{4E8AA20E-9761-7547-8414-B341EE218D2E}"/>
              </a:ext>
            </a:extLst>
          </p:cNvPr>
          <p:cNvSpPr/>
          <p:nvPr/>
        </p:nvSpPr>
        <p:spPr>
          <a:xfrm>
            <a:off x="334963" y="1484313"/>
            <a:ext cx="11528810" cy="4916487"/>
          </a:xfrm>
          <a:prstGeom prst="snipRoundRect">
            <a:avLst>
              <a:gd name="adj1" fmla="val 955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ubrik 1">
            <a:extLst>
              <a:ext uri="{FF2B5EF4-FFF2-40B4-BE49-F238E27FC236}">
                <a16:creationId xmlns:a16="http://schemas.microsoft.com/office/drawing/2014/main" id="{AB0FA84D-0132-FA42-AB6C-3223D4F8B5CB}"/>
              </a:ext>
            </a:extLst>
          </p:cNvPr>
          <p:cNvSpPr>
            <a:spLocks noGrp="1"/>
          </p:cNvSpPr>
          <p:nvPr>
            <p:ph type="title"/>
          </p:nvPr>
        </p:nvSpPr>
        <p:spPr>
          <a:xfrm>
            <a:off x="727900" y="614758"/>
            <a:ext cx="2674867" cy="593559"/>
          </a:xfrm>
        </p:spPr>
        <p:txBody>
          <a:bodyPr>
            <a:normAutofit/>
          </a:bodyPr>
          <a:lstStyle/>
          <a:p>
            <a:r>
              <a:rPr lang="sv-SE" altLang="sv-SE" sz="3200" dirty="0"/>
              <a:t>Pasientcase</a:t>
            </a:r>
          </a:p>
        </p:txBody>
      </p:sp>
      <p:sp>
        <p:nvSpPr>
          <p:cNvPr id="9" name="Platshållare för text 8">
            <a:extLst>
              <a:ext uri="{FF2B5EF4-FFF2-40B4-BE49-F238E27FC236}">
                <a16:creationId xmlns:a16="http://schemas.microsoft.com/office/drawing/2014/main" id="{6EFDA8EC-5DCF-F344-A7DA-90FD6A640D28}"/>
              </a:ext>
            </a:extLst>
          </p:cNvPr>
          <p:cNvSpPr>
            <a:spLocks noGrp="1"/>
          </p:cNvSpPr>
          <p:nvPr>
            <p:ph type="body" idx="1"/>
          </p:nvPr>
        </p:nvSpPr>
        <p:spPr>
          <a:xfrm>
            <a:off x="756555" y="1725517"/>
            <a:ext cx="5339445" cy="4511771"/>
          </a:xfrm>
        </p:spPr>
        <p:txBody>
          <a:bodyPr>
            <a:normAutofit/>
          </a:bodyPr>
          <a:lstStyle/>
          <a:p>
            <a:pPr marL="319088" indent="-319088"/>
            <a:r>
              <a:rPr lang="sv-SE" altLang="sv-SE" sz="1900" dirty="0"/>
              <a:t>Innlagt på grunn av en enklere ortopedisk operasjon </a:t>
            </a:r>
            <a:r>
              <a:rPr lang="sv-SE" altLang="sv-SE" sz="1900" dirty="0">
                <a:ea typeface="Calibri" panose="020F0502020204030204" pitchFamily="34" charset="0"/>
                <a:cs typeface="Calibri" panose="020F0502020204030204" pitchFamily="34" charset="0"/>
              </a:rPr>
              <a:t>→ Før operasjonen ble det gjort  blærescanning</a:t>
            </a:r>
            <a:endParaRPr lang="sv-SE" altLang="sv-SE" sz="1900" dirty="0"/>
          </a:p>
          <a:p>
            <a:pPr marL="319088" indent="-319088"/>
            <a:r>
              <a:rPr lang="sv-SE" altLang="sv-SE" sz="1900" dirty="0"/>
              <a:t>Det viste en residualurin på mellom 200-250 ml </a:t>
            </a:r>
            <a:br>
              <a:rPr lang="sv-SE" altLang="sv-SE" sz="1900" dirty="0"/>
            </a:br>
            <a:r>
              <a:rPr lang="sv-SE" altLang="sv-SE" sz="1900" dirty="0"/>
              <a:t>ved gjentatte kontroller </a:t>
            </a:r>
          </a:p>
          <a:p>
            <a:pPr marL="319088" indent="-319088"/>
            <a:r>
              <a:rPr lang="sv-SE" altLang="sv-SE" sz="1900" dirty="0"/>
              <a:t>Ved utskrivning ble det sendt en henvisning til urologisk poliklinikk på grunn av residualurin.</a:t>
            </a:r>
          </a:p>
          <a:p>
            <a:pPr marL="319088" indent="-319088"/>
            <a:r>
              <a:rPr lang="sv-SE" altLang="sv-SE" sz="1900" dirty="0"/>
              <a:t>Utredning på poliklinikken: Tisser 400 ml har </a:t>
            </a:r>
            <a:br>
              <a:rPr lang="sv-SE" altLang="sv-SE" sz="1900" dirty="0"/>
            </a:br>
            <a:r>
              <a:rPr lang="sv-SE" altLang="sv-SE" sz="1900" dirty="0"/>
              <a:t>ca 200 ml igjen i blæren</a:t>
            </a:r>
          </a:p>
          <a:p>
            <a:pPr marL="319088" indent="-319088"/>
            <a:r>
              <a:rPr lang="sv-SE" altLang="sv-SE" sz="1900" dirty="0"/>
              <a:t>Nyrefunksjonsprøver u.a., opplever ingen vanskeligheter med blæretømmingen </a:t>
            </a:r>
          </a:p>
          <a:p>
            <a:pPr marL="319088" indent="-319088"/>
            <a:r>
              <a:rPr lang="sv-SE" altLang="sv-SE" sz="1900" dirty="0"/>
              <a:t>Det kreves ingen tiltak foruten en ny </a:t>
            </a:r>
            <a:br>
              <a:rPr lang="sv-SE" altLang="sv-SE" sz="1900" dirty="0"/>
            </a:br>
            <a:r>
              <a:rPr lang="sv-SE" altLang="sv-SE" sz="1900" dirty="0"/>
              <a:t>kontroll av residualurin hos fastlegen om et halvt år </a:t>
            </a:r>
          </a:p>
          <a:p>
            <a:endParaRPr lang="sv-SE" sz="1900" dirty="0"/>
          </a:p>
        </p:txBody>
      </p:sp>
      <p:sp>
        <p:nvSpPr>
          <p:cNvPr id="13" name="textruta 12">
            <a:extLst>
              <a:ext uri="{FF2B5EF4-FFF2-40B4-BE49-F238E27FC236}">
                <a16:creationId xmlns:a16="http://schemas.microsoft.com/office/drawing/2014/main" id="{FBF6EA13-C221-7D4D-858B-A2295292A20C}"/>
              </a:ext>
            </a:extLst>
          </p:cNvPr>
          <p:cNvSpPr txBox="1"/>
          <p:nvPr/>
        </p:nvSpPr>
        <p:spPr>
          <a:xfrm>
            <a:off x="755101" y="1061360"/>
            <a:ext cx="20247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altLang="sv-SE"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rPr>
              <a:t>Mann, 73 år</a:t>
            </a:r>
            <a:endParaRPr kumimoji="0" lang="sv-SE"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endParaRPr>
          </a:p>
        </p:txBody>
      </p:sp>
      <p:grpSp>
        <p:nvGrpSpPr>
          <p:cNvPr id="3" name="Grupp 2">
            <a:extLst>
              <a:ext uri="{FF2B5EF4-FFF2-40B4-BE49-F238E27FC236}">
                <a16:creationId xmlns:a16="http://schemas.microsoft.com/office/drawing/2014/main" id="{D5422E29-C178-1849-BA23-ED4F9D8A4084}"/>
              </a:ext>
            </a:extLst>
          </p:cNvPr>
          <p:cNvGrpSpPr/>
          <p:nvPr/>
        </p:nvGrpSpPr>
        <p:grpSpPr>
          <a:xfrm>
            <a:off x="6419849" y="962675"/>
            <a:ext cx="5575803" cy="5438125"/>
            <a:chOff x="6419849" y="962675"/>
            <a:chExt cx="5575803" cy="5438125"/>
          </a:xfrm>
        </p:grpSpPr>
        <p:sp>
          <p:nvSpPr>
            <p:cNvPr id="23" name="Rektangel med klippt och rundat hörn 22">
              <a:extLst>
                <a:ext uri="{FF2B5EF4-FFF2-40B4-BE49-F238E27FC236}">
                  <a16:creationId xmlns:a16="http://schemas.microsoft.com/office/drawing/2014/main" id="{343CC0AA-890D-2749-901F-D1899D1BFF1E}"/>
                </a:ext>
              </a:extLst>
            </p:cNvPr>
            <p:cNvSpPr/>
            <p:nvPr/>
          </p:nvSpPr>
          <p:spPr>
            <a:xfrm>
              <a:off x="6419849" y="1484312"/>
              <a:ext cx="5433897" cy="4916488"/>
            </a:xfrm>
            <a:prstGeom prst="snipRoundRect">
              <a:avLst>
                <a:gd name="adj1" fmla="val 11718"/>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8" name="Bildobjekt 17">
              <a:extLst>
                <a:ext uri="{FF2B5EF4-FFF2-40B4-BE49-F238E27FC236}">
                  <a16:creationId xmlns:a16="http://schemas.microsoft.com/office/drawing/2014/main" id="{FE727B6C-74AE-2443-9BDD-51256A17436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314931" y="962675"/>
              <a:ext cx="1680721" cy="1764000"/>
            </a:xfrm>
            <a:prstGeom prst="ellipse">
              <a:avLst/>
            </a:prstGeom>
          </p:spPr>
        </p:pic>
      </p:grpSp>
      <p:sp>
        <p:nvSpPr>
          <p:cNvPr id="22" name="textruta 21">
            <a:extLst>
              <a:ext uri="{FF2B5EF4-FFF2-40B4-BE49-F238E27FC236}">
                <a16:creationId xmlns:a16="http://schemas.microsoft.com/office/drawing/2014/main" id="{02894EE9-0FD3-AC4B-9139-E89174341EC2}"/>
              </a:ext>
            </a:extLst>
          </p:cNvPr>
          <p:cNvSpPr txBox="1"/>
          <p:nvPr/>
        </p:nvSpPr>
        <p:spPr>
          <a:xfrm>
            <a:off x="6772375" y="1844675"/>
            <a:ext cx="4151191" cy="2541978"/>
          </a:xfrm>
          <a:prstGeom prst="rect">
            <a:avLst/>
          </a:prstGeom>
          <a:noFill/>
        </p:spPr>
        <p:txBody>
          <a:bodyPr wrap="square" rtlCol="0">
            <a:spAutoFit/>
          </a:bodyPr>
          <a:lstStyle/>
          <a:p>
            <a:pPr marL="0" marR="0" lvl="0" indent="0" algn="l" defTabSz="914400" rtl="0" eaLnBrk="1" fontAlgn="auto" latinLnBrk="0" hangingPunct="1">
              <a:lnSpc>
                <a:spcPts val="2380"/>
              </a:lnSpc>
              <a:spcBef>
                <a:spcPts val="0"/>
              </a:spcBef>
              <a:spcAft>
                <a:spcPts val="0"/>
              </a:spcAft>
              <a:buClr>
                <a:srgbClr val="000000"/>
              </a:buClr>
              <a:buSzTx/>
              <a:buFont typeface="Arial"/>
              <a:buNone/>
              <a:tabLst/>
              <a:defRPr/>
            </a:pPr>
            <a:r>
              <a:rPr kumimoji="0" lang="sv-SE" sz="19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Notat: </a:t>
            </a:r>
            <a:br>
              <a:rPr kumimoji="0" lang="sv-SE" sz="19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br>
            <a:r>
              <a:rPr kumimoji="0" lang="sv-SE" sz="190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Da</a:t>
            </a:r>
            <a: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 mannen ikke </a:t>
            </a:r>
            <a:b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br>
            <a: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hadde problemer med å tisse, </a:t>
            </a:r>
            <a:b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br>
            <a: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ingen infeksjoner og normale nyrefunksjonsprøver, kreves ingen ytterligere tiltak utenom en ny kontroll av residualurin om ca. et halvt år. Journalnotat sendes til  fastlegen.</a:t>
            </a:r>
          </a:p>
        </p:txBody>
      </p:sp>
    </p:spTree>
    <p:extLst>
      <p:ext uri="{BB962C8B-B14F-4D97-AF65-F5344CB8AC3E}">
        <p14:creationId xmlns:p14="http://schemas.microsoft.com/office/powerpoint/2010/main" val="127996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med klippt och rundat hörn 13">
            <a:extLst>
              <a:ext uri="{FF2B5EF4-FFF2-40B4-BE49-F238E27FC236}">
                <a16:creationId xmlns:a16="http://schemas.microsoft.com/office/drawing/2014/main" id="{4E8AA20E-9761-7547-8414-B341EE218D2E}"/>
              </a:ext>
            </a:extLst>
          </p:cNvPr>
          <p:cNvSpPr/>
          <p:nvPr/>
        </p:nvSpPr>
        <p:spPr>
          <a:xfrm>
            <a:off x="334963" y="1484313"/>
            <a:ext cx="11528810" cy="4916487"/>
          </a:xfrm>
          <a:prstGeom prst="snipRoundRect">
            <a:avLst>
              <a:gd name="adj1" fmla="val 955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ubrik 1">
            <a:extLst>
              <a:ext uri="{FF2B5EF4-FFF2-40B4-BE49-F238E27FC236}">
                <a16:creationId xmlns:a16="http://schemas.microsoft.com/office/drawing/2014/main" id="{AB0FA84D-0132-FA42-AB6C-3223D4F8B5CB}"/>
              </a:ext>
            </a:extLst>
          </p:cNvPr>
          <p:cNvSpPr>
            <a:spLocks noGrp="1"/>
          </p:cNvSpPr>
          <p:nvPr>
            <p:ph type="title"/>
          </p:nvPr>
        </p:nvSpPr>
        <p:spPr>
          <a:xfrm>
            <a:off x="716744" y="614758"/>
            <a:ext cx="2394845" cy="593559"/>
          </a:xfrm>
        </p:spPr>
        <p:txBody>
          <a:bodyPr>
            <a:normAutofit/>
          </a:bodyPr>
          <a:lstStyle/>
          <a:p>
            <a:r>
              <a:rPr lang="sv-SE" altLang="sv-SE" sz="3200" dirty="0"/>
              <a:t>Pasientcase</a:t>
            </a:r>
          </a:p>
        </p:txBody>
      </p:sp>
      <p:sp>
        <p:nvSpPr>
          <p:cNvPr id="9" name="Platshållare för text 8">
            <a:extLst>
              <a:ext uri="{FF2B5EF4-FFF2-40B4-BE49-F238E27FC236}">
                <a16:creationId xmlns:a16="http://schemas.microsoft.com/office/drawing/2014/main" id="{6EFDA8EC-5DCF-F344-A7DA-90FD6A640D28}"/>
              </a:ext>
            </a:extLst>
          </p:cNvPr>
          <p:cNvSpPr>
            <a:spLocks noGrp="1"/>
          </p:cNvSpPr>
          <p:nvPr>
            <p:ph type="body" idx="1"/>
          </p:nvPr>
        </p:nvSpPr>
        <p:spPr>
          <a:xfrm>
            <a:off x="711951" y="1692065"/>
            <a:ext cx="5175893" cy="5288596"/>
          </a:xfrm>
        </p:spPr>
        <p:txBody>
          <a:bodyPr>
            <a:normAutofit/>
          </a:bodyPr>
          <a:lstStyle/>
          <a:p>
            <a:pPr marL="319088" indent="-319088"/>
            <a:r>
              <a:rPr lang="sv-SE" altLang="sv-SE" sz="1900" dirty="0"/>
              <a:t>Blærescanning før operasjon → tisser på toalettet, men har 650 ml residualurin</a:t>
            </a:r>
          </a:p>
          <a:p>
            <a:pPr marL="319088" indent="-319088"/>
            <a:r>
              <a:rPr lang="sv-SE" altLang="sv-SE" sz="1900" dirty="0"/>
              <a:t>John forteller at han hadde samme problem ved forrige operasjon for et drøyt år siden. Fikk da postoperativt KAD. </a:t>
            </a:r>
            <a:br>
              <a:rPr lang="sv-SE" altLang="sv-SE" sz="1900" dirty="0"/>
            </a:br>
            <a:r>
              <a:rPr lang="sv-SE" altLang="sv-SE" sz="1900" dirty="0"/>
              <a:t>Ved utskrivning fra avdelingen henvist til </a:t>
            </a:r>
            <a:br>
              <a:rPr lang="sv-SE" altLang="sv-SE" sz="1900" dirty="0"/>
            </a:br>
            <a:r>
              <a:rPr lang="sv-SE" altLang="sv-SE" sz="1900" dirty="0"/>
              <a:t>fastlege for fjerning av katetret. </a:t>
            </a:r>
          </a:p>
          <a:p>
            <a:pPr marL="319088" indent="-319088"/>
            <a:r>
              <a:rPr lang="sv-SE" altLang="sv-SE" sz="1900" dirty="0"/>
              <a:t>2 uker senere ble katetret fjernet hos fastlege og John fikk beskjed om å komme tilbake dersom han ikke fikk tisse</a:t>
            </a:r>
          </a:p>
          <a:p>
            <a:pPr marL="319088" indent="-319088"/>
            <a:r>
              <a:rPr lang="sv-SE" altLang="sv-SE" sz="1900" dirty="0"/>
              <a:t>Ingen ytterligere notat fantes fra fastlege. </a:t>
            </a:r>
            <a:br>
              <a:rPr lang="sv-SE" altLang="sv-SE" sz="1900" dirty="0"/>
            </a:br>
            <a:r>
              <a:rPr lang="sv-SE" altLang="sv-SE" sz="1900" dirty="0"/>
              <a:t>John gikk aldri tillbake til fastlegen for dette da han ikke hadde noen problemer med å tisse</a:t>
            </a:r>
          </a:p>
          <a:p>
            <a:endParaRPr lang="sv-SE" sz="1900" dirty="0"/>
          </a:p>
        </p:txBody>
      </p:sp>
      <p:sp>
        <p:nvSpPr>
          <p:cNvPr id="13" name="textruta 12">
            <a:extLst>
              <a:ext uri="{FF2B5EF4-FFF2-40B4-BE49-F238E27FC236}">
                <a16:creationId xmlns:a16="http://schemas.microsoft.com/office/drawing/2014/main" id="{FBF6EA13-C221-7D4D-858B-A2295292A20C}"/>
              </a:ext>
            </a:extLst>
          </p:cNvPr>
          <p:cNvSpPr txBox="1"/>
          <p:nvPr/>
        </p:nvSpPr>
        <p:spPr>
          <a:xfrm>
            <a:off x="743945" y="1061360"/>
            <a:ext cx="20247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altLang="sv-SE"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rPr>
              <a:t>John, 74 år</a:t>
            </a:r>
            <a:endParaRPr kumimoji="0" lang="sv-SE"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endParaRPr>
          </a:p>
        </p:txBody>
      </p:sp>
      <p:grpSp>
        <p:nvGrpSpPr>
          <p:cNvPr id="2" name="Grupp 1">
            <a:extLst>
              <a:ext uri="{FF2B5EF4-FFF2-40B4-BE49-F238E27FC236}">
                <a16:creationId xmlns:a16="http://schemas.microsoft.com/office/drawing/2014/main" id="{48EE2D94-5BDD-6446-8BB8-774757145295}"/>
              </a:ext>
            </a:extLst>
          </p:cNvPr>
          <p:cNvGrpSpPr/>
          <p:nvPr/>
        </p:nvGrpSpPr>
        <p:grpSpPr>
          <a:xfrm>
            <a:off x="6419849" y="1031875"/>
            <a:ext cx="5568951" cy="5368925"/>
            <a:chOff x="6419849" y="1031875"/>
            <a:chExt cx="5568951" cy="5368925"/>
          </a:xfrm>
        </p:grpSpPr>
        <p:sp>
          <p:nvSpPr>
            <p:cNvPr id="16" name="Rektangel med klippt och rundat hörn 15">
              <a:extLst>
                <a:ext uri="{FF2B5EF4-FFF2-40B4-BE49-F238E27FC236}">
                  <a16:creationId xmlns:a16="http://schemas.microsoft.com/office/drawing/2014/main" id="{2866FE1D-3471-1B48-9857-0360F486FFEA}"/>
                </a:ext>
              </a:extLst>
            </p:cNvPr>
            <p:cNvSpPr/>
            <p:nvPr/>
          </p:nvSpPr>
          <p:spPr>
            <a:xfrm>
              <a:off x="6419849" y="1484312"/>
              <a:ext cx="5433897" cy="4916488"/>
            </a:xfrm>
            <a:prstGeom prst="snipRoundRect">
              <a:avLst>
                <a:gd name="adj1" fmla="val 11718"/>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9" name="Bildobjekt 18">
              <a:extLst>
                <a:ext uri="{FF2B5EF4-FFF2-40B4-BE49-F238E27FC236}">
                  <a16:creationId xmlns:a16="http://schemas.microsoft.com/office/drawing/2014/main" id="{70486D0E-75B4-C742-80FE-961B199B9CA0}"/>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rcRect/>
            <a:stretch/>
          </p:blipFill>
          <p:spPr>
            <a:xfrm flipH="1">
              <a:off x="10255834" y="1031875"/>
              <a:ext cx="1732966" cy="1774825"/>
            </a:xfrm>
            <a:prstGeom prst="ellipse">
              <a:avLst/>
            </a:prstGeom>
          </p:spPr>
        </p:pic>
      </p:grpSp>
      <p:sp>
        <p:nvSpPr>
          <p:cNvPr id="8" name="textruta 7">
            <a:extLst>
              <a:ext uri="{FF2B5EF4-FFF2-40B4-BE49-F238E27FC236}">
                <a16:creationId xmlns:a16="http://schemas.microsoft.com/office/drawing/2014/main" id="{13D572AB-85E6-9A42-9E94-E2B488C869E9}"/>
              </a:ext>
            </a:extLst>
          </p:cNvPr>
          <p:cNvSpPr txBox="1"/>
          <p:nvPr/>
        </p:nvSpPr>
        <p:spPr>
          <a:xfrm>
            <a:off x="6710263" y="1844675"/>
            <a:ext cx="4563792" cy="2541978"/>
          </a:xfrm>
          <a:prstGeom prst="rect">
            <a:avLst/>
          </a:prstGeom>
          <a:noFill/>
        </p:spPr>
        <p:txBody>
          <a:bodyPr wrap="square" rtlCol="0">
            <a:spAutoFit/>
          </a:bodyPr>
          <a:lstStyle/>
          <a:p>
            <a:pPr marL="0" marR="0" lvl="0" indent="0" algn="l" defTabSz="914400" rtl="0" eaLnBrk="1" fontAlgn="auto" latinLnBrk="0" hangingPunct="1">
              <a:lnSpc>
                <a:spcPts val="2380"/>
              </a:lnSpc>
              <a:spcBef>
                <a:spcPts val="0"/>
              </a:spcBef>
              <a:spcAft>
                <a:spcPts val="0"/>
              </a:spcAft>
              <a:buClr>
                <a:srgbClr val="000000"/>
              </a:buClr>
              <a:buSzTx/>
              <a:buFont typeface="Arial"/>
              <a:buNone/>
              <a:tabLst/>
              <a:defRPr/>
            </a:pPr>
            <a:r>
              <a:rPr kumimoji="0" lang="sv-SE" sz="19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Notat: </a:t>
            </a:r>
            <a:br>
              <a:rPr kumimoji="0" lang="sv-SE" sz="19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br>
            <a: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John hadde ingen problemer med å </a:t>
            </a:r>
          </a:p>
          <a:p>
            <a:pPr marL="0" marR="0" lvl="0" indent="0" algn="l" defTabSz="914400" rtl="0" eaLnBrk="1" fontAlgn="auto" latinLnBrk="0" hangingPunct="1">
              <a:lnSpc>
                <a:spcPts val="2380"/>
              </a:lnSpc>
              <a:spcBef>
                <a:spcPts val="0"/>
              </a:spcBef>
              <a:spcAft>
                <a:spcPts val="0"/>
              </a:spcAft>
              <a:buClr>
                <a:srgbClr val="000000"/>
              </a:buClr>
              <a:buSzTx/>
              <a:buFont typeface="Arial"/>
              <a:buNone/>
              <a:tabLst/>
              <a:defRPr/>
            </a:pPr>
            <a: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tisse, derfor tok han ikke kontakt med fastlegen. Det</a:t>
            </a:r>
            <a:r>
              <a:rPr kumimoji="0" lang="sv-SE" sz="1900" b="0" i="1" u="none" strike="noStrike" kern="0" cap="none" spc="0" normalizeH="0" noProof="0" dirty="0">
                <a:ln>
                  <a:noFill/>
                </a:ln>
                <a:solidFill>
                  <a:srgbClr val="FFFFFF"/>
                </a:solidFill>
                <a:effectLst/>
                <a:uLnTx/>
                <a:uFillTx/>
                <a:latin typeface="Calibri" panose="020F0502020204030204" pitchFamily="34" charset="0"/>
                <a:cs typeface="Calibri" panose="020F0502020204030204" pitchFamily="34" charset="0"/>
                <a:sym typeface="Arial"/>
              </a:rPr>
              <a:t> er derimot</a:t>
            </a:r>
            <a: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 uklart </a:t>
            </a:r>
            <a:b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br>
            <a: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hvordan han tømmer blæren. Naturligvis </a:t>
            </a:r>
            <a:b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br>
            <a: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burde han vært oppfordret til å komme tillbake til fastlegen og kontrollere residualurin. </a:t>
            </a:r>
          </a:p>
        </p:txBody>
      </p:sp>
    </p:spTree>
    <p:extLst>
      <p:ext uri="{BB962C8B-B14F-4D97-AF65-F5344CB8AC3E}">
        <p14:creationId xmlns:p14="http://schemas.microsoft.com/office/powerpoint/2010/main" val="150106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med klippt och rundat hörn 13">
            <a:extLst>
              <a:ext uri="{FF2B5EF4-FFF2-40B4-BE49-F238E27FC236}">
                <a16:creationId xmlns:a16="http://schemas.microsoft.com/office/drawing/2014/main" id="{4E8AA20E-9761-7547-8414-B341EE218D2E}"/>
              </a:ext>
            </a:extLst>
          </p:cNvPr>
          <p:cNvSpPr/>
          <p:nvPr/>
        </p:nvSpPr>
        <p:spPr>
          <a:xfrm>
            <a:off x="334963" y="1484313"/>
            <a:ext cx="11528810" cy="4916487"/>
          </a:xfrm>
          <a:prstGeom prst="snipRoundRect">
            <a:avLst>
              <a:gd name="adj1" fmla="val 955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7" name="Grupp 16">
            <a:extLst>
              <a:ext uri="{FF2B5EF4-FFF2-40B4-BE49-F238E27FC236}">
                <a16:creationId xmlns:a16="http://schemas.microsoft.com/office/drawing/2014/main" id="{EDFDE1B8-7C65-FF43-B280-2E6C1BCDEA7B}"/>
              </a:ext>
            </a:extLst>
          </p:cNvPr>
          <p:cNvGrpSpPr/>
          <p:nvPr/>
        </p:nvGrpSpPr>
        <p:grpSpPr>
          <a:xfrm>
            <a:off x="6450566" y="999443"/>
            <a:ext cx="5584658" cy="5401357"/>
            <a:chOff x="6419849" y="999443"/>
            <a:chExt cx="5584658" cy="5401357"/>
          </a:xfrm>
        </p:grpSpPr>
        <p:sp>
          <p:nvSpPr>
            <p:cNvPr id="16" name="Rektangel med klippt och rundat hörn 15">
              <a:extLst>
                <a:ext uri="{FF2B5EF4-FFF2-40B4-BE49-F238E27FC236}">
                  <a16:creationId xmlns:a16="http://schemas.microsoft.com/office/drawing/2014/main" id="{2866FE1D-3471-1B48-9857-0360F486FFEA}"/>
                </a:ext>
              </a:extLst>
            </p:cNvPr>
            <p:cNvSpPr/>
            <p:nvPr/>
          </p:nvSpPr>
          <p:spPr>
            <a:xfrm>
              <a:off x="6419849" y="1484312"/>
              <a:ext cx="5433897" cy="4916488"/>
            </a:xfrm>
            <a:prstGeom prst="snipRoundRect">
              <a:avLst>
                <a:gd name="adj1" fmla="val 11718"/>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 name="Bildobjekt 9">
              <a:extLst>
                <a:ext uri="{FF2B5EF4-FFF2-40B4-BE49-F238E27FC236}">
                  <a16:creationId xmlns:a16="http://schemas.microsoft.com/office/drawing/2014/main" id="{90E16209-25AE-D647-AA81-69EEEFE69B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251277" y="999443"/>
              <a:ext cx="1753230" cy="1746735"/>
            </a:xfrm>
            <a:prstGeom prst="ellipse">
              <a:avLst/>
            </a:prstGeom>
          </p:spPr>
        </p:pic>
      </p:grpSp>
      <p:sp>
        <p:nvSpPr>
          <p:cNvPr id="6" name="Rubrik 1">
            <a:extLst>
              <a:ext uri="{FF2B5EF4-FFF2-40B4-BE49-F238E27FC236}">
                <a16:creationId xmlns:a16="http://schemas.microsoft.com/office/drawing/2014/main" id="{AB0FA84D-0132-FA42-AB6C-3223D4F8B5CB}"/>
              </a:ext>
            </a:extLst>
          </p:cNvPr>
          <p:cNvSpPr>
            <a:spLocks noGrp="1"/>
          </p:cNvSpPr>
          <p:nvPr>
            <p:ph type="title"/>
          </p:nvPr>
        </p:nvSpPr>
        <p:spPr>
          <a:xfrm>
            <a:off x="716744" y="614758"/>
            <a:ext cx="2394845" cy="593559"/>
          </a:xfrm>
        </p:spPr>
        <p:txBody>
          <a:bodyPr>
            <a:normAutofit/>
          </a:bodyPr>
          <a:lstStyle/>
          <a:p>
            <a:r>
              <a:rPr lang="sv-SE" altLang="sv-SE" sz="3200" dirty="0"/>
              <a:t>Patientcase</a:t>
            </a:r>
          </a:p>
        </p:txBody>
      </p:sp>
      <p:sp>
        <p:nvSpPr>
          <p:cNvPr id="9" name="Platshållare för text 8">
            <a:extLst>
              <a:ext uri="{FF2B5EF4-FFF2-40B4-BE49-F238E27FC236}">
                <a16:creationId xmlns:a16="http://schemas.microsoft.com/office/drawing/2014/main" id="{6EFDA8EC-5DCF-F344-A7DA-90FD6A640D28}"/>
              </a:ext>
            </a:extLst>
          </p:cNvPr>
          <p:cNvSpPr>
            <a:spLocks noGrp="1"/>
          </p:cNvSpPr>
          <p:nvPr>
            <p:ph type="body" idx="1"/>
          </p:nvPr>
        </p:nvSpPr>
        <p:spPr>
          <a:xfrm>
            <a:off x="711951" y="1692065"/>
            <a:ext cx="5175893" cy="4508710"/>
          </a:xfrm>
        </p:spPr>
        <p:txBody>
          <a:bodyPr>
            <a:normAutofit/>
          </a:bodyPr>
          <a:lstStyle/>
          <a:p>
            <a:pPr marL="319088" indent="-319088"/>
            <a:r>
              <a:rPr lang="sv-SE" altLang="sv-SE" sz="1900" dirty="0"/>
              <a:t>Har hatt LUTS-problemer i flere år</a:t>
            </a:r>
          </a:p>
          <a:p>
            <a:pPr marL="319088" indent="-319088"/>
            <a:r>
              <a:rPr lang="sv-SE" altLang="sv-SE" sz="1900" dirty="0"/>
              <a:t>Kommer inn for akutt urinretensjon</a:t>
            </a:r>
          </a:p>
          <a:p>
            <a:pPr marL="319088" indent="-319088"/>
            <a:r>
              <a:rPr lang="sv-SE" altLang="sv-SE" sz="1900" dirty="0"/>
              <a:t>Avlastes med KAD, 2 400 ml i blæren </a:t>
            </a:r>
            <a:br>
              <a:rPr lang="sv-SE" altLang="sv-SE" sz="1900" dirty="0"/>
            </a:br>
            <a:r>
              <a:rPr lang="sv-SE" altLang="sv-SE" sz="1900" dirty="0"/>
              <a:t>uten påvirkning på nyrer, får lukkeventil og det gjøres forsøk på å fjerne katetret.  Fortsatt ingen spontan vannlating.</a:t>
            </a:r>
          </a:p>
          <a:p>
            <a:pPr marL="319088" indent="-319088"/>
            <a:r>
              <a:rPr lang="sv-SE" altLang="sv-SE" sz="1900" dirty="0"/>
              <a:t>Kommer for oppstart av RIK, noe som skjer problemfritt. Ved oppfølging etter to døgn – fortsatt ingen spontan vannlating</a:t>
            </a:r>
          </a:p>
          <a:p>
            <a:pPr marL="319088" indent="-319088"/>
            <a:r>
              <a:rPr lang="sv-SE" altLang="sv-SE" sz="1900" dirty="0"/>
              <a:t>RIK 5-6 ggr/døgn med volumer på mellom </a:t>
            </a:r>
            <a:br>
              <a:rPr lang="sv-SE" altLang="sv-SE" sz="1900" dirty="0"/>
            </a:br>
            <a:r>
              <a:rPr lang="sv-SE" altLang="sv-SE" sz="1900" dirty="0"/>
              <a:t>300-500 ml, meget fornøyd med metoden </a:t>
            </a:r>
            <a:endParaRPr lang="sv-SE" sz="1900" dirty="0"/>
          </a:p>
        </p:txBody>
      </p:sp>
      <p:sp>
        <p:nvSpPr>
          <p:cNvPr id="13" name="textruta 12">
            <a:extLst>
              <a:ext uri="{FF2B5EF4-FFF2-40B4-BE49-F238E27FC236}">
                <a16:creationId xmlns:a16="http://schemas.microsoft.com/office/drawing/2014/main" id="{FBF6EA13-C221-7D4D-858B-A2295292A20C}"/>
              </a:ext>
            </a:extLst>
          </p:cNvPr>
          <p:cNvSpPr txBox="1"/>
          <p:nvPr/>
        </p:nvSpPr>
        <p:spPr>
          <a:xfrm>
            <a:off x="743945" y="1061360"/>
            <a:ext cx="20247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altLang="sv-SE"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rPr>
              <a:t>Mann, 68 år, BPH</a:t>
            </a:r>
            <a:endParaRPr kumimoji="0" lang="sv-SE" sz="1600" b="1" i="0" u="none" strike="noStrike" kern="0" cap="none" spc="0" normalizeH="0" baseline="0" noProof="0" dirty="0">
              <a:ln>
                <a:noFill/>
              </a:ln>
              <a:solidFill>
                <a:srgbClr val="1996FF"/>
              </a:solidFill>
              <a:effectLst/>
              <a:uLnTx/>
              <a:uFillTx/>
              <a:latin typeface="Calibri" panose="020F0502020204030204" pitchFamily="34" charset="0"/>
              <a:cs typeface="Calibri" panose="020F0502020204030204" pitchFamily="34" charset="0"/>
              <a:sym typeface="Arial"/>
            </a:endParaRPr>
          </a:p>
        </p:txBody>
      </p:sp>
      <p:sp>
        <p:nvSpPr>
          <p:cNvPr id="8" name="textruta 7">
            <a:extLst>
              <a:ext uri="{FF2B5EF4-FFF2-40B4-BE49-F238E27FC236}">
                <a16:creationId xmlns:a16="http://schemas.microsoft.com/office/drawing/2014/main" id="{13D572AB-85E6-9A42-9E94-E2B488C869E9}"/>
              </a:ext>
            </a:extLst>
          </p:cNvPr>
          <p:cNvSpPr txBox="1"/>
          <p:nvPr/>
        </p:nvSpPr>
        <p:spPr>
          <a:xfrm>
            <a:off x="6741368" y="2391232"/>
            <a:ext cx="4563792"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9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Notat: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Lennart </a:t>
            </a:r>
            <a:r>
              <a:rPr kumimoji="0" lang="sv-SE" alt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har forstørret prostata og trolig en atonisk blære, så han kommer til å fortsette med RIK</a:t>
            </a:r>
            <a:r>
              <a:rPr lang="sv-SE" altLang="sv-SE" sz="1900" i="1" kern="0" dirty="0">
                <a:solidFill>
                  <a:srgbClr val="FFFFFF"/>
                </a:solidFill>
                <a:latin typeface="Calibri" panose="020F0502020204030204" pitchFamily="34" charset="0"/>
                <a:cs typeface="Calibri" panose="020F0502020204030204" pitchFamily="34" charset="0"/>
                <a:sym typeface="Arial"/>
              </a:rPr>
              <a:t> i påvente av videre utredning.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altLang="sv-SE" sz="19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773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med klippt och rundat hörn 13">
            <a:extLst>
              <a:ext uri="{FF2B5EF4-FFF2-40B4-BE49-F238E27FC236}">
                <a16:creationId xmlns:a16="http://schemas.microsoft.com/office/drawing/2014/main" id="{4E8AA20E-9761-7547-8414-B341EE218D2E}"/>
              </a:ext>
            </a:extLst>
          </p:cNvPr>
          <p:cNvSpPr/>
          <p:nvPr/>
        </p:nvSpPr>
        <p:spPr>
          <a:xfrm>
            <a:off x="334963" y="1484313"/>
            <a:ext cx="11528810" cy="4916487"/>
          </a:xfrm>
          <a:prstGeom prst="snipRoundRect">
            <a:avLst>
              <a:gd name="adj1" fmla="val 955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2" name="Grupp 1">
            <a:extLst>
              <a:ext uri="{FF2B5EF4-FFF2-40B4-BE49-F238E27FC236}">
                <a16:creationId xmlns:a16="http://schemas.microsoft.com/office/drawing/2014/main" id="{E62C7756-EEED-3448-849C-8B29151E8905}"/>
              </a:ext>
            </a:extLst>
          </p:cNvPr>
          <p:cNvGrpSpPr/>
          <p:nvPr/>
        </p:nvGrpSpPr>
        <p:grpSpPr>
          <a:xfrm>
            <a:off x="6419849" y="1030390"/>
            <a:ext cx="5541848" cy="5370410"/>
            <a:chOff x="6419849" y="1030390"/>
            <a:chExt cx="5541848" cy="5370410"/>
          </a:xfrm>
        </p:grpSpPr>
        <p:sp>
          <p:nvSpPr>
            <p:cNvPr id="15" name="Rektangel med klippt och rundat hörn 14">
              <a:extLst>
                <a:ext uri="{FF2B5EF4-FFF2-40B4-BE49-F238E27FC236}">
                  <a16:creationId xmlns:a16="http://schemas.microsoft.com/office/drawing/2014/main" id="{FE6B3332-557F-2A4E-854A-359A5B6A74F3}"/>
                </a:ext>
              </a:extLst>
            </p:cNvPr>
            <p:cNvSpPr/>
            <p:nvPr/>
          </p:nvSpPr>
          <p:spPr>
            <a:xfrm>
              <a:off x="6419849" y="1484312"/>
              <a:ext cx="5433897" cy="4916488"/>
            </a:xfrm>
            <a:prstGeom prst="snipRoundRect">
              <a:avLst>
                <a:gd name="adj1" fmla="val 11718"/>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2" name="Bildobjekt 11">
              <a:extLst>
                <a:ext uri="{FF2B5EF4-FFF2-40B4-BE49-F238E27FC236}">
                  <a16:creationId xmlns:a16="http://schemas.microsoft.com/office/drawing/2014/main" id="{0BEE8EF6-70DE-464B-98CC-A1968E5B0E9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323629" y="1030390"/>
              <a:ext cx="1638068" cy="1728000"/>
            </a:xfrm>
            <a:prstGeom prst="ellipse">
              <a:avLst/>
            </a:prstGeom>
          </p:spPr>
        </p:pic>
      </p:grpSp>
      <p:sp>
        <p:nvSpPr>
          <p:cNvPr id="6" name="Rubrik 1">
            <a:extLst>
              <a:ext uri="{FF2B5EF4-FFF2-40B4-BE49-F238E27FC236}">
                <a16:creationId xmlns:a16="http://schemas.microsoft.com/office/drawing/2014/main" id="{AB0FA84D-0132-FA42-AB6C-3223D4F8B5CB}"/>
              </a:ext>
            </a:extLst>
          </p:cNvPr>
          <p:cNvSpPr>
            <a:spLocks noGrp="1"/>
          </p:cNvSpPr>
          <p:nvPr>
            <p:ph type="title"/>
          </p:nvPr>
        </p:nvSpPr>
        <p:spPr>
          <a:xfrm>
            <a:off x="723906" y="614758"/>
            <a:ext cx="2394845" cy="593559"/>
          </a:xfrm>
        </p:spPr>
        <p:txBody>
          <a:bodyPr>
            <a:normAutofit/>
          </a:bodyPr>
          <a:lstStyle/>
          <a:p>
            <a:r>
              <a:rPr lang="sv-SE" altLang="sv-SE" sz="3200" dirty="0">
                <a:solidFill>
                  <a:schemeClr val="accent4"/>
                </a:solidFill>
              </a:rPr>
              <a:t>Patientcase</a:t>
            </a:r>
          </a:p>
        </p:txBody>
      </p:sp>
      <p:sp>
        <p:nvSpPr>
          <p:cNvPr id="9" name="Platshållare för text 8">
            <a:extLst>
              <a:ext uri="{FF2B5EF4-FFF2-40B4-BE49-F238E27FC236}">
                <a16:creationId xmlns:a16="http://schemas.microsoft.com/office/drawing/2014/main" id="{6EFDA8EC-5DCF-F344-A7DA-90FD6A640D28}"/>
              </a:ext>
            </a:extLst>
          </p:cNvPr>
          <p:cNvSpPr>
            <a:spLocks noGrp="1"/>
          </p:cNvSpPr>
          <p:nvPr>
            <p:ph type="body" idx="1"/>
          </p:nvPr>
        </p:nvSpPr>
        <p:spPr>
          <a:xfrm>
            <a:off x="691239" y="1601654"/>
            <a:ext cx="5176162" cy="5170852"/>
          </a:xfrm>
        </p:spPr>
        <p:txBody>
          <a:bodyPr>
            <a:noAutofit/>
          </a:bodyPr>
          <a:lstStyle/>
          <a:p>
            <a:pPr marL="320675" indent="-320675">
              <a:lnSpc>
                <a:spcPct val="100000"/>
              </a:lnSpc>
              <a:buClr>
                <a:schemeClr val="accent4"/>
              </a:buClr>
            </a:pPr>
            <a:r>
              <a:rPr lang="sv-SE" altLang="sv-SE" sz="1800" dirty="0">
                <a:solidFill>
                  <a:schemeClr val="accent4"/>
                </a:solidFill>
                <a:ea typeface="Calibri" panose="020F0502020204030204" pitchFamily="34" charset="0"/>
                <a:cs typeface="Calibri" panose="020F0502020204030204" pitchFamily="34" charset="0"/>
              </a:rPr>
              <a:t>Har i løpet av siste år fått behandling  for gjentatte UVIer, urinprøver er dyrket hos fastlege.</a:t>
            </a:r>
            <a:endParaRPr lang="sv-SE" altLang="sv-SE" sz="1800" dirty="0">
              <a:solidFill>
                <a:schemeClr val="accent4"/>
              </a:solidFill>
            </a:endParaRPr>
          </a:p>
          <a:p>
            <a:pPr marL="320675" indent="-320675">
              <a:lnSpc>
                <a:spcPct val="100000"/>
              </a:lnSpc>
              <a:buClr>
                <a:schemeClr val="accent4"/>
              </a:buClr>
            </a:pPr>
            <a:r>
              <a:rPr lang="sv-SE" altLang="sv-SE" sz="1800" dirty="0">
                <a:solidFill>
                  <a:schemeClr val="accent4"/>
                </a:solidFill>
              </a:rPr>
              <a:t>Kommer inn akutt </a:t>
            </a:r>
            <a:r>
              <a:rPr lang="sv-SE" altLang="sv-SE" sz="1800" dirty="0">
                <a:solidFill>
                  <a:schemeClr val="accent4"/>
                </a:solidFill>
                <a:ea typeface="Calibri" panose="020F0502020204030204" pitchFamily="34" charset="0"/>
                <a:cs typeface="Calibri" panose="020F0502020204030204" pitchFamily="34" charset="0"/>
              </a:rPr>
              <a:t>→ balanseproblemer, trøtthet, smerter, økt spastisitet</a:t>
            </a:r>
          </a:p>
          <a:p>
            <a:pPr marL="320675" indent="-320675">
              <a:lnSpc>
                <a:spcPct val="100000"/>
              </a:lnSpc>
              <a:buClr>
                <a:schemeClr val="accent4"/>
              </a:buClr>
            </a:pPr>
            <a:r>
              <a:rPr lang="sv-SE" altLang="sv-SE" sz="1800" dirty="0">
                <a:solidFill>
                  <a:schemeClr val="accent4"/>
                </a:solidFill>
                <a:ea typeface="Calibri" panose="020F0502020204030204" pitchFamily="34" charset="0"/>
                <a:cs typeface="Calibri" panose="020F0502020204030204" pitchFamily="34" charset="0"/>
              </a:rPr>
              <a:t>Inleggelse medisinsk klinikk</a:t>
            </a:r>
          </a:p>
          <a:p>
            <a:pPr marL="320675" indent="-320675">
              <a:lnSpc>
                <a:spcPct val="100000"/>
              </a:lnSpc>
              <a:buClr>
                <a:schemeClr val="accent4"/>
              </a:buClr>
            </a:pPr>
            <a:r>
              <a:rPr lang="sv-SE" altLang="sv-SE" sz="1800" dirty="0">
                <a:solidFill>
                  <a:schemeClr val="accent4"/>
                </a:solidFill>
                <a:ea typeface="Calibri" panose="020F0502020204030204" pitchFamily="34" charset="0"/>
                <a:cs typeface="Calibri" panose="020F0502020204030204" pitchFamily="34" charset="0"/>
              </a:rPr>
              <a:t>Inkontinens, sterk urintrang, residualurin 150 ml, </a:t>
            </a:r>
          </a:p>
          <a:p>
            <a:pPr marL="320675" indent="-320675">
              <a:lnSpc>
                <a:spcPct val="100000"/>
              </a:lnSpc>
              <a:buClr>
                <a:schemeClr val="accent4"/>
              </a:buClr>
            </a:pPr>
            <a:r>
              <a:rPr lang="sv-SE" altLang="sv-SE" sz="1800" dirty="0">
                <a:solidFill>
                  <a:schemeClr val="accent4"/>
                </a:solidFill>
                <a:ea typeface="Calibri" panose="020F0502020204030204" pitchFamily="34" charset="0"/>
                <a:cs typeface="Calibri" panose="020F0502020204030204" pitchFamily="34" charset="0"/>
              </a:rPr>
              <a:t>Medisiner for å redusere attack + behandling med pivmecillinam (Selexid) mot UVI</a:t>
            </a:r>
          </a:p>
          <a:p>
            <a:pPr marL="320675" indent="-320675">
              <a:lnSpc>
                <a:spcPct val="100000"/>
              </a:lnSpc>
              <a:buClr>
                <a:schemeClr val="accent4"/>
              </a:buClr>
            </a:pPr>
            <a:r>
              <a:rPr lang="sv-SE" altLang="sv-SE" sz="1800" dirty="0">
                <a:solidFill>
                  <a:schemeClr val="accent4"/>
                </a:solidFill>
                <a:ea typeface="Calibri" panose="020F0502020204030204" pitchFamily="34" charset="0"/>
                <a:cs typeface="Calibri" panose="020F0502020204030204" pitchFamily="34" charset="0"/>
              </a:rPr>
              <a:t>Ved utskrivning henvises til urologisk poliklinikk. Utredning: Tisser 150 -175 ml og residualurin mellom 150-200 ml</a:t>
            </a:r>
          </a:p>
          <a:p>
            <a:pPr marL="320675" indent="-320675">
              <a:lnSpc>
                <a:spcPct val="100000"/>
              </a:lnSpc>
              <a:buClr>
                <a:schemeClr val="accent4"/>
              </a:buClr>
            </a:pPr>
            <a:r>
              <a:rPr lang="sv-SE" altLang="sv-SE" sz="1800" dirty="0">
                <a:solidFill>
                  <a:schemeClr val="accent4"/>
                </a:solidFill>
                <a:ea typeface="Calibri" panose="020F0502020204030204" pitchFamily="34" charset="0"/>
                <a:cs typeface="Calibri" panose="020F0502020204030204" pitchFamily="34" charset="0"/>
              </a:rPr>
              <a:t>Tiltak: RIK + Antikolinergika i påvente av Botox.→mindre urintrang, lekkasje og UVIer.</a:t>
            </a:r>
          </a:p>
          <a:p>
            <a:pPr>
              <a:lnSpc>
                <a:spcPct val="100000"/>
              </a:lnSpc>
            </a:pPr>
            <a:endParaRPr lang="sv-SE" sz="1800" dirty="0">
              <a:solidFill>
                <a:schemeClr val="accent4"/>
              </a:solidFill>
            </a:endParaRPr>
          </a:p>
        </p:txBody>
      </p:sp>
      <p:sp>
        <p:nvSpPr>
          <p:cNvPr id="8" name="textruta 7">
            <a:extLst>
              <a:ext uri="{FF2B5EF4-FFF2-40B4-BE49-F238E27FC236}">
                <a16:creationId xmlns:a16="http://schemas.microsoft.com/office/drawing/2014/main" id="{13D572AB-85E6-9A42-9E94-E2B488C869E9}"/>
              </a:ext>
            </a:extLst>
          </p:cNvPr>
          <p:cNvSpPr txBox="1"/>
          <p:nvPr/>
        </p:nvSpPr>
        <p:spPr>
          <a:xfrm>
            <a:off x="6685871" y="1798367"/>
            <a:ext cx="5161135" cy="427578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8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Notat: </a:t>
            </a:r>
            <a:r>
              <a:rPr kumimoji="0" 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Problemer med </a:t>
            </a:r>
            <a:r>
              <a:rPr lang="sv-SE" i="1" kern="0" dirty="0">
                <a:solidFill>
                  <a:srgbClr val="FFFFFF"/>
                </a:solidFill>
                <a:latin typeface="Calibri" panose="020F0502020204030204" pitchFamily="34" charset="0"/>
                <a:cs typeface="Calibri" panose="020F0502020204030204" pitchFamily="34" charset="0"/>
                <a:sym typeface="Arial"/>
              </a:rPr>
              <a:t>sterk urintrang</a:t>
            </a:r>
            <a:r>
              <a:rPr kumimoji="0" 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 </a:t>
            </a:r>
            <a:br>
              <a:rPr kumimoji="0" 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br>
            <a:r>
              <a:rPr kumimoji="0" 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inkontinens og UVIer til tross for </a:t>
            </a:r>
            <a:br>
              <a:rPr kumimoji="0" 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br>
            <a:r>
              <a:rPr kumimoji="0" 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residualurin under 200 ml. </a:t>
            </a:r>
          </a:p>
          <a:p>
            <a:pPr marL="222250" marR="0" lvl="0" indent="-222250" algn="l" defTabSz="457200" rtl="0" eaLnBrk="0" fontAlgn="base" latinLnBrk="0" hangingPunct="0">
              <a:lnSpc>
                <a:spcPct val="100000"/>
              </a:lnSpc>
              <a:spcBef>
                <a:spcPts val="1200"/>
              </a:spcBef>
              <a:spcAft>
                <a:spcPct val="0"/>
              </a:spcAft>
              <a:buClr>
                <a:srgbClr val="FFFFFF"/>
              </a:buClr>
              <a:buSzTx/>
              <a:buFont typeface="Arial" panose="020B0604020202020204" pitchFamily="34" charset="0"/>
              <a:buChar char="•"/>
              <a:tabLst/>
              <a:defRPr/>
            </a:pPr>
            <a:r>
              <a:rPr kumimoji="0" lang="sv-SE" alt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Mengde residualurin bedømmes i </a:t>
            </a:r>
            <a:br>
              <a:rPr kumimoji="0" lang="sv-SE" alt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br>
            <a:r>
              <a:rPr kumimoji="0" lang="sv-SE" alt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forhold til det volum som er tisset spontant for blærescanning. I detta </a:t>
            </a:r>
            <a:r>
              <a:rPr lang="sv-SE" altLang="sv-SE" i="1" kern="0" dirty="0">
                <a:solidFill>
                  <a:srgbClr val="FFFFFF"/>
                </a:solidFill>
                <a:latin typeface="Calibri" panose="020F0502020204030204" pitchFamily="34" charset="0"/>
                <a:cs typeface="Calibri" panose="020F0502020204030204" pitchFamily="34" charset="0"/>
                <a:sym typeface="Arial"/>
              </a:rPr>
              <a:t>til</a:t>
            </a:r>
            <a:r>
              <a:rPr kumimoji="0" lang="sv-SE" alt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fellet var  residualurin ca 50 % av blærevolumet. </a:t>
            </a:r>
          </a:p>
          <a:p>
            <a:pPr marL="222250" marR="0" lvl="0" indent="-222250" algn="l" defTabSz="457200" rtl="0" eaLnBrk="0" fontAlgn="base" latinLnBrk="0" hangingPunct="0">
              <a:lnSpc>
                <a:spcPct val="100000"/>
              </a:lnSpc>
              <a:spcBef>
                <a:spcPts val="1000"/>
              </a:spcBef>
              <a:spcAft>
                <a:spcPct val="0"/>
              </a:spcAft>
              <a:buClr>
                <a:srgbClr val="FFFFFF"/>
              </a:buClr>
              <a:buSzTx/>
              <a:buFont typeface="Arial" panose="020B0604020202020204" pitchFamily="34" charset="0"/>
              <a:buChar char="•"/>
              <a:tabLst/>
              <a:defRPr/>
            </a:pPr>
            <a:r>
              <a:rPr kumimoji="0" lang="sv-SE" altLang="sv-SE" sz="18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Forholdet mellom spontan vannlating og  residualurin sees i sammenheng med pasientens situasjon og problemer, f.eks.:</a:t>
            </a:r>
          </a:p>
          <a:p>
            <a:pPr marL="446088" marR="0" lvl="3" indent="-223838" algn="l" defTabSz="457200" rtl="0" eaLnBrk="0" fontAlgn="base" latinLnBrk="0" hangingPunct="0">
              <a:lnSpc>
                <a:spcPct val="50000"/>
              </a:lnSpc>
              <a:spcBef>
                <a:spcPts val="1200"/>
              </a:spcBef>
              <a:spcAft>
                <a:spcPct val="0"/>
              </a:spcAft>
              <a:buClr>
                <a:srgbClr val="FFFFFF"/>
              </a:buClr>
              <a:buSzTx/>
              <a:buFont typeface="Arial" panose="020B0604020202020204" pitchFamily="34" charset="0"/>
              <a:buChar char="•"/>
              <a:tabLst/>
              <a:defRPr/>
            </a:pPr>
            <a:r>
              <a:rPr kumimoji="0" lang="sv-SE" altLang="sv-SE" sz="16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Urinlekkasje</a:t>
            </a:r>
          </a:p>
          <a:p>
            <a:pPr marL="446088" marR="0" lvl="3" indent="-223838" algn="l" defTabSz="457200" rtl="0" eaLnBrk="0" fontAlgn="base" latinLnBrk="0" hangingPunct="0">
              <a:lnSpc>
                <a:spcPct val="50000"/>
              </a:lnSpc>
              <a:spcBef>
                <a:spcPts val="1200"/>
              </a:spcBef>
              <a:spcAft>
                <a:spcPct val="0"/>
              </a:spcAft>
              <a:buClr>
                <a:srgbClr val="FFFFFF"/>
              </a:buClr>
              <a:buSzTx/>
              <a:buFont typeface="Arial" panose="020B0604020202020204" pitchFamily="34" charset="0"/>
              <a:buChar char="•"/>
              <a:tabLst/>
              <a:defRPr/>
            </a:pPr>
            <a:r>
              <a:rPr kumimoji="0" lang="sv-SE" altLang="sv-SE" sz="16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Nyrefunksjon</a:t>
            </a:r>
          </a:p>
          <a:p>
            <a:pPr marL="446088" marR="0" lvl="3" indent="-223838" algn="l" defTabSz="457200" rtl="0" eaLnBrk="0" fontAlgn="base" latinLnBrk="0" hangingPunct="0">
              <a:lnSpc>
                <a:spcPct val="50000"/>
              </a:lnSpc>
              <a:spcBef>
                <a:spcPts val="1200"/>
              </a:spcBef>
              <a:spcAft>
                <a:spcPct val="0"/>
              </a:spcAft>
              <a:buClr>
                <a:srgbClr val="FFFFFF"/>
              </a:buClr>
              <a:buSzTx/>
              <a:buFont typeface="Arial" panose="020B0604020202020204" pitchFamily="34" charset="0"/>
              <a:buChar char="•"/>
              <a:tabLst/>
              <a:defRPr/>
            </a:pPr>
            <a:r>
              <a:rPr kumimoji="0" lang="sv-SE" altLang="sv-SE" sz="16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Tømmingsfrekvens</a:t>
            </a:r>
          </a:p>
          <a:p>
            <a:pPr marL="446088" marR="0" lvl="3" indent="-223838" algn="l" defTabSz="457200" rtl="0" eaLnBrk="0" fontAlgn="base" latinLnBrk="0" hangingPunct="0">
              <a:lnSpc>
                <a:spcPct val="50000"/>
              </a:lnSpc>
              <a:spcBef>
                <a:spcPts val="1200"/>
              </a:spcBef>
              <a:spcAft>
                <a:spcPct val="0"/>
              </a:spcAft>
              <a:buClr>
                <a:srgbClr val="FFFFFF"/>
              </a:buClr>
              <a:buSzTx/>
              <a:buFont typeface="Arial" panose="020B0604020202020204" pitchFamily="34" charset="0"/>
              <a:buChar char="•"/>
              <a:tabLst/>
              <a:defRPr/>
            </a:pPr>
            <a:r>
              <a:rPr kumimoji="0" lang="sv-SE" altLang="sv-SE" sz="16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Ev. urinveisinfeksjoner</a:t>
            </a:r>
            <a:endParaRPr kumimoji="0" lang="sv-SE" sz="1600" b="1"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13" name="textruta 12">
            <a:extLst>
              <a:ext uri="{FF2B5EF4-FFF2-40B4-BE49-F238E27FC236}">
                <a16:creationId xmlns:a16="http://schemas.microsoft.com/office/drawing/2014/main" id="{FBF6EA13-C221-7D4D-858B-A2295292A20C}"/>
              </a:ext>
            </a:extLst>
          </p:cNvPr>
          <p:cNvSpPr txBox="1"/>
          <p:nvPr/>
        </p:nvSpPr>
        <p:spPr>
          <a:xfrm>
            <a:off x="751107" y="1061360"/>
            <a:ext cx="24329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altLang="sv-SE" sz="1600" b="1" i="0" u="none" strike="noStrike" kern="0" cap="none" spc="0" normalizeH="0" baseline="0" noProof="0" dirty="0">
                <a:ln>
                  <a:noFill/>
                </a:ln>
                <a:solidFill>
                  <a:srgbClr val="6E1EAA"/>
                </a:solidFill>
                <a:effectLst/>
                <a:uLnTx/>
                <a:uFillTx/>
                <a:latin typeface="Calibri" panose="020F0502020204030204" pitchFamily="34" charset="0"/>
                <a:cs typeface="Calibri" panose="020F0502020204030204" pitchFamily="34" charset="0"/>
                <a:sym typeface="Arial"/>
              </a:rPr>
              <a:t>Kvinne, 58 år, MS</a:t>
            </a:r>
            <a:endParaRPr kumimoji="0" lang="sv-SE" sz="1600" b="1" i="0" u="none" strike="noStrike" kern="0" cap="none" spc="0" normalizeH="0" baseline="0" noProof="0" dirty="0">
              <a:ln>
                <a:noFill/>
              </a:ln>
              <a:solidFill>
                <a:srgbClr val="6E1EAA"/>
              </a:solidFill>
              <a:effectLst/>
              <a:uLnTx/>
              <a:uFillTx/>
              <a:latin typeface="Calibri" panose="020F0502020204030204" pitchFamily="34" charset="0"/>
              <a:cs typeface="Calibri" panose="020F0502020204030204" pitchFamily="34" charset="0"/>
              <a:sym typeface="Arial"/>
            </a:endParaRPr>
          </a:p>
        </p:txBody>
      </p:sp>
      <p:sp>
        <p:nvSpPr>
          <p:cNvPr id="7" name="textruta 6">
            <a:extLst>
              <a:ext uri="{FF2B5EF4-FFF2-40B4-BE49-F238E27FC236}">
                <a16:creationId xmlns:a16="http://schemas.microsoft.com/office/drawing/2014/main" id="{AAB94437-83D6-E24C-8E5A-2A17A72008EA}"/>
              </a:ext>
            </a:extLst>
          </p:cNvPr>
          <p:cNvSpPr txBox="1"/>
          <p:nvPr/>
        </p:nvSpPr>
        <p:spPr>
          <a:xfrm>
            <a:off x="8496886" y="6639951"/>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070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övre hörn, ett rundat och ett klippt 8">
            <a:extLst>
              <a:ext uri="{FF2B5EF4-FFF2-40B4-BE49-F238E27FC236}">
                <a16:creationId xmlns:a16="http://schemas.microsoft.com/office/drawing/2014/main" id="{A4FEF22A-1D17-044D-87F6-4F7069F02BB5}"/>
              </a:ext>
            </a:extLst>
          </p:cNvPr>
          <p:cNvSpPr/>
          <p:nvPr/>
        </p:nvSpPr>
        <p:spPr>
          <a:xfrm>
            <a:off x="334962" y="1255408"/>
            <a:ext cx="11557001" cy="5123452"/>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7" name="Bildobjekt 16">
            <a:extLst>
              <a:ext uri="{FF2B5EF4-FFF2-40B4-BE49-F238E27FC236}">
                <a16:creationId xmlns:a16="http://schemas.microsoft.com/office/drawing/2014/main" id="{44BB1710-1BCD-2943-B7B4-2D06E4249E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 b="32652"/>
          <a:stretch/>
        </p:blipFill>
        <p:spPr>
          <a:xfrm rot="993605">
            <a:off x="2972071" y="2102142"/>
            <a:ext cx="1507330" cy="4086915"/>
          </a:xfrm>
          <a:prstGeom prst="rect">
            <a:avLst/>
          </a:prstGeom>
        </p:spPr>
      </p:pic>
      <p:pic>
        <p:nvPicPr>
          <p:cNvPr id="21" name="Bildobjekt 20">
            <a:extLst>
              <a:ext uri="{FF2B5EF4-FFF2-40B4-BE49-F238E27FC236}">
                <a16:creationId xmlns:a16="http://schemas.microsoft.com/office/drawing/2014/main" id="{A001A14E-41A2-6540-844F-0E15E324E90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697705" y="1505259"/>
            <a:ext cx="1311727" cy="4518941"/>
          </a:xfrm>
          <a:prstGeom prst="rect">
            <a:avLst/>
          </a:prstGeom>
        </p:spPr>
      </p:pic>
      <p:pic>
        <p:nvPicPr>
          <p:cNvPr id="22" name="Content Placeholder 5">
            <a:extLst>
              <a:ext uri="{FF2B5EF4-FFF2-40B4-BE49-F238E27FC236}">
                <a16:creationId xmlns:a16="http://schemas.microsoft.com/office/drawing/2014/main" id="{D7EE6DD5-2FAB-0540-80CE-98639022E0E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0752022">
            <a:off x="2166241" y="2113936"/>
            <a:ext cx="1101817" cy="4357253"/>
          </a:xfrm>
          <a:prstGeom prst="rect">
            <a:avLst/>
          </a:prstGeom>
        </p:spPr>
      </p:pic>
      <p:pic>
        <p:nvPicPr>
          <p:cNvPr id="23" name="Bildobjekt 22">
            <a:extLst>
              <a:ext uri="{FF2B5EF4-FFF2-40B4-BE49-F238E27FC236}">
                <a16:creationId xmlns:a16="http://schemas.microsoft.com/office/drawing/2014/main" id="{1200DCE5-2075-4F4A-8F92-5E8F4C04514C}"/>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tretch>
            <a:fillRect/>
          </a:stretch>
        </p:blipFill>
        <p:spPr>
          <a:xfrm rot="5193883">
            <a:off x="396112" y="3674443"/>
            <a:ext cx="3349785" cy="1734710"/>
          </a:xfrm>
          <a:prstGeom prst="rect">
            <a:avLst/>
          </a:prstGeom>
        </p:spPr>
      </p:pic>
      <p:sp>
        <p:nvSpPr>
          <p:cNvPr id="24" name="Rectangle 2">
            <a:extLst>
              <a:ext uri="{FF2B5EF4-FFF2-40B4-BE49-F238E27FC236}">
                <a16:creationId xmlns:a16="http://schemas.microsoft.com/office/drawing/2014/main" id="{82F6FC6E-4B4B-AB4D-B5A4-EA4B670C62E9}"/>
              </a:ext>
            </a:extLst>
          </p:cNvPr>
          <p:cNvSpPr/>
          <p:nvPr/>
        </p:nvSpPr>
        <p:spPr>
          <a:xfrm>
            <a:off x="4564499" y="2849027"/>
            <a:ext cx="6918478"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B55B4"/>
                </a:solidFill>
                <a:effectLst/>
                <a:uLnTx/>
                <a:uFillTx/>
                <a:latin typeface="Arial"/>
                <a:ea typeface="+mn-ea"/>
                <a:cs typeface="Arial"/>
                <a:sym typeface="Arial"/>
              </a:rPr>
              <a:t>LoFric</a:t>
            </a:r>
            <a:r>
              <a:rPr kumimoji="0" lang="en-US" sz="2800" b="0" i="0" u="none" strike="noStrike" kern="1200" cap="none" spc="0" normalizeH="0" baseline="30000" noProof="0" dirty="0">
                <a:ln>
                  <a:noFill/>
                </a:ln>
                <a:solidFill>
                  <a:srgbClr val="2B55B4"/>
                </a:solidFill>
                <a:effectLst/>
                <a:uLnTx/>
                <a:uFillTx/>
                <a:latin typeface="Arial"/>
                <a:ea typeface="+mn-ea"/>
                <a:cs typeface="Arial"/>
                <a:sym typeface="Arial"/>
              </a:rPr>
              <a:t>®</a:t>
            </a:r>
            <a:r>
              <a:rPr kumimoji="0" lang="en-US" sz="3200" b="0" i="0" u="none" strike="noStrike" kern="0" cap="none" spc="0" normalizeH="0" baseline="0" noProof="0" dirty="0">
                <a:ln>
                  <a:noFill/>
                </a:ln>
                <a:solidFill>
                  <a:srgbClr val="2B55B4"/>
                </a:solidFill>
                <a:effectLst/>
                <a:uLnTx/>
                <a:uFillTx/>
                <a:latin typeface="Arial"/>
                <a:cs typeface="Arial"/>
                <a:sym typeface="Arial"/>
              </a:rPr>
              <a:t> – </a:t>
            </a:r>
            <a:r>
              <a:rPr kumimoji="0" lang="en-US" sz="3200" b="0" i="0" u="none" strike="noStrike" kern="0" cap="none" spc="0" normalizeH="0" baseline="0" noProof="0" dirty="0" err="1">
                <a:ln>
                  <a:noFill/>
                </a:ln>
                <a:solidFill>
                  <a:srgbClr val="2B55B4"/>
                </a:solidFill>
                <a:effectLst/>
                <a:uLnTx/>
                <a:uFillTx/>
                <a:latin typeface="Arial"/>
                <a:cs typeface="Arial"/>
                <a:sym typeface="Arial"/>
              </a:rPr>
              <a:t>Valget</a:t>
            </a:r>
            <a:r>
              <a:rPr kumimoji="0" lang="en-US" sz="3200" b="0" i="0" u="none" strike="noStrike" kern="0" cap="none" spc="0" normalizeH="0" baseline="0" noProof="0" dirty="0">
                <a:ln>
                  <a:noFill/>
                </a:ln>
                <a:solidFill>
                  <a:srgbClr val="2B55B4"/>
                </a:solidFill>
                <a:effectLst/>
                <a:uLnTx/>
                <a:uFillTx/>
                <a:latin typeface="Arial"/>
                <a:cs typeface="Arial"/>
                <a:sym typeface="Arial"/>
              </a:rPr>
              <a:t> du </a:t>
            </a:r>
            <a:r>
              <a:rPr kumimoji="0" lang="en-US" sz="3200" b="0" i="0" u="none" strike="noStrike" kern="0" cap="none" spc="0" normalizeH="0" baseline="0" noProof="0" dirty="0" err="1">
                <a:ln>
                  <a:noFill/>
                </a:ln>
                <a:solidFill>
                  <a:srgbClr val="2B55B4"/>
                </a:solidFill>
                <a:effectLst/>
                <a:uLnTx/>
                <a:uFillTx/>
                <a:latin typeface="Arial"/>
                <a:cs typeface="Arial"/>
                <a:sym typeface="Arial"/>
              </a:rPr>
              <a:t>alltid</a:t>
            </a:r>
            <a:r>
              <a:rPr kumimoji="0" lang="en-US" sz="3200" b="0" i="0" u="none" strike="noStrike" kern="0" cap="none" spc="0" normalizeH="0" baseline="0" noProof="0" dirty="0">
                <a:ln>
                  <a:noFill/>
                </a:ln>
                <a:solidFill>
                  <a:srgbClr val="2B55B4"/>
                </a:solidFill>
                <a:effectLst/>
                <a:uLnTx/>
                <a:uFillTx/>
                <a:latin typeface="Arial"/>
                <a:cs typeface="Arial"/>
                <a:sym typeface="Arial"/>
              </a:rPr>
              <a:t> </a:t>
            </a:r>
            <a:r>
              <a:rPr kumimoji="0" lang="en-US" sz="3200" b="0" i="0" u="none" strike="noStrike" kern="0" cap="none" spc="0" normalizeH="0" baseline="0" noProof="0" dirty="0" err="1">
                <a:ln>
                  <a:noFill/>
                </a:ln>
                <a:solidFill>
                  <a:srgbClr val="2B55B4"/>
                </a:solidFill>
                <a:effectLst/>
                <a:uLnTx/>
                <a:uFillTx/>
                <a:latin typeface="Arial"/>
                <a:cs typeface="Arial"/>
                <a:sym typeface="Arial"/>
              </a:rPr>
              <a:t>kan</a:t>
            </a:r>
            <a:r>
              <a:rPr kumimoji="0" lang="en-US" sz="3200" b="0" i="0" u="none" strike="noStrike" kern="0" cap="none" spc="0" normalizeH="0" baseline="0" noProof="0" dirty="0">
                <a:ln>
                  <a:noFill/>
                </a:ln>
                <a:solidFill>
                  <a:srgbClr val="2B55B4"/>
                </a:solidFill>
                <a:effectLst/>
                <a:uLnTx/>
                <a:uFillTx/>
                <a:latin typeface="Arial"/>
                <a:cs typeface="Arial"/>
                <a:sym typeface="Arial"/>
              </a:rPr>
              <a:t> </a:t>
            </a:r>
            <a:r>
              <a:rPr lang="en-US" sz="3200" kern="0" dirty="0">
                <a:solidFill>
                  <a:srgbClr val="2B55B4"/>
                </a:solidFill>
                <a:latin typeface="Arial"/>
                <a:cs typeface="Arial"/>
                <a:sym typeface="Arial"/>
              </a:rPr>
              <a:t>stole p</a:t>
            </a:r>
            <a:r>
              <a:rPr kumimoji="0" lang="en-US" sz="3200" b="0" i="0" u="none" strike="noStrike" kern="0" cap="none" spc="0" normalizeH="0" baseline="0" noProof="0" dirty="0">
                <a:ln>
                  <a:noFill/>
                </a:ln>
                <a:solidFill>
                  <a:srgbClr val="2B55B4"/>
                </a:solidFill>
                <a:effectLst/>
                <a:uLnTx/>
                <a:uFillTx/>
                <a:latin typeface="Arial"/>
                <a:cs typeface="Arial"/>
                <a:sym typeface="Arial"/>
              </a:rPr>
              <a:t>å</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2400" b="0" i="0" u="none" strike="noStrike" kern="0" cap="none" spc="0" normalizeH="0" baseline="0" noProof="0" dirty="0">
                <a:ln>
                  <a:noFill/>
                </a:ln>
                <a:solidFill>
                  <a:srgbClr val="2B55B4"/>
                </a:solidFill>
                <a:effectLst/>
                <a:uLnTx/>
                <a:uFillTx/>
                <a:latin typeface="Arial"/>
                <a:cs typeface="Arial"/>
                <a:sym typeface="Arial"/>
              </a:rPr>
              <a:t>Brukervennlige, hydrofile tappekatetre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2400" b="0" i="0" u="none" strike="noStrike" kern="0" cap="none" spc="0" normalizeH="0" baseline="0" noProof="0" dirty="0">
                <a:ln>
                  <a:noFill/>
                </a:ln>
                <a:solidFill>
                  <a:srgbClr val="2B55B4"/>
                </a:solidFill>
                <a:effectLst/>
                <a:uLnTx/>
                <a:uFillTx/>
                <a:latin typeface="Arial"/>
                <a:cs typeface="Arial"/>
                <a:sym typeface="Arial"/>
              </a:rPr>
              <a:t>tilpasset din kropp for skånsom og sikker langtids bruk</a:t>
            </a:r>
            <a:endParaRPr kumimoji="0" lang="en-US" sz="2400" b="0" i="0" u="none" strike="noStrike" kern="1200" cap="none" spc="0" normalizeH="0" baseline="0" noProof="0" dirty="0">
              <a:ln>
                <a:noFill/>
              </a:ln>
              <a:solidFill>
                <a:srgbClr val="2B55B4"/>
              </a:solidFill>
              <a:effectLst/>
              <a:uLnTx/>
              <a:uFillTx/>
              <a:latin typeface="Arial"/>
              <a:cs typeface="Arial"/>
              <a:sym typeface="Arial"/>
            </a:endParaRPr>
          </a:p>
        </p:txBody>
      </p:sp>
    </p:spTree>
    <p:extLst>
      <p:ext uri="{BB962C8B-B14F-4D97-AF65-F5344CB8AC3E}">
        <p14:creationId xmlns:p14="http://schemas.microsoft.com/office/powerpoint/2010/main" val="16332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strVal val="#ppt_w*0.7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strVal val="#ppt_w*0.70"/>
                                          </p:val>
                                        </p:tav>
                                        <p:tav tm="100000">
                                          <p:val>
                                            <p:strVal val="#ppt_w"/>
                                          </p:val>
                                        </p:tav>
                                      </p:tavLst>
                                    </p:anim>
                                    <p:anim calcmode="lin" valueType="num">
                                      <p:cBhvr>
                                        <p:cTn id="19" dur="500" fill="hold"/>
                                        <p:tgtEl>
                                          <p:spTgt spid="23"/>
                                        </p:tgtEl>
                                        <p:attrNameLst>
                                          <p:attrName>ppt_h</p:attrName>
                                        </p:attrNameLst>
                                      </p:cBhvr>
                                      <p:tavLst>
                                        <p:tav tm="0">
                                          <p:val>
                                            <p:strVal val="#ppt_h"/>
                                          </p:val>
                                        </p:tav>
                                        <p:tav tm="100000">
                                          <p:val>
                                            <p:strVal val="#ppt_h"/>
                                          </p:val>
                                        </p:tav>
                                      </p:tavLst>
                                    </p:anim>
                                    <p:animEffect transition="in" filter="fade">
                                      <p:cBhvr>
                                        <p:cTn id="20" dur="500"/>
                                        <p:tgtEl>
                                          <p:spTgt spid="23"/>
                                        </p:tgtEl>
                                      </p:cBhvr>
                                    </p:animEffect>
                                  </p:childTnLst>
                                </p:cTn>
                              </p:par>
                            </p:childTnLst>
                          </p:cTn>
                        </p:par>
                        <p:par>
                          <p:cTn id="21" fill="hold">
                            <p:stCondLst>
                              <p:cond delay="1500"/>
                            </p:stCondLst>
                            <p:childTnLst>
                              <p:par>
                                <p:cTn id="22" presetID="55"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strVal val="#ppt_w*0.70"/>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Rektangel med klippt och rundat hörn 1">
            <a:extLst>
              <a:ext uri="{FF2B5EF4-FFF2-40B4-BE49-F238E27FC236}">
                <a16:creationId xmlns:a16="http://schemas.microsoft.com/office/drawing/2014/main" id="{F87467E3-9B5A-A44C-A8CC-CB8F5886A507}"/>
              </a:ext>
            </a:extLst>
          </p:cNvPr>
          <p:cNvSpPr/>
          <p:nvPr/>
        </p:nvSpPr>
        <p:spPr>
          <a:xfrm>
            <a:off x="366159" y="1845872"/>
            <a:ext cx="3744000" cy="3740152"/>
          </a:xfrm>
          <a:prstGeom prst="snipRoundRect">
            <a:avLst>
              <a:gd name="adj1" fmla="val 14786"/>
              <a:gd name="adj2" fmla="val 0"/>
            </a:avLst>
          </a:prstGeom>
          <a:solidFill>
            <a:schemeClr val="tx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ktangel med klippt och rundat hörn 12">
            <a:extLst>
              <a:ext uri="{FF2B5EF4-FFF2-40B4-BE49-F238E27FC236}">
                <a16:creationId xmlns:a16="http://schemas.microsoft.com/office/drawing/2014/main" id="{09407BC9-6ADA-3F41-9ADE-FF9AF5EADA46}"/>
              </a:ext>
            </a:extLst>
          </p:cNvPr>
          <p:cNvSpPr/>
          <p:nvPr/>
        </p:nvSpPr>
        <p:spPr>
          <a:xfrm>
            <a:off x="4237952" y="1845872"/>
            <a:ext cx="3744000" cy="3740152"/>
          </a:xfrm>
          <a:prstGeom prst="snipRoundRect">
            <a:avLst>
              <a:gd name="adj1" fmla="val 14159"/>
              <a:gd name="adj2" fmla="val 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ktangel med klippt och rundat hörn 13">
            <a:extLst>
              <a:ext uri="{FF2B5EF4-FFF2-40B4-BE49-F238E27FC236}">
                <a16:creationId xmlns:a16="http://schemas.microsoft.com/office/drawing/2014/main" id="{8304A6AA-1065-B942-BE46-7408A6A46265}"/>
              </a:ext>
            </a:extLst>
          </p:cNvPr>
          <p:cNvSpPr/>
          <p:nvPr/>
        </p:nvSpPr>
        <p:spPr>
          <a:xfrm>
            <a:off x="8109745" y="1845872"/>
            <a:ext cx="3744000" cy="3740152"/>
          </a:xfrm>
          <a:prstGeom prst="snipRoundRect">
            <a:avLst>
              <a:gd name="adj1" fmla="val 14473"/>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6" name="Google Shape;236;p12"/>
          <p:cNvSpPr txBox="1"/>
          <p:nvPr/>
        </p:nvSpPr>
        <p:spPr>
          <a:xfrm>
            <a:off x="4473556" y="2209586"/>
            <a:ext cx="3654827" cy="2765108"/>
          </a:xfrm>
          <a:prstGeom prst="rect">
            <a:avLst/>
          </a:prstGeom>
          <a:noFill/>
          <a:ln>
            <a:noFill/>
          </a:ln>
        </p:spPr>
        <p:txBody>
          <a:bodyPr spcFirstLastPara="1" wrap="square" lIns="133350" tIns="0" rIns="136425"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100"/>
              <a:buFont typeface="Calibri"/>
              <a:buNone/>
              <a:tabLst/>
              <a:defRPr/>
            </a:pPr>
            <a:r>
              <a:rPr kumimoji="0" lang="en-US" sz="1900" b="1"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Bedømme</a:t>
            </a:r>
            <a:r>
              <a:rPr kumimoji="0" lang="en-US" sz="1900" b="1"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900" b="1"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pasientens</a:t>
            </a:r>
            <a:r>
              <a:rPr kumimoji="0" lang="en-US" sz="1900" b="1"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900" b="1"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evne</a:t>
            </a:r>
            <a:r>
              <a:rPr kumimoji="0" lang="en-US" sz="1900" b="1"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900" b="1"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til</a:t>
            </a:r>
            <a:r>
              <a:rPr kumimoji="0" lang="en-US" sz="1900" b="1"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900" b="1"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egenbehandlingen</a:t>
            </a:r>
            <a:r>
              <a:rPr kumimoji="0" lang="en-US" sz="1900" b="1"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RIK</a:t>
            </a:r>
            <a:endParaRPr kumimoji="0" sz="1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Motorisk</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og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sensorisk</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b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b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funksjon</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Kognitiv</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evne</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Mental status</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38" name="Google Shape;238;p12"/>
          <p:cNvSpPr txBox="1"/>
          <p:nvPr/>
        </p:nvSpPr>
        <p:spPr>
          <a:xfrm>
            <a:off x="504095" y="2209586"/>
            <a:ext cx="3606064" cy="3543906"/>
          </a:xfrm>
          <a:prstGeom prst="rect">
            <a:avLst/>
          </a:prstGeom>
          <a:noFill/>
          <a:ln>
            <a:noFill/>
          </a:ln>
        </p:spPr>
        <p:txBody>
          <a:bodyPr spcFirstLastPara="1" wrap="square" lIns="133350" tIns="0" rIns="136425" bIns="0" anchor="t" anchorCtr="0">
            <a:noAutofit/>
          </a:bodyPr>
          <a:lstStyle/>
          <a:p>
            <a:pPr marL="0" marR="0" lvl="0" indent="0" algn="l" defTabSz="914400" rtl="0" eaLnBrk="1" fontAlgn="auto" latinLnBrk="0" hangingPunct="1">
              <a:lnSpc>
                <a:spcPts val="2500"/>
              </a:lnSpc>
              <a:spcBef>
                <a:spcPts val="0"/>
              </a:spcBef>
              <a:spcAft>
                <a:spcPts val="0"/>
              </a:spcAft>
              <a:buClr>
                <a:srgbClr val="FFFFFF"/>
              </a:buClr>
              <a:buSzPts val="2100"/>
              <a:buFont typeface="Calibri"/>
              <a:buNone/>
              <a:tabLst/>
              <a:defRPr/>
            </a:pPr>
            <a:r>
              <a:rPr kumimoji="0" lang="en-US" sz="1900" b="1"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Teoretisk</a:t>
            </a:r>
            <a:r>
              <a:rPr kumimoji="0" lang="en-US" sz="1900" b="1"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900" b="1"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kunnskap</a:t>
            </a:r>
            <a:endParaRPr kumimoji="0" sz="1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Hvorfor</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er</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RIK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en</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passende</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behandling</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Individuelle</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fordeler</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med RIK</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Komplikasjoner</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RIK og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tiltak</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Kunnskap</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om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anatomi</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og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symptomer</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Praktiskt</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utføre</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RIK</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Kunnskap</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om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katetersortiment</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a:t>
            </a:r>
            <a:b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b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materiell</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40" name="Google Shape;240;p12"/>
          <p:cNvSpPr txBox="1"/>
          <p:nvPr/>
        </p:nvSpPr>
        <p:spPr>
          <a:xfrm>
            <a:off x="8192280" y="2209586"/>
            <a:ext cx="3705187" cy="2765108"/>
          </a:xfrm>
          <a:prstGeom prst="rect">
            <a:avLst/>
          </a:prstGeom>
          <a:noFill/>
          <a:ln>
            <a:noFill/>
          </a:ln>
        </p:spPr>
        <p:txBody>
          <a:bodyPr spcFirstLastPara="1" wrap="square" lIns="133350" tIns="0" rIns="136425"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100"/>
              <a:buFont typeface="Calibri"/>
              <a:buNone/>
              <a:tabLst/>
              <a:defRPr/>
            </a:pPr>
            <a:r>
              <a:rPr kumimoji="0" lang="en-US" sz="1900" b="1"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Implementering</a:t>
            </a:r>
            <a:r>
              <a:rPr kumimoji="0" lang="en-US" sz="1900" b="1"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av RIK </a:t>
            </a:r>
            <a:br>
              <a:rPr kumimoji="0" lang="en-US" sz="1900" b="1"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br>
            <a:r>
              <a:rPr kumimoji="0" lang="en-US" sz="1900" b="1"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900" b="1"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opplæringsmetoder</a:t>
            </a:r>
            <a:r>
              <a:rPr kumimoji="0" lang="en-US" sz="1900" b="1"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og </a:t>
            </a:r>
            <a:r>
              <a:rPr kumimoji="0" lang="en-US" sz="1900" b="1"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opplegg</a:t>
            </a:r>
            <a:endParaRPr kumimoji="0" sz="1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Skriftlig</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og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muntlig</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informasjon</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Materiell</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animasjoner</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bilder</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Klinikkbesøk</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og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oppfølging</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71450" marR="0" lvl="1" indent="-171450" algn="l" defTabSz="914400" rtl="0" eaLnBrk="1" fontAlgn="auto" latinLnBrk="0" hangingPunct="1">
              <a:lnSpc>
                <a:spcPct val="100000"/>
              </a:lnSpc>
              <a:spcBef>
                <a:spcPts val="600"/>
              </a:spcBef>
              <a:spcAft>
                <a:spcPts val="0"/>
              </a:spcAft>
              <a:buClr>
                <a:srgbClr val="FFFFFF"/>
              </a:buClr>
              <a:buSzPts val="1600"/>
              <a:buFont typeface="Calibri"/>
              <a:buChar char="•"/>
              <a:tabLst/>
              <a:defRPr/>
            </a:pP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Spesialisert</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b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b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personell</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gir</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b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b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bedre</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a:cs typeface="Calibri" panose="020F0502020204030204" pitchFamily="34" charset="0"/>
                <a:sym typeface="Calibri"/>
              </a:rPr>
              <a:t> </a:t>
            </a:r>
            <a:r>
              <a:rPr kumimoji="0" lang="en-US" sz="1800" b="0" i="0" u="none" strike="noStrike" kern="0" cap="none" spc="0" normalizeH="0" baseline="0" noProof="0" dirty="0" err="1">
                <a:ln>
                  <a:noFill/>
                </a:ln>
                <a:solidFill>
                  <a:srgbClr val="FFFFFF"/>
                </a:solidFill>
                <a:effectLst/>
                <a:uLnTx/>
                <a:uFillTx/>
                <a:latin typeface="Calibri" panose="020F0502020204030204" pitchFamily="34" charset="0"/>
                <a:ea typeface="Calibri"/>
                <a:cs typeface="Calibri" panose="020F0502020204030204" pitchFamily="34" charset="0"/>
                <a:sym typeface="Calibri"/>
              </a:rPr>
              <a:t>resultat</a:t>
            </a:r>
            <a:endParaRPr kumimoji="0"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41" name="Google Shape;241;p12"/>
          <p:cNvSpPr txBox="1"/>
          <p:nvPr/>
        </p:nvSpPr>
        <p:spPr>
          <a:xfrm>
            <a:off x="343206" y="6424282"/>
            <a:ext cx="2124621" cy="24618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 Breton et al. 2012</a:t>
            </a:r>
            <a:endParaRPr kumimoji="0" sz="10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p:txBody>
      </p:sp>
      <p:pic>
        <p:nvPicPr>
          <p:cNvPr id="233" name="Google Shape;233;p1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rot="676586">
            <a:off x="10004692" y="4258060"/>
            <a:ext cx="1950129" cy="2618373"/>
          </a:xfrm>
          <a:prstGeom prst="rect">
            <a:avLst/>
          </a:prstGeom>
          <a:noFill/>
          <a:ln w="3175" cap="flat" cmpd="sng">
            <a:solidFill>
              <a:srgbClr val="7F7F7F"/>
            </a:solidFill>
            <a:prstDash val="solid"/>
            <a:miter lim="800000"/>
            <a:headEnd type="none" w="sm" len="sm"/>
            <a:tailEnd type="none" w="sm" len="sm"/>
          </a:ln>
        </p:spPr>
      </p:pic>
      <p:sp>
        <p:nvSpPr>
          <p:cNvPr id="4" name="Rubrik 3">
            <a:extLst>
              <a:ext uri="{FF2B5EF4-FFF2-40B4-BE49-F238E27FC236}">
                <a16:creationId xmlns:a16="http://schemas.microsoft.com/office/drawing/2014/main" id="{2F1AB2FA-5CA3-644D-AA2D-B9A4E6D3A111}"/>
              </a:ext>
            </a:extLst>
          </p:cNvPr>
          <p:cNvSpPr>
            <a:spLocks noGrp="1"/>
          </p:cNvSpPr>
          <p:nvPr>
            <p:ph type="title"/>
          </p:nvPr>
        </p:nvSpPr>
        <p:spPr>
          <a:xfrm>
            <a:off x="838200" y="718395"/>
            <a:ext cx="10515600" cy="1223493"/>
          </a:xfrm>
        </p:spPr>
        <p:txBody>
          <a:bodyPr/>
          <a:lstStyle/>
          <a:p>
            <a:r>
              <a:rPr lang="en-US" dirty="0"/>
              <a:t>For å </a:t>
            </a:r>
            <a:r>
              <a:rPr lang="en-US" dirty="0" err="1"/>
              <a:t>gi</a:t>
            </a:r>
            <a:r>
              <a:rPr lang="en-US" dirty="0"/>
              <a:t> </a:t>
            </a:r>
            <a:r>
              <a:rPr lang="en-US" dirty="0" err="1"/>
              <a:t>opplæring</a:t>
            </a:r>
            <a:r>
              <a:rPr lang="en-US" dirty="0"/>
              <a:t> </a:t>
            </a:r>
            <a:r>
              <a:rPr lang="en-US" dirty="0" err="1"/>
              <a:t>i</a:t>
            </a:r>
            <a:r>
              <a:rPr lang="en-US" dirty="0"/>
              <a:t> RIK </a:t>
            </a:r>
            <a:r>
              <a:rPr lang="en-US" dirty="0" err="1"/>
              <a:t>bør</a:t>
            </a:r>
            <a:r>
              <a:rPr lang="en-US" dirty="0"/>
              <a:t> du ha </a:t>
            </a:r>
            <a:r>
              <a:rPr lang="en-US" dirty="0" err="1"/>
              <a:t>kunnskap</a:t>
            </a:r>
            <a:r>
              <a:rPr lang="en-US" dirty="0"/>
              <a:t> om</a:t>
            </a:r>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A0097931-947A-4075-A635-B04DE93D6558}"/>
              </a:ext>
            </a:extLst>
          </p:cNvPr>
          <p:cNvSpPr/>
          <p:nvPr/>
        </p:nvSpPr>
        <p:spPr>
          <a:xfrm>
            <a:off x="1066798" y="3787728"/>
            <a:ext cx="11125202" cy="3062252"/>
          </a:xfrm>
          <a:custGeom>
            <a:avLst/>
            <a:gdLst>
              <a:gd name="connsiteX0" fmla="*/ 0 w 561474"/>
              <a:gd name="connsiteY0" fmla="*/ 7900737 h 7900737"/>
              <a:gd name="connsiteX1" fmla="*/ 280737 w 561474"/>
              <a:gd name="connsiteY1" fmla="*/ 0 h 7900737"/>
              <a:gd name="connsiteX2" fmla="*/ 561474 w 561474"/>
              <a:gd name="connsiteY2" fmla="*/ 7900737 h 7900737"/>
              <a:gd name="connsiteX3" fmla="*/ 0 w 561474"/>
              <a:gd name="connsiteY3" fmla="*/ 7900737 h 7900737"/>
              <a:gd name="connsiteX0" fmla="*/ 9135979 w 9697453"/>
              <a:gd name="connsiteY0" fmla="*/ 5125453 h 5125453"/>
              <a:gd name="connsiteX1" fmla="*/ 0 w 9697453"/>
              <a:gd name="connsiteY1" fmla="*/ 0 h 5125453"/>
              <a:gd name="connsiteX2" fmla="*/ 9697453 w 9697453"/>
              <a:gd name="connsiteY2" fmla="*/ 5125453 h 5125453"/>
              <a:gd name="connsiteX3" fmla="*/ 9135979 w 9697453"/>
              <a:gd name="connsiteY3" fmla="*/ 5125453 h 5125453"/>
              <a:gd name="connsiteX0" fmla="*/ 9152022 w 9713496"/>
              <a:gd name="connsiteY0" fmla="*/ 4371474 h 4371474"/>
              <a:gd name="connsiteX1" fmla="*/ 0 w 9713496"/>
              <a:gd name="connsiteY1" fmla="*/ 0 h 4371474"/>
              <a:gd name="connsiteX2" fmla="*/ 9713496 w 9713496"/>
              <a:gd name="connsiteY2" fmla="*/ 4371474 h 4371474"/>
              <a:gd name="connsiteX3" fmla="*/ 9152022 w 9713496"/>
              <a:gd name="connsiteY3" fmla="*/ 4371474 h 4371474"/>
              <a:gd name="connsiteX0" fmla="*/ 10563728 w 11125202"/>
              <a:gd name="connsiteY0" fmla="*/ 3585411 h 3585411"/>
              <a:gd name="connsiteX1" fmla="*/ 0 w 11125202"/>
              <a:gd name="connsiteY1" fmla="*/ 0 h 3585411"/>
              <a:gd name="connsiteX2" fmla="*/ 11125202 w 11125202"/>
              <a:gd name="connsiteY2" fmla="*/ 3585411 h 3585411"/>
              <a:gd name="connsiteX3" fmla="*/ 10563728 w 11125202"/>
              <a:gd name="connsiteY3" fmla="*/ 3585411 h 3585411"/>
              <a:gd name="connsiteX0" fmla="*/ 10066423 w 11125202"/>
              <a:gd name="connsiteY0" fmla="*/ 3601453 h 3601453"/>
              <a:gd name="connsiteX1" fmla="*/ 0 w 11125202"/>
              <a:gd name="connsiteY1" fmla="*/ 0 h 3601453"/>
              <a:gd name="connsiteX2" fmla="*/ 11125202 w 11125202"/>
              <a:gd name="connsiteY2" fmla="*/ 3585411 h 3601453"/>
              <a:gd name="connsiteX3" fmla="*/ 10066423 w 11125202"/>
              <a:gd name="connsiteY3" fmla="*/ 3601453 h 3601453"/>
            </a:gdLst>
            <a:ahLst/>
            <a:cxnLst>
              <a:cxn ang="0">
                <a:pos x="connsiteX0" y="connsiteY0"/>
              </a:cxn>
              <a:cxn ang="0">
                <a:pos x="connsiteX1" y="connsiteY1"/>
              </a:cxn>
              <a:cxn ang="0">
                <a:pos x="connsiteX2" y="connsiteY2"/>
              </a:cxn>
              <a:cxn ang="0">
                <a:pos x="connsiteX3" y="connsiteY3"/>
              </a:cxn>
            </a:cxnLst>
            <a:rect l="l" t="t" r="r" b="b"/>
            <a:pathLst>
              <a:path w="11125202" h="3601453">
                <a:moveTo>
                  <a:pt x="10066423" y="3601453"/>
                </a:moveTo>
                <a:lnTo>
                  <a:pt x="0" y="0"/>
                </a:lnTo>
                <a:lnTo>
                  <a:pt x="11125202" y="3585411"/>
                </a:lnTo>
                <a:lnTo>
                  <a:pt x="10066423" y="360145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AC902392-D06F-4B0E-A66B-68EB88671D39}"/>
              </a:ext>
            </a:extLst>
          </p:cNvPr>
          <p:cNvGrpSpPr/>
          <p:nvPr/>
        </p:nvGrpSpPr>
        <p:grpSpPr>
          <a:xfrm>
            <a:off x="556109" y="1645995"/>
            <a:ext cx="1578601" cy="2421775"/>
            <a:chOff x="1081324" y="1314511"/>
            <a:chExt cx="1578601" cy="2421775"/>
          </a:xfrm>
        </p:grpSpPr>
        <p:sp>
          <p:nvSpPr>
            <p:cNvPr id="46" name="Oval 45">
              <a:extLst>
                <a:ext uri="{FF2B5EF4-FFF2-40B4-BE49-F238E27FC236}">
                  <a16:creationId xmlns:a16="http://schemas.microsoft.com/office/drawing/2014/main" id="{D7DBDF16-80F5-43D7-A1C5-1BCD79339053}"/>
                </a:ext>
              </a:extLst>
            </p:cNvPr>
            <p:cNvSpPr/>
            <p:nvPr/>
          </p:nvSpPr>
          <p:spPr>
            <a:xfrm>
              <a:off x="1561605" y="3289515"/>
              <a:ext cx="280739" cy="344905"/>
            </a:xfrm>
            <a:prstGeom prst="ellipse">
              <a:avLst/>
            </a:prstGeom>
            <a:solidFill>
              <a:schemeClr val="bg1">
                <a:lumMod val="50000"/>
              </a:schemeClr>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24B05CD3-1E24-4B5D-A1D3-CA30376C7F84}"/>
                </a:ext>
              </a:extLst>
            </p:cNvPr>
            <p:cNvSpPr/>
            <p:nvPr/>
          </p:nvSpPr>
          <p:spPr>
            <a:xfrm>
              <a:off x="1427960" y="3187646"/>
              <a:ext cx="548640" cy="548640"/>
            </a:xfrm>
            <a:prstGeom prst="ellipse">
              <a:avLst/>
            </a:prstGeom>
            <a:noFill/>
            <a:ln w="38100">
              <a:solidFill>
                <a:schemeClr val="bg1">
                  <a:lumMod val="50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9C49723C-5265-4D6A-9D35-1F4351E2FA57}"/>
                </a:ext>
              </a:extLst>
            </p:cNvPr>
            <p:cNvSpPr/>
            <p:nvPr/>
          </p:nvSpPr>
          <p:spPr>
            <a:xfrm>
              <a:off x="1688396" y="1903637"/>
              <a:ext cx="25200" cy="158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E7A39332-7F29-4A99-BFBD-46ED28C69855}"/>
                </a:ext>
              </a:extLst>
            </p:cNvPr>
            <p:cNvSpPr/>
            <p:nvPr/>
          </p:nvSpPr>
          <p:spPr>
            <a:xfrm rot="4518138">
              <a:off x="2113701" y="2856010"/>
              <a:ext cx="45719" cy="916603"/>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068320BE-DC64-4E61-8885-656F0B58CB90}"/>
                </a:ext>
              </a:extLst>
            </p:cNvPr>
            <p:cNvSpPr txBox="1"/>
            <p:nvPr/>
          </p:nvSpPr>
          <p:spPr>
            <a:xfrm>
              <a:off x="1081324" y="1314511"/>
              <a:ext cx="15786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Hvordan kateteriserte de da?</a:t>
              </a:r>
              <a:endParaRPr kumimoji="0" lang="en-US"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endParaRPr>
            </a:p>
          </p:txBody>
        </p:sp>
      </p:grpSp>
      <p:cxnSp>
        <p:nvCxnSpPr>
          <p:cNvPr id="56" name="Rak 15">
            <a:extLst>
              <a:ext uri="{FF2B5EF4-FFF2-40B4-BE49-F238E27FC236}">
                <a16:creationId xmlns:a16="http://schemas.microsoft.com/office/drawing/2014/main" id="{E9B426C7-E66F-48CD-81CE-FE4E3B2B5594}"/>
              </a:ext>
            </a:extLst>
          </p:cNvPr>
          <p:cNvCxnSpPr/>
          <p:nvPr/>
        </p:nvCxnSpPr>
        <p:spPr>
          <a:xfrm>
            <a:off x="2898344" y="5365493"/>
            <a:ext cx="0" cy="200765"/>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Rak 16">
            <a:extLst>
              <a:ext uri="{FF2B5EF4-FFF2-40B4-BE49-F238E27FC236}">
                <a16:creationId xmlns:a16="http://schemas.microsoft.com/office/drawing/2014/main" id="{ECA9D4F0-71E0-4F56-B62C-47368115ACB0}"/>
              </a:ext>
            </a:extLst>
          </p:cNvPr>
          <p:cNvCxnSpPr/>
          <p:nvPr/>
        </p:nvCxnSpPr>
        <p:spPr>
          <a:xfrm>
            <a:off x="5626222" y="5365493"/>
            <a:ext cx="0" cy="200765"/>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DAAF502-524E-4A71-8735-160C02CF6131}"/>
              </a:ext>
            </a:extLst>
          </p:cNvPr>
          <p:cNvGrpSpPr/>
          <p:nvPr/>
        </p:nvGrpSpPr>
        <p:grpSpPr>
          <a:xfrm>
            <a:off x="8912438" y="2489227"/>
            <a:ext cx="2279104" cy="4141335"/>
            <a:chOff x="10210802" y="2808908"/>
            <a:chExt cx="2279104" cy="4141335"/>
          </a:xfrm>
        </p:grpSpPr>
        <p:sp>
          <p:nvSpPr>
            <p:cNvPr id="2" name="Oval 1">
              <a:extLst>
                <a:ext uri="{FF2B5EF4-FFF2-40B4-BE49-F238E27FC236}">
                  <a16:creationId xmlns:a16="http://schemas.microsoft.com/office/drawing/2014/main" id="{23C254A4-07CD-471B-B21B-0F3CC28134AE}"/>
                </a:ext>
              </a:extLst>
            </p:cNvPr>
            <p:cNvSpPr/>
            <p:nvPr/>
          </p:nvSpPr>
          <p:spPr>
            <a:xfrm>
              <a:off x="10527331" y="6320591"/>
              <a:ext cx="280739" cy="344905"/>
            </a:xfrm>
            <a:prstGeom prst="ellipse">
              <a:avLst/>
            </a:prstGeom>
            <a:solidFill>
              <a:schemeClr val="tx2"/>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DEE4F63C-5861-4BEF-AE56-748C2A1E5F8E}"/>
                </a:ext>
              </a:extLst>
            </p:cNvPr>
            <p:cNvSpPr/>
            <p:nvPr/>
          </p:nvSpPr>
          <p:spPr>
            <a:xfrm>
              <a:off x="10210802" y="6035843"/>
              <a:ext cx="914400" cy="914400"/>
            </a:xfrm>
            <a:prstGeom prst="ellipse">
              <a:avLst/>
            </a:prstGeom>
            <a:noFill/>
            <a:ln w="38100">
              <a:solidFill>
                <a:schemeClr val="tx2"/>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5F57196-23B9-4931-8C8E-9F4A668F56AC}"/>
                </a:ext>
              </a:extLst>
            </p:cNvPr>
            <p:cNvSpPr/>
            <p:nvPr/>
          </p:nvSpPr>
          <p:spPr>
            <a:xfrm>
              <a:off x="10644840" y="3248527"/>
              <a:ext cx="45719" cy="3208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459D0EA-1ED2-4977-A413-2402FC01E1A9}"/>
                </a:ext>
              </a:extLst>
            </p:cNvPr>
            <p:cNvSpPr/>
            <p:nvPr/>
          </p:nvSpPr>
          <p:spPr>
            <a:xfrm rot="4518138" flipH="1">
              <a:off x="11515775" y="5315361"/>
              <a:ext cx="80433" cy="1867828"/>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ruta 31">
              <a:extLst>
                <a:ext uri="{FF2B5EF4-FFF2-40B4-BE49-F238E27FC236}">
                  <a16:creationId xmlns:a16="http://schemas.microsoft.com/office/drawing/2014/main" id="{D4F533F2-8DD6-4FED-8EDD-E4A16ADE0641}"/>
                </a:ext>
              </a:extLst>
            </p:cNvPr>
            <p:cNvSpPr txBox="1"/>
            <p:nvPr/>
          </p:nvSpPr>
          <p:spPr>
            <a:xfrm>
              <a:off x="10264162" y="2808908"/>
              <a:ext cx="21431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2B55B4"/>
                  </a:solidFill>
                  <a:effectLst/>
                  <a:uLnTx/>
                  <a:uFillTx/>
                  <a:latin typeface="Calibri" panose="020F0502020204030204" pitchFamily="34" charset="0"/>
                  <a:ea typeface="+mn-ea"/>
                  <a:cs typeface="Calibri" panose="020F0502020204030204" pitchFamily="34" charset="0"/>
                </a:rPr>
                <a:t>Idag</a:t>
              </a:r>
              <a:endParaRPr kumimoji="0" lang="en-US" sz="2400" b="1"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endParaRPr>
            </a:p>
          </p:txBody>
        </p:sp>
      </p:grpSp>
      <p:grpSp>
        <p:nvGrpSpPr>
          <p:cNvPr id="91" name="Group 90">
            <a:extLst>
              <a:ext uri="{FF2B5EF4-FFF2-40B4-BE49-F238E27FC236}">
                <a16:creationId xmlns:a16="http://schemas.microsoft.com/office/drawing/2014/main" id="{4BBDEC2E-0022-4156-B982-039C6C8BBD83}"/>
              </a:ext>
            </a:extLst>
          </p:cNvPr>
          <p:cNvGrpSpPr/>
          <p:nvPr/>
        </p:nvGrpSpPr>
        <p:grpSpPr>
          <a:xfrm>
            <a:off x="7150228" y="2158293"/>
            <a:ext cx="2054664" cy="3880550"/>
            <a:chOff x="8082625" y="2253348"/>
            <a:chExt cx="2054664" cy="3880550"/>
          </a:xfrm>
        </p:grpSpPr>
        <p:sp>
          <p:nvSpPr>
            <p:cNvPr id="16" name="Oval 15">
              <a:extLst>
                <a:ext uri="{FF2B5EF4-FFF2-40B4-BE49-F238E27FC236}">
                  <a16:creationId xmlns:a16="http://schemas.microsoft.com/office/drawing/2014/main" id="{375CEBA7-0896-4249-9A00-6CEE916BA553}"/>
                </a:ext>
              </a:extLst>
            </p:cNvPr>
            <p:cNvSpPr/>
            <p:nvPr/>
          </p:nvSpPr>
          <p:spPr>
            <a:xfrm>
              <a:off x="8342882" y="5553482"/>
              <a:ext cx="280739" cy="344905"/>
            </a:xfrm>
            <a:prstGeom prst="ellipse">
              <a:avLst/>
            </a:prstGeom>
            <a:solidFill>
              <a:schemeClr val="accent4"/>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115C35EC-3E59-413E-AFC8-382BEDE429F8}"/>
                </a:ext>
              </a:extLst>
            </p:cNvPr>
            <p:cNvSpPr/>
            <p:nvPr/>
          </p:nvSpPr>
          <p:spPr>
            <a:xfrm>
              <a:off x="8082625" y="5310938"/>
              <a:ext cx="822960" cy="822960"/>
            </a:xfrm>
            <a:prstGeom prst="ellipse">
              <a:avLst/>
            </a:prstGeom>
            <a:noFill/>
            <a:ln w="38100">
              <a:solidFill>
                <a:schemeClr val="accent4"/>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AE5C089-CEF0-474B-997E-6BE1BD82CC54}"/>
                </a:ext>
              </a:extLst>
            </p:cNvPr>
            <p:cNvSpPr/>
            <p:nvPr/>
          </p:nvSpPr>
          <p:spPr>
            <a:xfrm>
              <a:off x="8460391" y="2714398"/>
              <a:ext cx="45719" cy="30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8F457496-2F82-429F-9093-E12D8D9E4DF1}"/>
                </a:ext>
              </a:extLst>
            </p:cNvPr>
            <p:cNvSpPr/>
            <p:nvPr/>
          </p:nvSpPr>
          <p:spPr>
            <a:xfrm rot="4518138" flipH="1">
              <a:off x="9255850" y="4646077"/>
              <a:ext cx="63879" cy="1698999"/>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ruta 30">
              <a:extLst>
                <a:ext uri="{FF2B5EF4-FFF2-40B4-BE49-F238E27FC236}">
                  <a16:creationId xmlns:a16="http://schemas.microsoft.com/office/drawing/2014/main" id="{A0D98F6C-52CD-49FE-AE2E-5D9C601992FC}"/>
                </a:ext>
              </a:extLst>
            </p:cNvPr>
            <p:cNvSpPr txBox="1"/>
            <p:nvPr/>
          </p:nvSpPr>
          <p:spPr>
            <a:xfrm>
              <a:off x="8197347" y="2253348"/>
              <a:ext cx="973702" cy="6095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1983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LoFric</a:t>
              </a:r>
              <a:r>
                <a:rPr kumimoji="0" lang="en-US" sz="1200" b="0" i="0" u="none" strike="noStrike" kern="1200" cap="none" spc="0" normalizeH="0" baseline="30000" noProof="0" dirty="0">
                  <a:ln>
                    <a:noFill/>
                  </a:ln>
                  <a:solidFill>
                    <a:srgbClr val="2B55B4"/>
                  </a:solidFill>
                  <a:effectLst/>
                  <a:uLnTx/>
                  <a:uFillTx/>
                  <a:latin typeface="Calibri" panose="020F0502020204030204" pitchFamily="34" charset="0"/>
                  <a:ea typeface="+mn-ea"/>
                  <a:cs typeface="Calibri" panose="020F0502020204030204" pitchFamily="34" charset="0"/>
                </a:rPr>
                <a:t>®</a:t>
              </a:r>
            </a:p>
          </p:txBody>
        </p:sp>
      </p:grpSp>
      <p:grpSp>
        <p:nvGrpSpPr>
          <p:cNvPr id="88" name="Group 87">
            <a:extLst>
              <a:ext uri="{FF2B5EF4-FFF2-40B4-BE49-F238E27FC236}">
                <a16:creationId xmlns:a16="http://schemas.microsoft.com/office/drawing/2014/main" id="{CA0209A7-C28F-4B2C-AC52-E2E55BD618A1}"/>
              </a:ext>
            </a:extLst>
          </p:cNvPr>
          <p:cNvGrpSpPr/>
          <p:nvPr/>
        </p:nvGrpSpPr>
        <p:grpSpPr>
          <a:xfrm>
            <a:off x="1838145" y="2064578"/>
            <a:ext cx="1889732" cy="2458892"/>
            <a:chOff x="2441353" y="1840216"/>
            <a:chExt cx="1889732" cy="2458892"/>
          </a:xfrm>
        </p:grpSpPr>
        <p:grpSp>
          <p:nvGrpSpPr>
            <p:cNvPr id="4" name="Group 3">
              <a:extLst>
                <a:ext uri="{FF2B5EF4-FFF2-40B4-BE49-F238E27FC236}">
                  <a16:creationId xmlns:a16="http://schemas.microsoft.com/office/drawing/2014/main" id="{B55995D9-6F3F-460B-95BB-BC9861259F4B}"/>
                </a:ext>
              </a:extLst>
            </p:cNvPr>
            <p:cNvGrpSpPr/>
            <p:nvPr/>
          </p:nvGrpSpPr>
          <p:grpSpPr>
            <a:xfrm>
              <a:off x="2837594" y="2450224"/>
              <a:ext cx="1209972" cy="1848884"/>
              <a:chOff x="3699456" y="2710023"/>
              <a:chExt cx="1209972" cy="1848884"/>
            </a:xfrm>
          </p:grpSpPr>
          <p:sp>
            <p:nvSpPr>
              <p:cNvPr id="36" name="Oval 35">
                <a:extLst>
                  <a:ext uri="{FF2B5EF4-FFF2-40B4-BE49-F238E27FC236}">
                    <a16:creationId xmlns:a16="http://schemas.microsoft.com/office/drawing/2014/main" id="{A8172ABD-0473-45E8-929F-76197D5A0C19}"/>
                  </a:ext>
                </a:extLst>
              </p:cNvPr>
              <p:cNvSpPr/>
              <p:nvPr/>
            </p:nvSpPr>
            <p:spPr>
              <a:xfrm>
                <a:off x="3884587" y="4062895"/>
                <a:ext cx="280739" cy="344905"/>
              </a:xfrm>
              <a:prstGeom prst="ellipse">
                <a:avLst/>
              </a:prstGeom>
              <a:solidFill>
                <a:schemeClr val="accent5"/>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E7AD1E05-8B51-45CB-A336-AB4E52883499}"/>
                  </a:ext>
                </a:extLst>
              </p:cNvPr>
              <p:cNvSpPr/>
              <p:nvPr/>
            </p:nvSpPr>
            <p:spPr>
              <a:xfrm>
                <a:off x="3699456" y="3918827"/>
                <a:ext cx="640080" cy="640080"/>
              </a:xfrm>
              <a:prstGeom prst="ellipse">
                <a:avLst/>
              </a:prstGeom>
              <a:noFill/>
              <a:ln w="38100">
                <a:solidFill>
                  <a:schemeClr val="accent5"/>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C518709-B622-469B-A19A-E5BC4ED41046}"/>
                  </a:ext>
                </a:extLst>
              </p:cNvPr>
              <p:cNvSpPr/>
              <p:nvPr/>
            </p:nvSpPr>
            <p:spPr>
              <a:xfrm>
                <a:off x="3999687" y="2710023"/>
                <a:ext cx="27432" cy="15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508B68C9-E5EA-4E7E-8DDB-BFFA9164E6D8}"/>
                  </a:ext>
                </a:extLst>
              </p:cNvPr>
              <p:cNvSpPr/>
              <p:nvPr/>
            </p:nvSpPr>
            <p:spPr>
              <a:xfrm rot="4518138">
                <a:off x="4437566" y="3628468"/>
                <a:ext cx="45719" cy="898004"/>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7" name="textruta 27">
              <a:extLst>
                <a:ext uri="{FF2B5EF4-FFF2-40B4-BE49-F238E27FC236}">
                  <a16:creationId xmlns:a16="http://schemas.microsoft.com/office/drawing/2014/main" id="{1F33076A-34CF-42C1-A5D7-2F86ADE7134D}"/>
                </a:ext>
              </a:extLst>
            </p:cNvPr>
            <p:cNvSpPr txBox="1"/>
            <p:nvPr/>
          </p:nvSpPr>
          <p:spPr>
            <a:xfrm>
              <a:off x="2441353" y="1840216"/>
              <a:ext cx="1889732" cy="1174681"/>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1800</a:t>
              </a:r>
              <a:br>
                <a:rPr kumimoji="0" lang="en-US" sz="1200" b="1"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br>
              <a:r>
                <a:rPr kumimoji="0" lang="sv-SE"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Første gummikatetret som benyttes som permanent kateter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endParaRPr>
            </a:p>
          </p:txBody>
        </p:sp>
      </p:grpSp>
      <p:grpSp>
        <p:nvGrpSpPr>
          <p:cNvPr id="92" name="Group 91">
            <a:extLst>
              <a:ext uri="{FF2B5EF4-FFF2-40B4-BE49-F238E27FC236}">
                <a16:creationId xmlns:a16="http://schemas.microsoft.com/office/drawing/2014/main" id="{8AC0A22F-FFE6-486C-9B78-8593EFCD98C9}"/>
              </a:ext>
            </a:extLst>
          </p:cNvPr>
          <p:cNvGrpSpPr/>
          <p:nvPr/>
        </p:nvGrpSpPr>
        <p:grpSpPr>
          <a:xfrm>
            <a:off x="5129310" y="1864422"/>
            <a:ext cx="2233790" cy="3639161"/>
            <a:chOff x="5912397" y="1799386"/>
            <a:chExt cx="2233790" cy="3639161"/>
          </a:xfrm>
        </p:grpSpPr>
        <p:sp>
          <p:nvSpPr>
            <p:cNvPr id="26" name="Oval 25">
              <a:extLst>
                <a:ext uri="{FF2B5EF4-FFF2-40B4-BE49-F238E27FC236}">
                  <a16:creationId xmlns:a16="http://schemas.microsoft.com/office/drawing/2014/main" id="{37B73D2A-E5ED-480B-83A7-F3D039FE140A}"/>
                </a:ext>
              </a:extLst>
            </p:cNvPr>
            <p:cNvSpPr/>
            <p:nvPr/>
          </p:nvSpPr>
          <p:spPr>
            <a:xfrm>
              <a:off x="6371215" y="4893299"/>
              <a:ext cx="280739" cy="344905"/>
            </a:xfrm>
            <a:prstGeom prst="ellipse">
              <a:avLst/>
            </a:prstGeom>
            <a:solidFill>
              <a:schemeClr val="tx1"/>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0" name="Group 89">
              <a:extLst>
                <a:ext uri="{FF2B5EF4-FFF2-40B4-BE49-F238E27FC236}">
                  <a16:creationId xmlns:a16="http://schemas.microsoft.com/office/drawing/2014/main" id="{8AEA6B91-8BB0-4F38-B815-315BD12C37AC}"/>
                </a:ext>
              </a:extLst>
            </p:cNvPr>
            <p:cNvGrpSpPr/>
            <p:nvPr/>
          </p:nvGrpSpPr>
          <p:grpSpPr>
            <a:xfrm>
              <a:off x="5912397" y="1799386"/>
              <a:ext cx="2233790" cy="3639161"/>
              <a:chOff x="5912397" y="1799386"/>
              <a:chExt cx="2233790" cy="3639161"/>
            </a:xfrm>
          </p:grpSpPr>
          <p:sp>
            <p:nvSpPr>
              <p:cNvPr id="27" name="Oval 26">
                <a:extLst>
                  <a:ext uri="{FF2B5EF4-FFF2-40B4-BE49-F238E27FC236}">
                    <a16:creationId xmlns:a16="http://schemas.microsoft.com/office/drawing/2014/main" id="{F243220F-5F38-4DE4-9A2C-75838CD9BA4B}"/>
                  </a:ext>
                </a:extLst>
              </p:cNvPr>
              <p:cNvSpPr/>
              <p:nvPr/>
            </p:nvSpPr>
            <p:spPr>
              <a:xfrm>
                <a:off x="6139094" y="4707027"/>
                <a:ext cx="731520" cy="731520"/>
              </a:xfrm>
              <a:prstGeom prst="ellipse">
                <a:avLst/>
              </a:prstGeom>
              <a:noFill/>
              <a:ln w="38100">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828DD02-25AF-42FF-A707-AFEBA662F821}"/>
                  </a:ext>
                </a:extLst>
              </p:cNvPr>
              <p:cNvSpPr/>
              <p:nvPr/>
            </p:nvSpPr>
            <p:spPr>
              <a:xfrm>
                <a:off x="6488724" y="2444787"/>
                <a:ext cx="36000" cy="262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E6370531-2F6B-4B84-8952-16B113DF84B4}"/>
                  </a:ext>
                </a:extLst>
              </p:cNvPr>
              <p:cNvSpPr/>
              <p:nvPr/>
            </p:nvSpPr>
            <p:spPr>
              <a:xfrm rot="4518138" flipH="1">
                <a:off x="7092211" y="4243343"/>
                <a:ext cx="45719" cy="1250358"/>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ruta 29">
                <a:extLst>
                  <a:ext uri="{FF2B5EF4-FFF2-40B4-BE49-F238E27FC236}">
                    <a16:creationId xmlns:a16="http://schemas.microsoft.com/office/drawing/2014/main" id="{F31AC2D1-EBC7-42BF-9740-8C1F840CB6E6}"/>
                  </a:ext>
                </a:extLst>
              </p:cNvPr>
              <p:cNvSpPr txBox="1"/>
              <p:nvPr/>
            </p:nvSpPr>
            <p:spPr>
              <a:xfrm>
                <a:off x="5912397" y="1799386"/>
                <a:ext cx="22337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1970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Ren Intermitterende</a:t>
                </a:r>
                <a:br>
                  <a:rPr kumimoji="0" lang="sv-SE"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br>
                <a:r>
                  <a:rPr kumimoji="0" lang="sv-SE"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Kateterisering (RIK)</a:t>
                </a:r>
              </a:p>
            </p:txBody>
          </p:sp>
        </p:grpSp>
      </p:grpSp>
      <p:sp>
        <p:nvSpPr>
          <p:cNvPr id="76" name="TextBox 75">
            <a:extLst>
              <a:ext uri="{FF2B5EF4-FFF2-40B4-BE49-F238E27FC236}">
                <a16:creationId xmlns:a16="http://schemas.microsoft.com/office/drawing/2014/main" id="{06564C0C-2B85-4969-A228-433474D2AE6C}"/>
              </a:ext>
            </a:extLst>
          </p:cNvPr>
          <p:cNvSpPr txBox="1"/>
          <p:nvPr/>
        </p:nvSpPr>
        <p:spPr>
          <a:xfrm>
            <a:off x="5912397" y="1112345"/>
            <a:ext cx="1847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endParaRPr>
          </a:p>
        </p:txBody>
      </p:sp>
      <p:grpSp>
        <p:nvGrpSpPr>
          <p:cNvPr id="89" name="Group 88">
            <a:extLst>
              <a:ext uri="{FF2B5EF4-FFF2-40B4-BE49-F238E27FC236}">
                <a16:creationId xmlns:a16="http://schemas.microsoft.com/office/drawing/2014/main" id="{75C28B8E-9089-4235-8F35-980ACA826065}"/>
              </a:ext>
            </a:extLst>
          </p:cNvPr>
          <p:cNvGrpSpPr/>
          <p:nvPr/>
        </p:nvGrpSpPr>
        <p:grpSpPr>
          <a:xfrm>
            <a:off x="3583764" y="2612673"/>
            <a:ext cx="1985773" cy="2376050"/>
            <a:chOff x="4073412" y="2387539"/>
            <a:chExt cx="1985773" cy="2376050"/>
          </a:xfrm>
        </p:grpSpPr>
        <p:sp>
          <p:nvSpPr>
            <p:cNvPr id="63" name="textruta 28">
              <a:extLst>
                <a:ext uri="{FF2B5EF4-FFF2-40B4-BE49-F238E27FC236}">
                  <a16:creationId xmlns:a16="http://schemas.microsoft.com/office/drawing/2014/main" id="{90C2CB69-8DDB-482F-AE93-886AEB741DFA}"/>
                </a:ext>
              </a:extLst>
            </p:cNvPr>
            <p:cNvSpPr txBox="1"/>
            <p:nvPr/>
          </p:nvSpPr>
          <p:spPr>
            <a:xfrm>
              <a:off x="4073412" y="2387539"/>
              <a:ext cx="19857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1940-50</a:t>
              </a:r>
              <a:endParaRPr kumimoji="0" lang="en-US"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2B55B4"/>
                  </a:solidFill>
                  <a:effectLst/>
                  <a:uLnTx/>
                  <a:uFillTx/>
                  <a:latin typeface="Calibri" panose="020F0502020204030204" pitchFamily="34" charset="0"/>
                  <a:ea typeface="+mn-ea"/>
                  <a:cs typeface="Calibri" panose="020F0502020204030204" pitchFamily="34" charset="0"/>
                </a:rPr>
                <a:t>Steril Intermitterende kateterisering (SIK)</a:t>
              </a:r>
            </a:p>
          </p:txBody>
        </p:sp>
        <p:grpSp>
          <p:nvGrpSpPr>
            <p:cNvPr id="81" name="Group 80">
              <a:extLst>
                <a:ext uri="{FF2B5EF4-FFF2-40B4-BE49-F238E27FC236}">
                  <a16:creationId xmlns:a16="http://schemas.microsoft.com/office/drawing/2014/main" id="{9CADE2D8-8103-4C88-BFC6-A2C9323642DA}"/>
                </a:ext>
              </a:extLst>
            </p:cNvPr>
            <p:cNvGrpSpPr/>
            <p:nvPr/>
          </p:nvGrpSpPr>
          <p:grpSpPr>
            <a:xfrm>
              <a:off x="4280048" y="3056110"/>
              <a:ext cx="1183069" cy="1707479"/>
              <a:chOff x="3680602" y="2851428"/>
              <a:chExt cx="1183069" cy="1707479"/>
            </a:xfrm>
          </p:grpSpPr>
          <p:sp>
            <p:nvSpPr>
              <p:cNvPr id="82" name="Oval 81">
                <a:extLst>
                  <a:ext uri="{FF2B5EF4-FFF2-40B4-BE49-F238E27FC236}">
                    <a16:creationId xmlns:a16="http://schemas.microsoft.com/office/drawing/2014/main" id="{2E90264B-DEA4-49AF-8EA9-A9F8E0F13886}"/>
                  </a:ext>
                </a:extLst>
              </p:cNvPr>
              <p:cNvSpPr/>
              <p:nvPr/>
            </p:nvSpPr>
            <p:spPr>
              <a:xfrm>
                <a:off x="3865733" y="4062895"/>
                <a:ext cx="280739" cy="344905"/>
              </a:xfrm>
              <a:prstGeom prst="ellipse">
                <a:avLst/>
              </a:prstGeom>
              <a:solidFill>
                <a:schemeClr val="accent1"/>
              </a:solidFill>
              <a:ln w="38100">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70C2A63C-4535-472D-B42F-90DF7834D366}"/>
                  </a:ext>
                </a:extLst>
              </p:cNvPr>
              <p:cNvSpPr/>
              <p:nvPr/>
            </p:nvSpPr>
            <p:spPr>
              <a:xfrm>
                <a:off x="3680602" y="3918827"/>
                <a:ext cx="640080" cy="640080"/>
              </a:xfrm>
              <a:prstGeom prst="ellipse">
                <a:avLst/>
              </a:prstGeom>
              <a:noFill/>
              <a:ln w="38100">
                <a:solidFill>
                  <a:schemeClr val="tx2"/>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C711571F-8162-41A7-AEC5-85D33FC54247}"/>
                  </a:ext>
                </a:extLst>
              </p:cNvPr>
              <p:cNvSpPr/>
              <p:nvPr/>
            </p:nvSpPr>
            <p:spPr>
              <a:xfrm>
                <a:off x="3980833" y="2851428"/>
                <a:ext cx="360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33194E8D-2597-4BAC-AF23-2CB1BD357111}"/>
                  </a:ext>
                </a:extLst>
              </p:cNvPr>
              <p:cNvSpPr/>
              <p:nvPr/>
            </p:nvSpPr>
            <p:spPr>
              <a:xfrm rot="4518138">
                <a:off x="4415068" y="3657628"/>
                <a:ext cx="45719" cy="851486"/>
              </a:xfrm>
              <a:prstGeom prst="ellipse">
                <a:avLst/>
              </a:prstGeom>
              <a:gradFill>
                <a:gsLst>
                  <a:gs pos="67000">
                    <a:srgbClr val="BDBDBD">
                      <a:alpha val="40000"/>
                    </a:srgbClr>
                  </a:gs>
                  <a:gs pos="0">
                    <a:schemeClr val="bg1">
                      <a:alpha val="0"/>
                    </a:schemeClr>
                  </a:gs>
                  <a:gs pos="100000">
                    <a:schemeClr val="accent1">
                      <a:lumMod val="20000"/>
                      <a:lumOff val="80000"/>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94" name="Google Shape;172;p3">
            <a:extLst>
              <a:ext uri="{FF2B5EF4-FFF2-40B4-BE49-F238E27FC236}">
                <a16:creationId xmlns:a16="http://schemas.microsoft.com/office/drawing/2014/main" id="{4B085A1D-92A2-4D6C-8A8D-1BA42DB7286F}"/>
              </a:ext>
            </a:extLst>
          </p:cNvPr>
          <p:cNvSpPr txBox="1">
            <a:spLocks/>
          </p:cNvSpPr>
          <p:nvPr/>
        </p:nvSpPr>
        <p:spPr>
          <a:xfrm>
            <a:off x="851884" y="376411"/>
            <a:ext cx="10515600" cy="1223493"/>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5400" kern="1200" cap="all"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srgbClr val="1996FF"/>
              </a:buClr>
              <a:buSzPts val="3600"/>
              <a:buFontTx/>
              <a:buNone/>
              <a:tabLst/>
              <a:defRPr/>
            </a:pPr>
            <a:r>
              <a:rPr kumimoji="0" lang="en-US" sz="3600" b="0" i="0" u="none" strike="noStrike" kern="1200" cap="all" spc="0" normalizeH="0" baseline="0" noProof="0" dirty="0" err="1">
                <a:ln>
                  <a:noFill/>
                </a:ln>
                <a:solidFill>
                  <a:srgbClr val="1996FF"/>
                </a:solidFill>
                <a:effectLst/>
                <a:uLnTx/>
                <a:uFillTx/>
                <a:latin typeface="Calibri Light" panose="020F0302020204030204"/>
                <a:ea typeface="+mj-ea"/>
                <a:cs typeface="+mj-cs"/>
              </a:rPr>
              <a:t>UtvIKLINGEN</a:t>
            </a:r>
            <a:r>
              <a:rPr kumimoji="0" lang="en-US" sz="3600" b="0" i="0" u="none" strike="noStrike" kern="1200" cap="all" spc="0" normalizeH="0" baseline="0" noProof="0" dirty="0">
                <a:ln>
                  <a:noFill/>
                </a:ln>
                <a:solidFill>
                  <a:srgbClr val="1996FF"/>
                </a:solidFill>
                <a:effectLst/>
                <a:uLnTx/>
                <a:uFillTx/>
                <a:latin typeface="Calibri Light" panose="020F0302020204030204"/>
                <a:ea typeface="+mj-ea"/>
                <a:cs typeface="+mj-cs"/>
              </a:rPr>
              <a:t> av </a:t>
            </a:r>
            <a:r>
              <a:rPr kumimoji="0" lang="en-US" sz="3600" b="0" i="0" u="none" strike="noStrike" kern="1200" cap="all" spc="0" normalizeH="0" baseline="0" noProof="0" dirty="0" err="1">
                <a:ln>
                  <a:noFill/>
                </a:ln>
                <a:solidFill>
                  <a:srgbClr val="1996FF"/>
                </a:solidFill>
                <a:effectLst/>
                <a:uLnTx/>
                <a:uFillTx/>
                <a:latin typeface="Calibri Light" panose="020F0302020204030204"/>
                <a:ea typeface="+mj-ea"/>
                <a:cs typeface="+mj-cs"/>
              </a:rPr>
              <a:t>kateterbehandling</a:t>
            </a:r>
            <a:endParaRPr kumimoji="0" lang="en-US" sz="3600" b="0" i="0" u="none" strike="noStrike" kern="1200" cap="all" spc="0" normalizeH="0" baseline="0" noProof="0" dirty="0">
              <a:ln>
                <a:noFill/>
              </a:ln>
              <a:solidFill>
                <a:srgbClr val="1996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66289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down)">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down)">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down)">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down)">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wipe(down)">
                                      <p:cBhvr>
                                        <p:cTn id="32" dur="500"/>
                                        <p:tgtEl>
                                          <p:spTgt spid="9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down)">
                                      <p:cBhvr>
                                        <p:cTn id="3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8" name="Rektangel med klippt och rundat hörn 7">
            <a:extLst>
              <a:ext uri="{FF2B5EF4-FFF2-40B4-BE49-F238E27FC236}">
                <a16:creationId xmlns:a16="http://schemas.microsoft.com/office/drawing/2014/main" id="{6F6A8C95-B37F-9840-B9B3-DC6423E1D1B5}"/>
              </a:ext>
            </a:extLst>
          </p:cNvPr>
          <p:cNvSpPr/>
          <p:nvPr/>
        </p:nvSpPr>
        <p:spPr>
          <a:xfrm>
            <a:off x="388456" y="1840832"/>
            <a:ext cx="11432069" cy="3662193"/>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87" name="Google Shape;287;p4"/>
          <p:cNvSpPr txBox="1">
            <a:spLocks noGrp="1"/>
          </p:cNvSpPr>
          <p:nvPr>
            <p:ph type="title"/>
          </p:nvPr>
        </p:nvSpPr>
        <p:spPr>
          <a:xfrm>
            <a:off x="881742" y="953800"/>
            <a:ext cx="10515600" cy="1223493"/>
          </a:xfrm>
          <a:prstGeom prst="rect">
            <a:avLst/>
          </a:prstGeom>
          <a:noFill/>
          <a:ln>
            <a:noFill/>
          </a:ln>
        </p:spPr>
        <p:txBody>
          <a:bodyPr spcFirstLastPara="1" wrap="square" lIns="91425" tIns="45700" rIns="91425" bIns="45700" anchor="ctr" anchorCtr="0">
            <a:normAutofit fontScale="90000"/>
          </a:bodyPr>
          <a:lstStyle/>
          <a:p>
            <a:pPr lvl="0">
              <a:buSzPts val="3600"/>
            </a:pPr>
            <a:r>
              <a:rPr lang="sv-SE" dirty="0"/>
              <a:t>RIK har mange fordeler sammenlignet med permanent kateter</a:t>
            </a:r>
            <a:r>
              <a:rPr lang="en-US" dirty="0"/>
              <a:t> </a:t>
            </a:r>
            <a:br>
              <a:rPr lang="en-US" dirty="0"/>
            </a:br>
            <a:endParaRPr i="1" dirty="0"/>
          </a:p>
        </p:txBody>
      </p:sp>
      <p:sp>
        <p:nvSpPr>
          <p:cNvPr id="288" name="Google Shape;288;p4"/>
          <p:cNvSpPr txBox="1">
            <a:spLocks noGrp="1"/>
          </p:cNvSpPr>
          <p:nvPr>
            <p:ph type="body" idx="1"/>
          </p:nvPr>
        </p:nvSpPr>
        <p:spPr>
          <a:xfrm>
            <a:off x="732282" y="1971458"/>
            <a:ext cx="11053318" cy="3645568"/>
          </a:xfrm>
          <a:prstGeom prst="rect">
            <a:avLst/>
          </a:prstGeom>
          <a:noFill/>
          <a:ln>
            <a:noFill/>
          </a:ln>
        </p:spPr>
        <p:txBody>
          <a:bodyPr spcFirstLastPara="1" wrap="square" lIns="91425" tIns="45700" rIns="91425" bIns="45700" numCol="2" anchor="t" anchorCtr="0">
            <a:normAutofit fontScale="25000" lnSpcReduction="20000"/>
          </a:bodyPr>
          <a:lstStyle/>
          <a:p>
            <a:pPr marL="228600" indent="-228600">
              <a:lnSpc>
                <a:spcPts val="2780"/>
              </a:lnSpc>
              <a:buSzPts val="2400"/>
            </a:pPr>
            <a:r>
              <a:rPr lang="sv-SE" sz="8400" dirty="0"/>
              <a:t>Reduserer risikoen for UVI</a:t>
            </a:r>
          </a:p>
          <a:p>
            <a:pPr marL="685800" lvl="1" indent="-228600">
              <a:lnSpc>
                <a:spcPct val="120000"/>
              </a:lnSpc>
              <a:buSzPts val="2400"/>
            </a:pPr>
            <a:r>
              <a:rPr lang="sv-SE" sz="6800" dirty="0"/>
              <a:t>permanent kateter øker daglig risikoen for </a:t>
            </a:r>
            <a:br>
              <a:rPr lang="sv-SE" sz="6800" dirty="0"/>
            </a:br>
            <a:r>
              <a:rPr lang="sv-SE" sz="6800" dirty="0"/>
              <a:t>UVI med ca 5 % og den daglige insidensen </a:t>
            </a:r>
            <a:br>
              <a:rPr lang="sv-SE" sz="6800" dirty="0"/>
            </a:br>
            <a:r>
              <a:rPr lang="sv-SE" sz="6800" dirty="0"/>
              <a:t>for bakterieuri med ca 3-10 %</a:t>
            </a:r>
          </a:p>
          <a:p>
            <a:pPr marL="228600" indent="-228600">
              <a:lnSpc>
                <a:spcPts val="2780"/>
              </a:lnSpc>
              <a:buSzPts val="2400"/>
            </a:pPr>
            <a:r>
              <a:rPr lang="sv-SE" sz="8400" dirty="0"/>
              <a:t>Redusert risiko for postoperativ UVI</a:t>
            </a:r>
          </a:p>
          <a:p>
            <a:pPr marL="685800" lvl="1" indent="-228600">
              <a:lnSpc>
                <a:spcPts val="2780"/>
              </a:lnSpc>
              <a:buSzPts val="2400"/>
            </a:pPr>
            <a:r>
              <a:rPr lang="sv-SE" sz="6800" dirty="0"/>
              <a:t>reduksjon på 20 % </a:t>
            </a:r>
          </a:p>
          <a:p>
            <a:pPr marL="228600" indent="-228600">
              <a:lnSpc>
                <a:spcPts val="2780"/>
              </a:lnSpc>
              <a:buSzPts val="2400"/>
            </a:pPr>
            <a:r>
              <a:rPr lang="sv-SE" sz="8400" dirty="0"/>
              <a:t>Forkorter behandlingstiden</a:t>
            </a:r>
            <a:r>
              <a:rPr lang="sv-SE" sz="7200" baseline="30000" dirty="0"/>
              <a:t>1,5</a:t>
            </a:r>
          </a:p>
          <a:p>
            <a:pPr marL="685800" lvl="1" indent="-228600">
              <a:lnSpc>
                <a:spcPts val="2780"/>
              </a:lnSpc>
              <a:buSzPts val="2400"/>
            </a:pPr>
            <a:r>
              <a:rPr lang="sv-SE" sz="6800" dirty="0"/>
              <a:t>raskere tilbake til normal  blæretømming</a:t>
            </a:r>
          </a:p>
          <a:p>
            <a:pPr marL="228600" lvl="0" indent="-228600">
              <a:lnSpc>
                <a:spcPts val="2780"/>
              </a:lnSpc>
              <a:buSzPts val="2400"/>
            </a:pPr>
            <a:endParaRPr lang="sv-SE" sz="7400" dirty="0"/>
          </a:p>
          <a:p>
            <a:pPr marL="228600" lvl="0" indent="-228600">
              <a:lnSpc>
                <a:spcPts val="2780"/>
              </a:lnSpc>
              <a:buSzPts val="2400"/>
            </a:pPr>
            <a:r>
              <a:rPr lang="sv-SE" sz="8400" dirty="0"/>
              <a:t>Reduserer risikoen for sekundær patogene bakterier</a:t>
            </a:r>
          </a:p>
          <a:p>
            <a:pPr marL="685800" lvl="1" indent="-228600">
              <a:lnSpc>
                <a:spcPts val="2780"/>
              </a:lnSpc>
              <a:buSzPts val="2400"/>
            </a:pPr>
            <a:r>
              <a:rPr lang="sv-SE" sz="7200" dirty="0"/>
              <a:t>r</a:t>
            </a:r>
            <a:r>
              <a:rPr lang="en-US" sz="7200" dirty="0" err="1"/>
              <a:t>esistente</a:t>
            </a:r>
            <a:r>
              <a:rPr lang="en-US" sz="7200" dirty="0"/>
              <a:t> og </a:t>
            </a:r>
            <a:r>
              <a:rPr lang="en-US" sz="7200" dirty="0" err="1"/>
              <a:t>stendannende</a:t>
            </a:r>
            <a:r>
              <a:rPr lang="en-US" sz="7200" dirty="0"/>
              <a:t> bakterier</a:t>
            </a:r>
            <a:r>
              <a:rPr lang="en-US" sz="7200" baseline="30000" dirty="0"/>
              <a:t>2</a:t>
            </a:r>
          </a:p>
          <a:p>
            <a:pPr marL="228600" lvl="0" indent="-228600">
              <a:lnSpc>
                <a:spcPts val="2780"/>
              </a:lnSpc>
              <a:buSzPts val="2400"/>
            </a:pPr>
            <a:r>
              <a:rPr lang="sv-SE" sz="8400" dirty="0"/>
              <a:t>Redusert risiko for uretras</a:t>
            </a:r>
            <a:r>
              <a:rPr lang="en-US" sz="8400" dirty="0" err="1"/>
              <a:t>triktur</a:t>
            </a:r>
            <a:r>
              <a:rPr lang="en-US" sz="8400" dirty="0"/>
              <a:t> </a:t>
            </a:r>
          </a:p>
          <a:p>
            <a:pPr marL="685800" lvl="1" indent="-228600">
              <a:lnSpc>
                <a:spcPts val="2780"/>
              </a:lnSpc>
              <a:buSzPts val="2400"/>
            </a:pPr>
            <a:r>
              <a:rPr lang="en-US" sz="7200" dirty="0"/>
              <a:t>10 % </a:t>
            </a:r>
            <a:r>
              <a:rPr lang="en-US" sz="7200" dirty="0" err="1"/>
              <a:t>forårsakes</a:t>
            </a:r>
            <a:r>
              <a:rPr lang="en-US" sz="7200" dirty="0"/>
              <a:t> av permanent </a:t>
            </a:r>
            <a:r>
              <a:rPr lang="en-US" sz="7200" dirty="0" err="1"/>
              <a:t>kateter</a:t>
            </a:r>
            <a:r>
              <a:rPr lang="en-US" sz="7200" dirty="0"/>
              <a:t>  </a:t>
            </a:r>
          </a:p>
          <a:p>
            <a:pPr marL="228600" lvl="0" indent="-228600">
              <a:lnSpc>
                <a:spcPts val="2780"/>
              </a:lnSpc>
              <a:buSzPts val="2400"/>
            </a:pPr>
            <a:r>
              <a:rPr lang="sv-SE" sz="8400" dirty="0"/>
              <a:t>Opprettholde s</a:t>
            </a:r>
            <a:r>
              <a:rPr lang="en-US" sz="8400" dirty="0" err="1"/>
              <a:t>eksuell</a:t>
            </a:r>
            <a:r>
              <a:rPr lang="en-US" sz="8400" dirty="0"/>
              <a:t> og </a:t>
            </a:r>
            <a:r>
              <a:rPr lang="en-US" sz="8400" dirty="0" err="1"/>
              <a:t>sosial</a:t>
            </a:r>
            <a:r>
              <a:rPr lang="en-US" sz="8400" dirty="0"/>
              <a:t> helse</a:t>
            </a:r>
            <a:r>
              <a:rPr lang="en-US" sz="7200" baseline="30000" dirty="0"/>
              <a:t>3</a:t>
            </a:r>
          </a:p>
          <a:p>
            <a:pPr marL="685800" lvl="1" indent="-228600">
              <a:lnSpc>
                <a:spcPts val="2780"/>
              </a:lnSpc>
              <a:buSzPts val="2400"/>
            </a:pPr>
            <a:r>
              <a:rPr lang="en-US" sz="7200" dirty="0" err="1">
                <a:solidFill>
                  <a:srgbClr val="2B55B4"/>
                </a:solidFill>
              </a:rPr>
              <a:t>mindre</a:t>
            </a:r>
            <a:r>
              <a:rPr lang="en-US" sz="7200" dirty="0">
                <a:solidFill>
                  <a:srgbClr val="2B55B4"/>
                </a:solidFill>
              </a:rPr>
              <a:t> lekkasje</a:t>
            </a:r>
            <a:r>
              <a:rPr lang="en-US" sz="7200" baseline="30000" dirty="0">
                <a:solidFill>
                  <a:srgbClr val="2B55B4"/>
                </a:solidFill>
              </a:rPr>
              <a:t>4</a:t>
            </a:r>
            <a:endParaRPr lang="en-US" sz="7200" baseline="30000" dirty="0"/>
          </a:p>
          <a:p>
            <a:pPr marL="0" lvl="0" indent="0" algn="l" rtl="0">
              <a:lnSpc>
                <a:spcPts val="278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5" name="Rectangle 4">
            <a:extLst>
              <a:ext uri="{FF2B5EF4-FFF2-40B4-BE49-F238E27FC236}">
                <a16:creationId xmlns:a16="http://schemas.microsoft.com/office/drawing/2014/main" id="{0E985516-CA29-458A-A831-B7D427AFC2A5}"/>
              </a:ext>
            </a:extLst>
          </p:cNvPr>
          <p:cNvSpPr/>
          <p:nvPr/>
        </p:nvSpPr>
        <p:spPr>
          <a:xfrm>
            <a:off x="383157" y="5601197"/>
            <a:ext cx="6004560" cy="1036309"/>
          </a:xfrm>
          <a:prstGeom prst="rect">
            <a:avLst/>
          </a:prstGeom>
          <a:noFill/>
        </p:spPr>
        <p:txBody>
          <a:bodyPr wrap="square" anchor="b" anchorCtr="0">
            <a:spAutoFit/>
          </a:bodyPr>
          <a:lstStyle/>
          <a:p>
            <a:pPr marL="184150" marR="0" lvl="0" indent="-184150" algn="l" defTabSz="914400" rtl="0" eaLnBrk="1" fontAlgn="auto" latinLnBrk="0" hangingPunct="1">
              <a:lnSpc>
                <a:spcPts val="1200"/>
              </a:lnSpc>
              <a:spcBef>
                <a:spcPts val="0"/>
              </a:spcBef>
              <a:spcAft>
                <a:spcPts val="0"/>
              </a:spcAft>
              <a:buClr>
                <a:srgbClr val="000000"/>
              </a:buClr>
              <a:buSzTx/>
              <a:buFont typeface="+mj-lt"/>
              <a:buAutoNum type="arabicPeriod"/>
              <a:tabLst/>
              <a:defRPr/>
            </a:pPr>
            <a:r>
              <a:rPr kumimoji="0" lang="en-US"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Faster return to normal voiding and shorter hospital stay after surgery </a:t>
            </a:r>
            <a:r>
              <a:rPr kumimoji="0" lang="en-US"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Hälleberg</a:t>
            </a:r>
            <a:r>
              <a:rPr kumimoji="0" lang="en-US"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Nyman et al. 2013.</a:t>
            </a:r>
          </a:p>
          <a:p>
            <a:pPr marL="184150" marR="0" lvl="0" indent="-184150" algn="l" defTabSz="914400" rtl="0" eaLnBrk="1" fontAlgn="auto" latinLnBrk="0" hangingPunct="1">
              <a:lnSpc>
                <a:spcPts val="1200"/>
              </a:lnSpc>
              <a:spcBef>
                <a:spcPts val="0"/>
              </a:spcBef>
              <a:spcAft>
                <a:spcPts val="0"/>
              </a:spcAft>
              <a:buClr>
                <a:srgbClr val="000000"/>
              </a:buClr>
              <a:buSzTx/>
              <a:buFont typeface="+mj-lt"/>
              <a:buAutoNum type="arabicPeriod"/>
              <a:tabLst/>
              <a:defRPr/>
            </a:pP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N.S. Morris, D.J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Stickler</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snd</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C. Winters “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Which</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indwelling</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urethral</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catheters</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resist</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encrustation</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by </a:t>
            </a:r>
            <a:b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Proteus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Mirabilis</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biofilms”, BJU 1997, 80 58-59.</a:t>
            </a:r>
          </a:p>
          <a:p>
            <a:pPr marL="184150" indent="-184150">
              <a:lnSpc>
                <a:spcPts val="1200"/>
              </a:lnSpc>
              <a:buClr>
                <a:srgbClr val="000000"/>
              </a:buClr>
              <a:buFont typeface="+mj-lt"/>
              <a:buAutoNum type="arabicPeriod"/>
              <a:defRPr/>
            </a:pPr>
            <a:r>
              <a:rPr lang="en-US" sz="1000" i="1" kern="0" dirty="0">
                <a:solidFill>
                  <a:srgbClr val="000000"/>
                </a:solidFill>
                <a:latin typeface="Calibri" panose="020F0502020204030204" pitchFamily="34" charset="0"/>
                <a:cs typeface="Calibri" panose="020F0502020204030204" pitchFamily="34" charset="0"/>
                <a:sym typeface="Arial"/>
              </a:rPr>
              <a:t>EAUN. 2006 guidelines.</a:t>
            </a:r>
          </a:p>
          <a:p>
            <a:pPr marL="184150" marR="0" lvl="0" indent="-184150" algn="l" defTabSz="914400" rtl="0" eaLnBrk="1" fontAlgn="auto" latinLnBrk="0" hangingPunct="1">
              <a:lnSpc>
                <a:spcPts val="1200"/>
              </a:lnSpc>
              <a:spcBef>
                <a:spcPts val="0"/>
              </a:spcBef>
              <a:spcAft>
                <a:spcPts val="0"/>
              </a:spcAft>
              <a:buClr>
                <a:srgbClr val="000000"/>
              </a:buClr>
              <a:buSzTx/>
              <a:buFont typeface="+mj-lt"/>
              <a:buAutoNum type="arabicPeriod"/>
              <a:tabLst/>
              <a:defRPr/>
            </a:pP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Docent Jan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Scønebeck</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sv-SE" sz="1000" b="0"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Blåskateteren</a:t>
            </a:r>
            <a:r>
              <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och </a:t>
            </a:r>
            <a:r>
              <a:rPr lang="sv-SE" sz="1000" i="1" kern="0" dirty="0">
                <a:solidFill>
                  <a:srgbClr val="000000"/>
                </a:solidFill>
                <a:latin typeface="Calibri" panose="020F0502020204030204" pitchFamily="34" charset="0"/>
                <a:cs typeface="Calibri" panose="020F0502020204030204" pitchFamily="34" charset="0"/>
                <a:sym typeface="Arial"/>
              </a:rPr>
              <a:t>dess bruk”. 1997   </a:t>
            </a:r>
          </a:p>
          <a:p>
            <a:pPr marL="184150" lvl="0" indent="-184150">
              <a:lnSpc>
                <a:spcPts val="1200"/>
              </a:lnSpc>
              <a:buClr>
                <a:srgbClr val="000000"/>
              </a:buClr>
              <a:buFont typeface="+mj-lt"/>
              <a:buAutoNum type="arabicPeriod"/>
              <a:defRPr/>
            </a:pPr>
            <a:r>
              <a:rPr lang="sv-SE" sz="1000" i="1" kern="0" dirty="0">
                <a:solidFill>
                  <a:srgbClr val="000000"/>
                </a:solidFill>
                <a:latin typeface="Calibri" panose="020F0502020204030204" pitchFamily="34" charset="0"/>
                <a:cs typeface="Calibri" panose="020F0502020204030204" pitchFamily="34" charset="0"/>
              </a:rPr>
              <a:t>Dixon et al. 2010 </a:t>
            </a:r>
            <a:endParaRPr lang="sv-SE" sz="1000" i="1" kern="0"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6" name="Rektangel med klippt och rundat hörn 5">
            <a:extLst>
              <a:ext uri="{FF2B5EF4-FFF2-40B4-BE49-F238E27FC236}">
                <a16:creationId xmlns:a16="http://schemas.microsoft.com/office/drawing/2014/main" id="{B3677402-A83A-194F-9D4B-2ABAD3BC3EE1}"/>
              </a:ext>
            </a:extLst>
          </p:cNvPr>
          <p:cNvSpPr/>
          <p:nvPr/>
        </p:nvSpPr>
        <p:spPr>
          <a:xfrm>
            <a:off x="388456" y="1840832"/>
            <a:ext cx="11432069" cy="4180555"/>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5" name="Google Shape;225;p11"/>
          <p:cNvSpPr txBox="1">
            <a:spLocks noGrp="1"/>
          </p:cNvSpPr>
          <p:nvPr>
            <p:ph type="title"/>
          </p:nvPr>
        </p:nvSpPr>
        <p:spPr>
          <a:xfrm>
            <a:off x="881742" y="788879"/>
            <a:ext cx="10405056" cy="1097704"/>
          </a:xfrm>
          <a:prstGeom prst="rect">
            <a:avLst/>
          </a:prstGeom>
          <a:noFill/>
          <a:ln>
            <a:noFill/>
          </a:ln>
        </p:spPr>
        <p:txBody>
          <a:bodyPr spcFirstLastPara="1" wrap="square" lIns="91425" tIns="45700" rIns="91425" bIns="45700" anchor="ctr" anchorCtr="0">
            <a:normAutofit/>
          </a:bodyPr>
          <a:lstStyle/>
          <a:p>
            <a:pPr lvl="0">
              <a:buSzPts val="3500"/>
            </a:pPr>
            <a:r>
              <a:rPr lang="en-US" dirty="0" err="1"/>
              <a:t>Gevinsten</a:t>
            </a:r>
            <a:r>
              <a:rPr lang="en-US" dirty="0"/>
              <a:t> med RIK</a:t>
            </a:r>
            <a:endParaRPr dirty="0"/>
          </a:p>
        </p:txBody>
      </p:sp>
      <p:sp>
        <p:nvSpPr>
          <p:cNvPr id="2" name="Rectangle 1">
            <a:extLst>
              <a:ext uri="{FF2B5EF4-FFF2-40B4-BE49-F238E27FC236}">
                <a16:creationId xmlns:a16="http://schemas.microsoft.com/office/drawing/2014/main" id="{92DDEC3B-FE02-4925-B2A0-9F9FFD5E7A65}"/>
              </a:ext>
            </a:extLst>
          </p:cNvPr>
          <p:cNvSpPr/>
          <p:nvPr/>
        </p:nvSpPr>
        <p:spPr>
          <a:xfrm>
            <a:off x="371474" y="6244042"/>
            <a:ext cx="4569493" cy="553998"/>
          </a:xfrm>
          <a:prstGeom prst="rect">
            <a:avLst/>
          </a:prstGeom>
          <a:noFill/>
        </p:spPr>
        <p:txBody>
          <a:bodyPr wrap="square" anchor="b">
            <a:spAutoFit/>
          </a:bodyPr>
          <a:lstStyle/>
          <a:p>
            <a:pPr lvl="0">
              <a:buClr>
                <a:srgbClr val="000000"/>
              </a:buClr>
              <a:defRPr/>
            </a:pPr>
            <a:r>
              <a:rPr lang="en-US" sz="1000" i="1" kern="0" dirty="0">
                <a:solidFill>
                  <a:srgbClr val="000000"/>
                </a:solidFill>
                <a:latin typeface="Calibri" panose="020F0502020204030204" pitchFamily="34" charset="0"/>
                <a:cs typeface="Calibri" panose="020F0502020204030204" pitchFamily="34" charset="0"/>
                <a:sym typeface="Arial"/>
              </a:rPr>
              <a:t>1. Shaw C et al. J Adv </a:t>
            </a:r>
            <a:r>
              <a:rPr lang="en-US" sz="1000" i="1" kern="0" dirty="0" err="1">
                <a:solidFill>
                  <a:srgbClr val="000000"/>
                </a:solidFill>
                <a:latin typeface="Calibri" panose="020F0502020204030204" pitchFamily="34" charset="0"/>
                <a:cs typeface="Calibri" panose="020F0502020204030204" pitchFamily="34" charset="0"/>
                <a:sym typeface="Arial"/>
              </a:rPr>
              <a:t>Nurs</a:t>
            </a:r>
            <a:r>
              <a:rPr lang="en-US" sz="1000" i="1" kern="0" dirty="0">
                <a:solidFill>
                  <a:srgbClr val="000000"/>
                </a:solidFill>
                <a:latin typeface="Calibri" panose="020F0502020204030204" pitchFamily="34" charset="0"/>
                <a:cs typeface="Calibri" panose="020F0502020204030204" pitchFamily="34" charset="0"/>
                <a:sym typeface="Arial"/>
              </a:rPr>
              <a:t>. 2008;61:641–50.</a:t>
            </a:r>
          </a:p>
          <a:p>
            <a:pPr lvl="0">
              <a:buClr>
                <a:srgbClr val="000000"/>
              </a:buClr>
              <a:defRPr/>
            </a:pPr>
            <a:r>
              <a:rPr lang="en-US" sz="1000" i="1" kern="0" dirty="0">
                <a:solidFill>
                  <a:srgbClr val="000000"/>
                </a:solidFill>
                <a:latin typeface="Calibri" panose="020F0502020204030204" pitchFamily="34" charset="0"/>
                <a:cs typeface="Calibri" panose="020F0502020204030204" pitchFamily="34" charset="0"/>
                <a:sym typeface="Arial"/>
              </a:rPr>
              <a:t>2. </a:t>
            </a:r>
            <a:r>
              <a:rPr lang="sv-SE" sz="1000" i="1" kern="0" dirty="0">
                <a:solidFill>
                  <a:srgbClr val="000000"/>
                </a:solidFill>
                <a:latin typeface="Calibri" panose="020F0502020204030204" pitchFamily="34" charset="0"/>
                <a:cs typeface="Calibri" panose="020F0502020204030204" pitchFamily="34" charset="0"/>
              </a:rPr>
              <a:t>Karlsson AK et al.   J </a:t>
            </a:r>
            <a:r>
              <a:rPr lang="sv-SE" sz="1000" i="1" kern="0" dirty="0" err="1">
                <a:solidFill>
                  <a:srgbClr val="000000"/>
                </a:solidFill>
                <a:latin typeface="Calibri" panose="020F0502020204030204" pitchFamily="34" charset="0"/>
                <a:cs typeface="Calibri" panose="020F0502020204030204" pitchFamily="34" charset="0"/>
              </a:rPr>
              <a:t>Urol</a:t>
            </a:r>
            <a:r>
              <a:rPr lang="sv-SE" sz="1000" i="1" kern="0" dirty="0">
                <a:solidFill>
                  <a:srgbClr val="000000"/>
                </a:solidFill>
                <a:latin typeface="Calibri" panose="020F0502020204030204" pitchFamily="34" charset="0"/>
                <a:cs typeface="Calibri" panose="020F0502020204030204" pitchFamily="34" charset="0"/>
              </a:rPr>
              <a:t>. Jul 2008;180(1):187-91. </a:t>
            </a:r>
            <a:endParaRPr lang="en-US" sz="1000" i="1" kern="0" dirty="0">
              <a:solidFill>
                <a:srgbClr val="000000"/>
              </a:solidFill>
              <a:latin typeface="Calibri" panose="020F0502020204030204" pitchFamily="34" charset="0"/>
              <a:cs typeface="Calibri" panose="020F0502020204030204" pitchFamily="34" charset="0"/>
              <a:sym typeface="Arial"/>
            </a:endParaRPr>
          </a:p>
          <a:p>
            <a:pPr lvl="0">
              <a:buClr>
                <a:srgbClr val="000000"/>
              </a:buClr>
              <a:defRPr/>
            </a:pPr>
            <a:endParaRPr kumimoji="0" lang="sv-SE" sz="1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 name="Platshållare för text 3">
            <a:extLst>
              <a:ext uri="{FF2B5EF4-FFF2-40B4-BE49-F238E27FC236}">
                <a16:creationId xmlns:a16="http://schemas.microsoft.com/office/drawing/2014/main" id="{83B0E6A3-5936-514D-ACD2-6BE0BB642FC4}"/>
              </a:ext>
            </a:extLst>
          </p:cNvPr>
          <p:cNvSpPr>
            <a:spLocks noGrp="1"/>
          </p:cNvSpPr>
          <p:nvPr>
            <p:ph type="body" idx="1"/>
          </p:nvPr>
        </p:nvSpPr>
        <p:spPr>
          <a:xfrm>
            <a:off x="838200" y="2105001"/>
            <a:ext cx="10220326" cy="3700714"/>
          </a:xfrm>
        </p:spPr>
        <p:txBody>
          <a:bodyPr numCol="2">
            <a:noAutofit/>
          </a:bodyPr>
          <a:lstStyle/>
          <a:p>
            <a:pPr marL="114300" indent="0">
              <a:spcBef>
                <a:spcPts val="700"/>
              </a:spcBef>
              <a:buNone/>
            </a:pPr>
            <a:r>
              <a:rPr lang="sv-SE" b="1" dirty="0"/>
              <a:t>Reduserer:</a:t>
            </a:r>
          </a:p>
          <a:p>
            <a:pPr>
              <a:lnSpc>
                <a:spcPct val="100000"/>
              </a:lnSpc>
              <a:spcBef>
                <a:spcPts val="700"/>
              </a:spcBef>
            </a:pPr>
            <a:r>
              <a:rPr lang="sv-SE" dirty="0"/>
              <a:t>Urinlekkasje</a:t>
            </a:r>
            <a:r>
              <a:rPr lang="sv-SE" sz="2000" baseline="30000" dirty="0"/>
              <a:t>1</a:t>
            </a:r>
            <a:endParaRPr lang="sv-SE" sz="2000" dirty="0"/>
          </a:p>
          <a:p>
            <a:pPr>
              <a:lnSpc>
                <a:spcPct val="100000"/>
              </a:lnSpc>
              <a:spcBef>
                <a:spcPts val="700"/>
              </a:spcBef>
            </a:pPr>
            <a:r>
              <a:rPr lang="sv-SE" dirty="0"/>
              <a:t>Sterk trang og hyppig vannlating</a:t>
            </a:r>
            <a:r>
              <a:rPr lang="sv-SE" sz="2000" baseline="30000" dirty="0"/>
              <a:t>1</a:t>
            </a:r>
            <a:endParaRPr lang="sv-SE" sz="2000" dirty="0"/>
          </a:p>
          <a:p>
            <a:pPr>
              <a:lnSpc>
                <a:spcPct val="100000"/>
              </a:lnSpc>
              <a:spcBef>
                <a:spcPts val="700"/>
              </a:spcBef>
            </a:pPr>
            <a:r>
              <a:rPr lang="sv-SE" dirty="0"/>
              <a:t>Nocturi</a:t>
            </a:r>
            <a:r>
              <a:rPr lang="sv-SE" sz="2000" baseline="30000" dirty="0"/>
              <a:t>1</a:t>
            </a:r>
            <a:endParaRPr lang="sv-SE" sz="2000" dirty="0"/>
          </a:p>
          <a:p>
            <a:pPr>
              <a:lnSpc>
                <a:spcPct val="100000"/>
              </a:lnSpc>
              <a:spcBef>
                <a:spcPts val="700"/>
              </a:spcBef>
            </a:pPr>
            <a:r>
              <a:rPr lang="sv-SE" dirty="0"/>
              <a:t>Urinveisinfeksjoner og </a:t>
            </a:r>
            <a:br>
              <a:rPr lang="sv-SE" dirty="0"/>
            </a:br>
            <a:r>
              <a:rPr lang="sv-SE" dirty="0"/>
              <a:t>resistente bakterier</a:t>
            </a:r>
          </a:p>
          <a:p>
            <a:pPr>
              <a:lnSpc>
                <a:spcPct val="100000"/>
              </a:lnSpc>
              <a:spcBef>
                <a:spcPts val="700"/>
              </a:spcBef>
            </a:pPr>
            <a:r>
              <a:rPr lang="sv-SE" dirty="0"/>
              <a:t>Nyreskade</a:t>
            </a:r>
            <a:r>
              <a:rPr lang="sv-SE" sz="2000" baseline="30000" dirty="0"/>
              <a:t>2</a:t>
            </a:r>
            <a:endParaRPr lang="sv-SE" sz="2000" dirty="0"/>
          </a:p>
          <a:p>
            <a:pPr marL="114300" indent="0">
              <a:spcBef>
                <a:spcPts val="700"/>
              </a:spcBef>
              <a:buNone/>
            </a:pPr>
            <a:endParaRPr lang="sv-SE" dirty="0"/>
          </a:p>
          <a:p>
            <a:pPr marL="114300" indent="0">
              <a:spcBef>
                <a:spcPts val="700"/>
              </a:spcBef>
              <a:buNone/>
            </a:pPr>
            <a:r>
              <a:rPr lang="sv-SE" b="1" dirty="0"/>
              <a:t>Øker:</a:t>
            </a:r>
          </a:p>
          <a:p>
            <a:pPr>
              <a:lnSpc>
                <a:spcPct val="100000"/>
              </a:lnSpc>
              <a:spcBef>
                <a:spcPts val="700"/>
              </a:spcBef>
            </a:pPr>
            <a:r>
              <a:rPr lang="sv-SE" dirty="0"/>
              <a:t>Selvstendigheten</a:t>
            </a:r>
          </a:p>
          <a:p>
            <a:pPr>
              <a:lnSpc>
                <a:spcPct val="100000"/>
              </a:lnSpc>
              <a:spcBef>
                <a:spcPts val="700"/>
              </a:spcBef>
            </a:pPr>
            <a:r>
              <a:rPr lang="sv-SE" dirty="0"/>
              <a:t>Livskvaliteten</a:t>
            </a:r>
            <a:r>
              <a:rPr lang="sv-SE" sz="2000" baseline="30000" dirty="0"/>
              <a:t>1</a:t>
            </a:r>
            <a:endParaRPr lang="sv-SE" sz="2000" dirty="0"/>
          </a:p>
          <a:p>
            <a:pPr>
              <a:lnSpc>
                <a:spcPct val="100000"/>
              </a:lnSpc>
              <a:spcBef>
                <a:spcPts val="700"/>
              </a:spcBef>
            </a:pPr>
            <a:r>
              <a:rPr lang="sv-SE" dirty="0"/>
              <a:t>Seksuell helse</a:t>
            </a:r>
          </a:p>
          <a:p>
            <a:pPr>
              <a:spcBef>
                <a:spcPts val="700"/>
              </a:spcBef>
            </a:pPr>
            <a:endParaRPr lang="sv-S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Rektangel med klippt och rundat hörn 6">
            <a:extLst>
              <a:ext uri="{FF2B5EF4-FFF2-40B4-BE49-F238E27FC236}">
                <a16:creationId xmlns:a16="http://schemas.microsoft.com/office/drawing/2014/main" id="{3BDCC353-F17F-2A42-A0E9-FAA37A6B5384}"/>
              </a:ext>
            </a:extLst>
          </p:cNvPr>
          <p:cNvSpPr/>
          <p:nvPr/>
        </p:nvSpPr>
        <p:spPr>
          <a:xfrm>
            <a:off x="388456" y="1840830"/>
            <a:ext cx="11432069" cy="4180558"/>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4" name="Google Shape;184;p6"/>
          <p:cNvSpPr txBox="1">
            <a:spLocks noGrp="1"/>
          </p:cNvSpPr>
          <p:nvPr>
            <p:ph type="title"/>
          </p:nvPr>
        </p:nvSpPr>
        <p:spPr>
          <a:xfrm>
            <a:off x="838200" y="720845"/>
            <a:ext cx="10515600" cy="12234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dirty="0"/>
              <a:t>RIK </a:t>
            </a:r>
            <a:r>
              <a:rPr lang="en-US" dirty="0" err="1"/>
              <a:t>er</a:t>
            </a:r>
            <a:r>
              <a:rPr lang="en-US" dirty="0"/>
              <a:t> </a:t>
            </a:r>
            <a:r>
              <a:rPr lang="en-US" dirty="0" err="1"/>
              <a:t>en</a:t>
            </a:r>
            <a:r>
              <a:rPr lang="en-US" dirty="0"/>
              <a:t> </a:t>
            </a:r>
            <a:r>
              <a:rPr lang="en-US" dirty="0" err="1"/>
              <a:t>metode</a:t>
            </a:r>
            <a:r>
              <a:rPr lang="en-US" dirty="0"/>
              <a:t> for:</a:t>
            </a:r>
            <a:endParaRPr sz="1000" dirty="0"/>
          </a:p>
        </p:txBody>
      </p:sp>
      <p:sp>
        <p:nvSpPr>
          <p:cNvPr id="185" name="Google Shape;185;p6"/>
          <p:cNvSpPr txBox="1">
            <a:spLocks noGrp="1"/>
          </p:cNvSpPr>
          <p:nvPr>
            <p:ph type="body" idx="1"/>
          </p:nvPr>
        </p:nvSpPr>
        <p:spPr>
          <a:xfrm>
            <a:off x="838200" y="2233632"/>
            <a:ext cx="8520113" cy="3383397"/>
          </a:xfrm>
          <a:prstGeom prst="rect">
            <a:avLst/>
          </a:prstGeom>
          <a:noFill/>
          <a:ln>
            <a:noFill/>
          </a:ln>
        </p:spPr>
        <p:txBody>
          <a:bodyPr spcFirstLastPara="1" wrap="square" lIns="91425" tIns="45700" rIns="91425" bIns="45700" anchor="t" anchorCtr="0">
            <a:normAutofit/>
          </a:bodyPr>
          <a:lstStyle/>
          <a:p>
            <a:pPr marL="342900">
              <a:lnSpc>
                <a:spcPts val="2780"/>
              </a:lnSpc>
              <a:spcBef>
                <a:spcPts val="1400"/>
              </a:spcBef>
              <a:buSzPts val="2400"/>
            </a:pPr>
            <a:r>
              <a:rPr lang="en-US" dirty="0" err="1"/>
              <a:t>Sikker</a:t>
            </a:r>
            <a:r>
              <a:rPr lang="en-US" dirty="0"/>
              <a:t> og </a:t>
            </a:r>
            <a:r>
              <a:rPr lang="en-US" dirty="0" err="1"/>
              <a:t>effektiv</a:t>
            </a:r>
            <a:r>
              <a:rPr lang="en-US" dirty="0"/>
              <a:t> </a:t>
            </a:r>
            <a:r>
              <a:rPr lang="en-US" dirty="0" err="1"/>
              <a:t>tømming</a:t>
            </a:r>
            <a:r>
              <a:rPr lang="en-US" dirty="0"/>
              <a:t> av </a:t>
            </a:r>
            <a:r>
              <a:rPr lang="en-US" dirty="0" err="1"/>
              <a:t>urinblæren</a:t>
            </a:r>
            <a:endParaRPr lang="en-US" dirty="0"/>
          </a:p>
          <a:p>
            <a:pPr marL="342900">
              <a:lnSpc>
                <a:spcPts val="2780"/>
              </a:lnSpc>
              <a:spcBef>
                <a:spcPts val="1400"/>
              </a:spcBef>
              <a:buSzPts val="2400"/>
            </a:pPr>
            <a:r>
              <a:rPr lang="en-US" dirty="0" err="1"/>
              <a:t>Regelmessig</a:t>
            </a:r>
            <a:r>
              <a:rPr lang="en-US" dirty="0"/>
              <a:t> </a:t>
            </a:r>
            <a:r>
              <a:rPr lang="en-US" dirty="0" err="1"/>
              <a:t>tømming</a:t>
            </a:r>
            <a:r>
              <a:rPr lang="en-US" dirty="0"/>
              <a:t> av </a:t>
            </a:r>
            <a:r>
              <a:rPr lang="en-US" dirty="0" err="1"/>
              <a:t>blæren</a:t>
            </a:r>
            <a:r>
              <a:rPr lang="en-US" dirty="0"/>
              <a:t> med et </a:t>
            </a:r>
            <a:r>
              <a:rPr lang="en-US" dirty="0" err="1"/>
              <a:t>tappekateter</a:t>
            </a:r>
            <a:endParaRPr lang="en-US" dirty="0"/>
          </a:p>
          <a:p>
            <a:pPr marL="342900">
              <a:lnSpc>
                <a:spcPts val="2780"/>
              </a:lnSpc>
              <a:spcBef>
                <a:spcPts val="1400"/>
              </a:spcBef>
              <a:buSzPts val="2400"/>
            </a:pPr>
            <a:r>
              <a:rPr lang="en-US" dirty="0" err="1"/>
              <a:t>Kateterisering</a:t>
            </a:r>
            <a:r>
              <a:rPr lang="en-US" dirty="0"/>
              <a:t> med ren </a:t>
            </a:r>
            <a:r>
              <a:rPr lang="en-US" dirty="0" err="1"/>
              <a:t>teknikk</a:t>
            </a:r>
            <a:r>
              <a:rPr lang="en-US" dirty="0"/>
              <a:t> </a:t>
            </a:r>
            <a:r>
              <a:rPr lang="en-US" dirty="0" err="1"/>
              <a:t>som</a:t>
            </a:r>
            <a:r>
              <a:rPr lang="en-US" dirty="0"/>
              <a:t> </a:t>
            </a:r>
            <a:r>
              <a:rPr lang="en-US" dirty="0" err="1"/>
              <a:t>utføres</a:t>
            </a:r>
            <a:r>
              <a:rPr lang="en-US" dirty="0"/>
              <a:t> av </a:t>
            </a:r>
            <a:r>
              <a:rPr lang="en-US" dirty="0" err="1"/>
              <a:t>personen</a:t>
            </a:r>
            <a:r>
              <a:rPr lang="en-US" dirty="0"/>
              <a:t> </a:t>
            </a:r>
            <a:r>
              <a:rPr lang="en-US" dirty="0" err="1"/>
              <a:t>selv</a:t>
            </a:r>
            <a:r>
              <a:rPr lang="en-US" dirty="0"/>
              <a:t> </a:t>
            </a:r>
            <a:br>
              <a:rPr lang="en-US" dirty="0"/>
            </a:br>
            <a:r>
              <a:rPr lang="en-US" dirty="0" err="1"/>
              <a:t>eller</a:t>
            </a:r>
            <a:r>
              <a:rPr lang="en-US" dirty="0"/>
              <a:t> av </a:t>
            </a:r>
            <a:r>
              <a:rPr lang="en-US" dirty="0" err="1"/>
              <a:t>annen</a:t>
            </a:r>
            <a:r>
              <a:rPr lang="en-US" dirty="0"/>
              <a:t> person </a:t>
            </a:r>
          </a:p>
          <a:p>
            <a:pPr marL="342900">
              <a:lnSpc>
                <a:spcPts val="2780"/>
              </a:lnSpc>
              <a:spcBef>
                <a:spcPts val="1400"/>
              </a:spcBef>
              <a:buSzPts val="2400"/>
            </a:pPr>
            <a:endParaRPr lang="en-US" dirty="0"/>
          </a:p>
          <a:p>
            <a:pPr marL="342900">
              <a:lnSpc>
                <a:spcPts val="2780"/>
              </a:lnSpc>
              <a:spcBef>
                <a:spcPts val="1400"/>
              </a:spcBef>
              <a:buSzPts val="2400"/>
            </a:pPr>
            <a:endParaRPr dirty="0"/>
          </a:p>
          <a:p>
            <a:pPr marL="50800" lvl="0" indent="0" algn="l" rtl="0">
              <a:lnSpc>
                <a:spcPts val="2780"/>
              </a:lnSpc>
              <a:spcBef>
                <a:spcPts val="1400"/>
              </a:spcBef>
              <a:spcAft>
                <a:spcPts val="0"/>
              </a:spcAft>
              <a:buClr>
                <a:schemeClr val="dk1"/>
              </a:buClr>
              <a:buSzPts val="800"/>
              <a:buNone/>
            </a:pPr>
            <a:endParaRPr sz="800" dirty="0"/>
          </a:p>
        </p:txBody>
      </p:sp>
      <p:sp>
        <p:nvSpPr>
          <p:cNvPr id="186" name="Google Shape;186;p6"/>
          <p:cNvSpPr/>
          <p:nvPr/>
        </p:nvSpPr>
        <p:spPr>
          <a:xfrm>
            <a:off x="376497" y="6252358"/>
            <a:ext cx="6096000" cy="400069"/>
          </a:xfrm>
          <a:prstGeom prst="rect">
            <a:avLst/>
          </a:prstGeom>
          <a:noFill/>
          <a:ln>
            <a:noFill/>
          </a:ln>
        </p:spPr>
        <p:txBody>
          <a:bodyPr spcFirstLastPara="1" wrap="square" lIns="91425" tIns="45700" rIns="91425" bIns="4570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err="1">
                <a:ln>
                  <a:noFill/>
                </a:ln>
                <a:solidFill>
                  <a:srgbClr val="000000"/>
                </a:solidFill>
                <a:effectLst/>
                <a:uLnTx/>
                <a:uFillTx/>
                <a:latin typeface="Calibri"/>
                <a:ea typeface="Calibri"/>
                <a:cs typeface="Calibri"/>
                <a:sym typeface="Calibri"/>
              </a:rPr>
              <a:t>Lapides</a:t>
            </a:r>
            <a:r>
              <a:rPr kumimoji="0" lang="en-US" sz="1000" b="0" i="1" u="none" strike="noStrike" kern="0" cap="none" spc="0" normalizeH="0" baseline="0" noProof="0" dirty="0">
                <a:ln>
                  <a:noFill/>
                </a:ln>
                <a:solidFill>
                  <a:srgbClr val="000000"/>
                </a:solidFill>
                <a:effectLst/>
                <a:uLnTx/>
                <a:uFillTx/>
                <a:latin typeface="Calibri"/>
                <a:ea typeface="Calibri"/>
                <a:cs typeface="Calibri"/>
                <a:sym typeface="Calibri"/>
              </a:rPr>
              <a:t>, Diokno, Silber and Lowe,1972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000000"/>
                </a:solidFill>
                <a:effectLst/>
                <a:uLnTx/>
                <a:uFillTx/>
                <a:latin typeface="Calibri"/>
                <a:ea typeface="Calibri"/>
                <a:cs typeface="Calibri"/>
                <a:sym typeface="Calibri"/>
              </a:rPr>
              <a:t>EAUN summary </a:t>
            </a:r>
            <a:r>
              <a:rPr kumimoji="0" lang="en-US" sz="1000" b="0" i="1" u="none" strike="noStrike" kern="0" cap="none" spc="0" normalizeH="0" baseline="0" noProof="0" dirty="0" err="1">
                <a:ln>
                  <a:noFill/>
                </a:ln>
                <a:solidFill>
                  <a:srgbClr val="000000"/>
                </a:solidFill>
                <a:effectLst/>
                <a:uLnTx/>
                <a:uFillTx/>
                <a:latin typeface="Calibri"/>
                <a:ea typeface="Calibri"/>
                <a:cs typeface="Calibri"/>
                <a:sym typeface="Calibri"/>
              </a:rPr>
              <a:t>quidelines</a:t>
            </a:r>
            <a:r>
              <a:rPr kumimoji="0" lang="en-US" sz="1000" b="0" i="1" u="none" strike="noStrike" kern="0" cap="none" spc="0" normalizeH="0" baseline="0" noProof="0" dirty="0">
                <a:ln>
                  <a:noFill/>
                </a:ln>
                <a:solidFill>
                  <a:srgbClr val="000000"/>
                </a:solidFill>
                <a:effectLst/>
                <a:uLnTx/>
                <a:uFillTx/>
                <a:latin typeface="Calibri"/>
                <a:ea typeface="Calibri"/>
                <a:cs typeface="Calibri"/>
                <a:sym typeface="Calibri"/>
              </a:rPr>
              <a:t> 2013</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6" name="Rektangel med klippt och rundat hörn 5">
            <a:extLst>
              <a:ext uri="{FF2B5EF4-FFF2-40B4-BE49-F238E27FC236}">
                <a16:creationId xmlns:a16="http://schemas.microsoft.com/office/drawing/2014/main" id="{E26590D3-54B4-E440-9BA3-16812A33A6BE}"/>
              </a:ext>
            </a:extLst>
          </p:cNvPr>
          <p:cNvSpPr/>
          <p:nvPr/>
        </p:nvSpPr>
        <p:spPr>
          <a:xfrm>
            <a:off x="374168" y="1840831"/>
            <a:ext cx="11446357" cy="4612357"/>
          </a:xfrm>
          <a:prstGeom prst="snipRoundRect">
            <a:avLst>
              <a:gd name="adj1" fmla="val 118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sv-S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99" name="Google Shape;199;p8"/>
          <p:cNvSpPr txBox="1">
            <a:spLocks noGrp="1"/>
          </p:cNvSpPr>
          <p:nvPr>
            <p:ph type="title"/>
          </p:nvPr>
        </p:nvSpPr>
        <p:spPr>
          <a:xfrm>
            <a:off x="838199" y="729622"/>
            <a:ext cx="10336481" cy="1045700"/>
          </a:xfrm>
          <a:prstGeom prst="rect">
            <a:avLst/>
          </a:prstGeom>
          <a:noFill/>
          <a:ln>
            <a:noFill/>
          </a:ln>
        </p:spPr>
        <p:txBody>
          <a:bodyPr spcFirstLastPara="1" wrap="square" lIns="91425" tIns="45700" rIns="91425" bIns="45700" anchor="ctr" anchorCtr="0">
            <a:noAutofit/>
          </a:bodyPr>
          <a:lstStyle/>
          <a:p>
            <a:pPr lvl="0">
              <a:lnSpc>
                <a:spcPct val="150000"/>
              </a:lnSpc>
              <a:buSzPts val="3240"/>
            </a:pPr>
            <a:r>
              <a:rPr lang="sv-SE" dirty="0"/>
              <a:t>Nevrogene diagnoser som kan ha behov for RIK</a:t>
            </a:r>
            <a:endParaRPr dirty="0"/>
          </a:p>
        </p:txBody>
      </p:sp>
      <p:pic>
        <p:nvPicPr>
          <p:cNvPr id="3" name="Bildobjekt 2" descr="Ta bort alla kotors namn bara ha bilden med.">
            <a:extLst>
              <a:ext uri="{FF2B5EF4-FFF2-40B4-BE49-F238E27FC236}">
                <a16:creationId xmlns:a16="http://schemas.microsoft.com/office/drawing/2014/main" id="{CD186F74-A83C-CA48-B733-5455F129E1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9662" t="21134" r="34613"/>
          <a:stretch/>
        </p:blipFill>
        <p:spPr>
          <a:xfrm>
            <a:off x="6731227" y="1750307"/>
            <a:ext cx="3237020" cy="5055603"/>
          </a:xfrm>
          <a:prstGeom prst="rect">
            <a:avLst/>
          </a:prstGeom>
        </p:spPr>
      </p:pic>
      <p:sp>
        <p:nvSpPr>
          <p:cNvPr id="4" name="Platshållare för text 3">
            <a:extLst>
              <a:ext uri="{FF2B5EF4-FFF2-40B4-BE49-F238E27FC236}">
                <a16:creationId xmlns:a16="http://schemas.microsoft.com/office/drawing/2014/main" id="{8EC4214C-EE98-9C4A-97BE-BC9A4DF480C6}"/>
              </a:ext>
            </a:extLst>
          </p:cNvPr>
          <p:cNvSpPr>
            <a:spLocks noGrp="1"/>
          </p:cNvSpPr>
          <p:nvPr>
            <p:ph type="body" idx="1"/>
          </p:nvPr>
        </p:nvSpPr>
        <p:spPr>
          <a:xfrm>
            <a:off x="874713" y="2146934"/>
            <a:ext cx="5221287" cy="4010025"/>
          </a:xfrm>
        </p:spPr>
        <p:txBody>
          <a:bodyPr>
            <a:noAutofit/>
          </a:bodyPr>
          <a:lstStyle/>
          <a:p>
            <a:pPr>
              <a:spcBef>
                <a:spcPts val="1200"/>
              </a:spcBef>
            </a:pPr>
            <a:r>
              <a:rPr lang="sv-SE" dirty="0"/>
              <a:t>MS (multippel sklerose)</a:t>
            </a:r>
          </a:p>
          <a:p>
            <a:pPr>
              <a:spcBef>
                <a:spcPts val="1200"/>
              </a:spcBef>
            </a:pPr>
            <a:r>
              <a:rPr lang="sv-SE" dirty="0"/>
              <a:t>Ryggmargsskade</a:t>
            </a:r>
          </a:p>
          <a:p>
            <a:pPr>
              <a:spcBef>
                <a:spcPts val="1200"/>
              </a:spcBef>
            </a:pPr>
            <a:r>
              <a:rPr lang="sv-SE" dirty="0"/>
              <a:t>Spina </a:t>
            </a:r>
            <a:r>
              <a:rPr lang="sv-SE" dirty="0" err="1"/>
              <a:t>bifida</a:t>
            </a:r>
            <a:endParaRPr lang="sv-SE" dirty="0"/>
          </a:p>
          <a:p>
            <a:pPr>
              <a:spcBef>
                <a:spcPts val="1200"/>
              </a:spcBef>
            </a:pPr>
            <a:r>
              <a:rPr lang="sv-SE" dirty="0"/>
              <a:t>Parkinsons sykdom</a:t>
            </a:r>
          </a:p>
          <a:p>
            <a:pPr>
              <a:spcBef>
                <a:spcPts val="1200"/>
              </a:spcBef>
            </a:pPr>
            <a:r>
              <a:rPr lang="sv-SE" dirty="0"/>
              <a:t>Diabetes cystonevropati</a:t>
            </a:r>
          </a:p>
        </p:txBody>
      </p:sp>
    </p:spTree>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98081DA4-C94B-4E55-9A57-E71359F1919C}"/>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FEEC97F3-8CDF-43DC-8FA7-14316ECC0C61}"/>
    </a:ext>
  </a:extLst>
</a:theme>
</file>

<file path=ppt/theme/theme3.xml><?xml version="1.0" encoding="utf-8"?>
<a:theme xmlns:a="http://schemas.openxmlformats.org/drawingml/2006/main" name="1_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FEEC97F3-8CDF-43DC-8FA7-14316ECC0C61}"/>
    </a:ext>
  </a:extLst>
</a:theme>
</file>

<file path=ppt/theme/theme4.xml><?xml version="1.0" encoding="utf-8"?>
<a:theme xmlns:a="http://schemas.openxmlformats.org/drawingml/2006/main" name="Scholar">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cholar">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360B9C5-7779-41D4-9CF7-439716B8ED6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Wellspect PowerPoint Template</Template>
  <TotalTime>109630</TotalTime>
  <Words>4837</Words>
  <Application>Microsoft Office PowerPoint</Application>
  <PresentationFormat>Bredbild</PresentationFormat>
  <Paragraphs>515</Paragraphs>
  <Slides>36</Slides>
  <Notes>36</Notes>
  <HiddenSlides>0</HiddenSlides>
  <MMClips>0</MMClips>
  <ScaleCrop>false</ScaleCrop>
  <HeadingPairs>
    <vt:vector size="6" baseType="variant">
      <vt:variant>
        <vt:lpstr>Använt teckensnitt</vt:lpstr>
      </vt:variant>
      <vt:variant>
        <vt:i4>3</vt:i4>
      </vt:variant>
      <vt:variant>
        <vt:lpstr>Tema</vt:lpstr>
      </vt:variant>
      <vt:variant>
        <vt:i4>6</vt:i4>
      </vt:variant>
      <vt:variant>
        <vt:lpstr>Bildrubriker</vt:lpstr>
      </vt:variant>
      <vt:variant>
        <vt:i4>36</vt:i4>
      </vt:variant>
    </vt:vector>
  </HeadingPairs>
  <TitlesOfParts>
    <vt:vector size="45" baseType="lpstr">
      <vt:lpstr>Arial</vt:lpstr>
      <vt:lpstr>Calibri</vt:lpstr>
      <vt:lpstr>Calibri Light</vt:lpstr>
      <vt:lpstr>Corporate</vt:lpstr>
      <vt:lpstr>LoFric</vt:lpstr>
      <vt:lpstr>1_LoFric</vt:lpstr>
      <vt:lpstr>Scholar</vt:lpstr>
      <vt:lpstr>1_Scholar</vt:lpstr>
      <vt:lpstr>1_Corporate</vt:lpstr>
      <vt:lpstr>PowerPoint-presentation</vt:lpstr>
      <vt:lpstr>Undervisning for deg som skal gi opplæring i   Ren Intermitterende Kateterisering (RIK) </vt:lpstr>
      <vt:lpstr>Innhold</vt:lpstr>
      <vt:lpstr>For å gi opplæring i RIK bør du ha kunnskap om</vt:lpstr>
      <vt:lpstr>PowerPoint-presentation</vt:lpstr>
      <vt:lpstr>RIK har mange fordeler sammenlignet med permanent kateter  </vt:lpstr>
      <vt:lpstr>Gevinsten med RIK</vt:lpstr>
      <vt:lpstr>RIK er en metode for:</vt:lpstr>
      <vt:lpstr>Nevrogene diagnoser som kan ha behov for RIK</vt:lpstr>
      <vt:lpstr>Ikke nevrogene årsaker til behov for RIK</vt:lpstr>
      <vt:lpstr>RIK er en medisinsk behandling og egenbehandling </vt:lpstr>
      <vt:lpstr>Før man starter med RIK</vt:lpstr>
      <vt:lpstr>Pasientopplæring RIK</vt:lpstr>
      <vt:lpstr>Informasjonsmateriell til pasient som gjør starten med RIK enklere</vt:lpstr>
      <vt:lpstr>Informasjonsmateriell til helsepersonell som gjør starten med RIK enklere</vt:lpstr>
      <vt:lpstr>Veiledning til pasienten ved utføring av RIK </vt:lpstr>
      <vt:lpstr>Hygiene</vt:lpstr>
      <vt:lpstr>Praktisk utførelse</vt:lpstr>
      <vt:lpstr>Praktisk utførelse</vt:lpstr>
      <vt:lpstr>Stillinger kvinner</vt:lpstr>
      <vt:lpstr>Stillinger menn</vt:lpstr>
      <vt:lpstr>Produktinformasjon</vt:lpstr>
      <vt:lpstr>Å ta hensyn til ved valg av produkt</vt:lpstr>
      <vt:lpstr>RIK frekvens</vt:lpstr>
      <vt:lpstr>Generelle tips</vt:lpstr>
      <vt:lpstr>Fysiske og psykiske hindringer ved RIK </vt:lpstr>
      <vt:lpstr>Kjennetegn på UVI</vt:lpstr>
      <vt:lpstr>Hva bør undersøkes ved gjentatte UVI’er </vt:lpstr>
      <vt:lpstr>Hva bør dokumenteres i journalen?</vt:lpstr>
      <vt:lpstr>Oppfølging RIK</vt:lpstr>
      <vt:lpstr>Viktige faktorer for compliance av RIK</vt:lpstr>
      <vt:lpstr>Pasientcase</vt:lpstr>
      <vt:lpstr>Pasientcase</vt:lpstr>
      <vt:lpstr>Patientcase</vt:lpstr>
      <vt:lpstr>Patientcase</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Landelius, Beata</cp:lastModifiedBy>
  <cp:revision>523</cp:revision>
  <cp:lastPrinted>2020-05-27T09:34:43Z</cp:lastPrinted>
  <dcterms:created xsi:type="dcterms:W3CDTF">2018-01-16T11:27:16Z</dcterms:created>
  <dcterms:modified xsi:type="dcterms:W3CDTF">2022-03-11T12:07:25Z</dcterms:modified>
</cp:coreProperties>
</file>