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9" r:id="rId5"/>
    <p:sldMasterId id="2147483673" r:id="rId6"/>
    <p:sldMasterId id="2147483677" r:id="rId7"/>
    <p:sldMasterId id="2147483665" r:id="rId8"/>
    <p:sldMasterId id="2147483681" r:id="rId9"/>
    <p:sldMasterId id="2147483685" r:id="rId10"/>
    <p:sldMasterId id="2147483689" r:id="rId11"/>
    <p:sldMasterId id="2147483693" r:id="rId12"/>
    <p:sldMasterId id="2147483697" r:id="rId13"/>
    <p:sldMasterId id="2147483701" r:id="rId14"/>
    <p:sldMasterId id="2147483705" r:id="rId15"/>
    <p:sldMasterId id="2147483709" r:id="rId16"/>
    <p:sldMasterId id="2147483713" r:id="rId17"/>
    <p:sldMasterId id="2147483717" r:id="rId18"/>
    <p:sldMasterId id="2147483721" r:id="rId19"/>
  </p:sldMasterIdLst>
  <p:notesMasterIdLst>
    <p:notesMasterId r:id="rId34"/>
  </p:notesMasterIdLst>
  <p:sldIdLst>
    <p:sldId id="298" r:id="rId20"/>
    <p:sldId id="309" r:id="rId21"/>
    <p:sldId id="302" r:id="rId22"/>
    <p:sldId id="306" r:id="rId23"/>
    <p:sldId id="308" r:id="rId24"/>
    <p:sldId id="300" r:id="rId25"/>
    <p:sldId id="303" r:id="rId26"/>
    <p:sldId id="310" r:id="rId27"/>
    <p:sldId id="295" r:id="rId28"/>
    <p:sldId id="311" r:id="rId29"/>
    <p:sldId id="296" r:id="rId30"/>
    <p:sldId id="304" r:id="rId31"/>
    <p:sldId id="307" r:id="rId32"/>
    <p:sldId id="2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62EFF"/>
    <a:srgbClr val="E6E7E8"/>
    <a:srgbClr val="319FFC"/>
    <a:srgbClr val="F7931E"/>
    <a:srgbClr val="F499F5"/>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7AFA2-FB4E-4445-A285-190E469821BE}" v="160" dt="2024-01-22T07:35:55.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96" y="1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1/22/2024</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‹nr.›</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err="1">
                <a:effectLst/>
                <a:latin typeface="Courier New" panose="02070309020205020404" pitchFamily="49" charset="0"/>
                <a:ea typeface="Calibri" panose="020F0502020204030204" pitchFamily="34" charset="0"/>
                <a:cs typeface="Times New Roman" panose="02020603050405020304" pitchFamily="18" charset="0"/>
              </a:rPr>
              <a:t>Autonom</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 </a:t>
            </a:r>
            <a:r>
              <a:rPr lang="en-GB" sz="1800" kern="100" dirty="0" err="1">
                <a:effectLst/>
                <a:latin typeface="Courier New" panose="02070309020205020404" pitchFamily="49" charset="0"/>
                <a:ea typeface="Calibri" panose="020F0502020204030204" pitchFamily="34" charset="0"/>
                <a:cs typeface="Times New Roman" panose="02020603050405020304" pitchFamily="18" charset="0"/>
              </a:rPr>
              <a:t>dysrefleksi</a:t>
            </a:r>
            <a:endParaRPr lang="en-SE" sz="18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1</a:t>
            </a:fld>
            <a:endParaRPr lang="en-US"/>
          </a:p>
        </p:txBody>
      </p:sp>
    </p:spTree>
    <p:extLst>
      <p:ext uri="{BB962C8B-B14F-4D97-AF65-F5344CB8AC3E}">
        <p14:creationId xmlns:p14="http://schemas.microsoft.com/office/powerpoint/2010/main" val="116361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Når det gjelder behandlingsprosessen, må vi som sagt fjerne stimulansen. Det er veldig viktig å tenke på hva som kan være årsaken til dette. En veldig god måte å håndtere det på er å tenke på det mest åpenbare, og klienten selv vet kanskje allerede hva det er. Det kan godt være at det er en knekk i kateteret.Det kan godt være at de vet at blæren begynner å bli overfylt. Men det kan også være noe så enkelt som en tånegl som har satt seg fast i en sokk i skoen. Hvis du eller jeg, uten noen skade, hadde følt dette ubehaget, ville vi tatt av oss skoen, fjernet sokken fra tåneglen og satt på skoen igjen, og så ville det gått bra. Men hvis du ikke har noen følelse, er de ikke i stand til å fortelle oss hva som eventuelt forårsaker det.Noen andre ting man bør tenke på, er at hvis det er en mann som bruker en penishylse, og den er selvklebende, kan et kjønnshår ha satt seg fast i limet, noe som igjen kan forårsake smerte. Det er ikke følbart. På samme måte kan en dame som bruker en hvilken som helst form for sanitetsbeskyttelse, f.eks. et bind, ha kjønnshår festet til den klebrige fliken på baksiden av bindet, noe som igjen kan forårsake smerte.Dette er ganske enkle ting, men de kan faktisk føre til et autonomt dysrefleksianfall. En annen ting er hvis noen blir løftet og flyttet fra sengen til rullestolen, eller motsatt vei. Det er også viktig, spesielt for en mann, å sørge for at man ikke setter seg på kjønnsorganene hans, fordi det igjen kan forårsake smerte.</a:t>
            </a:r>
            <a:endParaRPr lang="en-US" dirty="0"/>
          </a:p>
        </p:txBody>
      </p:sp>
      <p:sp>
        <p:nvSpPr>
          <p:cNvPr id="4" name="Slide Number Placeholder 3"/>
          <p:cNvSpPr>
            <a:spLocks noGrp="1"/>
          </p:cNvSpPr>
          <p:nvPr>
            <p:ph type="sldNum" sz="quarter" idx="5"/>
          </p:nvPr>
        </p:nvSpPr>
        <p:spPr/>
        <p:txBody>
          <a:bodyPr/>
          <a:lstStyle/>
          <a:p>
            <a:fld id="{6D4018D2-26EA-4626-92F2-1F10E443FD0D}" type="slidenum">
              <a:rPr lang="en-US" smtClean="0"/>
              <a:t>10</a:t>
            </a:fld>
            <a:endParaRPr lang="en-US"/>
          </a:p>
        </p:txBody>
      </p:sp>
    </p:spTree>
    <p:extLst>
      <p:ext uri="{BB962C8B-B14F-4D97-AF65-F5344CB8AC3E}">
        <p14:creationId xmlns:p14="http://schemas.microsoft.com/office/powerpoint/2010/main" val="3448446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Det viktigste og mest presserende er å fjerne denne stimulansen. Gi medisiner hvis det er foreskrevet, og de fleste som lider av autonom dysrefleksi, vil få medisiner foreskrevet. Det er viktig å vite hvor medisinen oppbevares. Det er også viktig at vi jevnlig sjekker datoene på medisinene, siden de fleste ikke bruker dem så ofte. Medisinen som forskrives, kan være blodtrykkssenkende eller vasodilaterende. Nefedopin brukes ofte i en form som frigjøres umiddelbart.</a:t>
            </a:r>
            <a:endParaRPr lang="en-US" dirty="0"/>
          </a:p>
        </p:txBody>
      </p:sp>
      <p:sp>
        <p:nvSpPr>
          <p:cNvPr id="4" name="Slide Number Placeholder 3"/>
          <p:cNvSpPr>
            <a:spLocks noGrp="1"/>
          </p:cNvSpPr>
          <p:nvPr>
            <p:ph type="sldNum" sz="quarter" idx="5"/>
          </p:nvPr>
        </p:nvSpPr>
        <p:spPr/>
        <p:txBody>
          <a:bodyPr/>
          <a:lstStyle/>
          <a:p>
            <a:fld id="{6D4018D2-26EA-4626-92F2-1F10E443FD0D}" type="slidenum">
              <a:rPr lang="en-US" smtClean="0"/>
              <a:t>11</a:t>
            </a:fld>
            <a:endParaRPr lang="en-US"/>
          </a:p>
        </p:txBody>
      </p:sp>
    </p:spTree>
    <p:extLst>
      <p:ext uri="{BB962C8B-B14F-4D97-AF65-F5344CB8AC3E}">
        <p14:creationId xmlns:p14="http://schemas.microsoft.com/office/powerpoint/2010/main" val="294929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Når du har gitt medisinen, er det viktig at du overvåker blodtrykket i minst to timer etter at symptomene på autonom dysrefleksi har oppstått.Personer i denne kategorien har gjerne omsorgspersoner som bor sammen med dem, eller familie, som kan gjøre dette og kontrollere at blodtrykket har stabilisert seg.Det er viktig å huske at medikamenter som lindrer symptomene, faktisk vil redusere blodtrykket, men hvis vi ikke har fjernet stimulansen helt, kan vi forvente at symptomene kommer tilbake.</a:t>
            </a:r>
            <a:endParaRPr lang="en-US" dirty="0"/>
          </a:p>
        </p:txBody>
      </p:sp>
      <p:sp>
        <p:nvSpPr>
          <p:cNvPr id="4" name="Slide Number Placeholder 3"/>
          <p:cNvSpPr>
            <a:spLocks noGrp="1"/>
          </p:cNvSpPr>
          <p:nvPr>
            <p:ph type="sldNum" sz="quarter" idx="5"/>
          </p:nvPr>
        </p:nvSpPr>
        <p:spPr/>
        <p:txBody>
          <a:bodyPr/>
          <a:lstStyle/>
          <a:p>
            <a:fld id="{6D4018D2-26EA-4626-92F2-1F10E443FD0D}" type="slidenum">
              <a:rPr lang="en-US" smtClean="0"/>
              <a:t>12</a:t>
            </a:fld>
            <a:endParaRPr lang="en-US"/>
          </a:p>
        </p:txBody>
      </p:sp>
    </p:spTree>
    <p:extLst>
      <p:ext uri="{BB962C8B-B14F-4D97-AF65-F5344CB8AC3E}">
        <p14:creationId xmlns:p14="http://schemas.microsoft.com/office/powerpoint/2010/main" val="385767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Forebygging er sannsynligvis noe av det viktigste vi kan gjøre for å hjelpe personer som er i faresonen for autonom dysrefleksi, og opplæring er viktig. For pasienter, familie og omsorgspersoner er det veldig viktig. Det er en god idé å unngå de utløsende faktorene som kan forårsake et anfall så langt det er mulig. Hvis noen har en etablert blære- og tarmrutine, vil det faktisk hjelpe oss å redusere risikoen forbundet med autonom dysrefleksi, fordi vi vet at alle som er i denne risikokategorien, kan ha problemer med blære- og tarmtømming.Regelmessig kontroll og registrering av blodtrykk og puls for å finne ut hva som er normalt, er også viktig for å kunne fastslå om en person er i ferd med å bli mer utsatt under et anfall av autonom dysrefleksi. Det kan derfor være en god idé å sjekke medisineringen regelmessig og også registrere blodtrykk og puls regelmessig i pasientens egen journal. Takk skal du ha.</a:t>
            </a:r>
            <a:endParaRPr lang="en-US" dirty="0"/>
          </a:p>
        </p:txBody>
      </p:sp>
      <p:sp>
        <p:nvSpPr>
          <p:cNvPr id="4" name="Slide Number Placeholder 3"/>
          <p:cNvSpPr>
            <a:spLocks noGrp="1"/>
          </p:cNvSpPr>
          <p:nvPr>
            <p:ph type="sldNum" sz="quarter" idx="5"/>
          </p:nvPr>
        </p:nvSpPr>
        <p:spPr/>
        <p:txBody>
          <a:bodyPr/>
          <a:lstStyle/>
          <a:p>
            <a:fld id="{6D4018D2-26EA-4626-92F2-1F10E443FD0D}" type="slidenum">
              <a:rPr lang="en-US" smtClean="0"/>
              <a:t>13</a:t>
            </a:fld>
            <a:endParaRPr lang="en-US"/>
          </a:p>
        </p:txBody>
      </p:sp>
    </p:spTree>
    <p:extLst>
      <p:ext uri="{BB962C8B-B14F-4D97-AF65-F5344CB8AC3E}">
        <p14:creationId xmlns:p14="http://schemas.microsoft.com/office/powerpoint/2010/main" val="245203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14</a:t>
            </a:fld>
            <a:endParaRPr lang="en-US"/>
          </a:p>
        </p:txBody>
      </p:sp>
    </p:spTree>
    <p:extLst>
      <p:ext uri="{BB962C8B-B14F-4D97-AF65-F5344CB8AC3E}">
        <p14:creationId xmlns:p14="http://schemas.microsoft.com/office/powerpoint/2010/main" val="211512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The purpose of this session</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is to know what Autonomic Dysreflexia is to enable you to recognize the signs</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and symptoms of </a:t>
            </a:r>
            <a:r>
              <a:rPr lang="en-GB" sz="1800" dirty="0"/>
              <a:t>what Autonomic Dysreflexia</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to help you to identify what may be</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the cause to ensure the patient is safe and obviously,</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t</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his is incredibly important </a:t>
            </a:r>
            <a:r>
              <a:rPr lang="en-GB" sz="1800" dirty="0">
                <a:effectLst/>
                <a:latin typeface="Courier New" panose="02070309020205020404" pitchFamily="49" charset="0"/>
                <a:ea typeface="Calibri" panose="020F0502020204030204" pitchFamily="34" charset="0"/>
              </a:rPr>
              <a:t>and ensure that symptoms are alleviated.</a:t>
            </a:r>
            <a:r>
              <a:rPr lang="en-SE" dirty="0">
                <a:effectLst/>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6D4018D2-26EA-4626-92F2-1F10E443FD0D}" type="slidenum">
              <a:rPr lang="en-US" smtClean="0"/>
              <a:t>2</a:t>
            </a:fld>
            <a:endParaRPr lang="en-US"/>
          </a:p>
        </p:txBody>
      </p:sp>
    </p:spTree>
    <p:extLst>
      <p:ext uri="{BB962C8B-B14F-4D97-AF65-F5344CB8AC3E}">
        <p14:creationId xmlns:p14="http://schemas.microsoft.com/office/powerpoint/2010/main" val="145262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800" kern="100" dirty="0">
                <a:effectLst/>
                <a:latin typeface="Courier New" panose="02070309020205020404" pitchFamily="49" charset="0"/>
                <a:ea typeface="Calibri" panose="020F0502020204030204" pitchFamily="34" charset="0"/>
                <a:cs typeface="Times New Roman" panose="02020603050405020304" pitchFamily="18" charset="0"/>
              </a:rPr>
              <a:t>Her er et bilde av ryggmargen. Øverst er hjernen, og ryggmargen og sentralnervesystemet er identifisert. Dette gjør det mulig for oss å markere hvor hvert nivå i ryggmargen faktisk vil påvirke ulike områder av kroppen. Hvis noen ender opp med en eller annen form for skade, vil det gi oss en indikasjon på hvor stor funksjonsnedsettelsen kan bli. Det vi også kan se på dette bildet, er at sakralområdet, i den lilla blå fargen, påvirker både blære og tarm. Derfor vil enhver ryggmargsskade, uansett hvor høyt eller lavt i sentralnervesystemet den befinner seg, ha en eller annen form for innvirkning.</a:t>
            </a:r>
            <a:endParaRPr lang="en-SE" sz="18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3</a:t>
            </a:fld>
            <a:endParaRPr lang="en-US"/>
          </a:p>
        </p:txBody>
      </p:sp>
    </p:spTree>
    <p:extLst>
      <p:ext uri="{BB962C8B-B14F-4D97-AF65-F5344CB8AC3E}">
        <p14:creationId xmlns:p14="http://schemas.microsoft.com/office/powerpoint/2010/main" val="326330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800" kern="100" dirty="0">
                <a:effectLst/>
                <a:latin typeface="Courier New" panose="02070309020205020404" pitchFamily="49" charset="0"/>
                <a:ea typeface="Calibri" panose="020F0502020204030204" pitchFamily="34" charset="0"/>
                <a:cs typeface="Times New Roman" panose="02020603050405020304" pitchFamily="18" charset="0"/>
              </a:rPr>
              <a:t>En person som lider av autonom dysrefleksi, vil ha en lesjon ved T6 eller høyere, noe som tillater en uhemmet sympatikustonus som forårsaker systemisktone som forårsaker systemisk hypertensjon.Dette betyr at organene i området over T6 faktisk blir beskyttet av kroppen, noe som fører til en systemisk blodtrykksstigning for å beskytte dem hvis noe forårsaker problemer.Alle med en skade i T6 eller høyere er i risikosonen for å lide av autonom dysrefleksi. De vil vanligvis bli identifisert som i faresonen selv om de aldri har vært rammet. * Guillain Barres syndrom kan også forekomme.Forårsaket av at immunsystemet skader det perifere nervesystemet.</a:t>
            </a:r>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4</a:t>
            </a:fld>
            <a:endParaRPr lang="en-US"/>
          </a:p>
        </p:txBody>
      </p:sp>
    </p:spTree>
    <p:extLst>
      <p:ext uri="{BB962C8B-B14F-4D97-AF65-F5344CB8AC3E}">
        <p14:creationId xmlns:p14="http://schemas.microsoft.com/office/powerpoint/2010/main" val="54184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800" kern="100" dirty="0">
                <a:effectLst/>
                <a:latin typeface="Courier New" panose="02070309020205020404" pitchFamily="49" charset="0"/>
                <a:ea typeface="Calibri" panose="020F0502020204030204" pitchFamily="34" charset="0"/>
                <a:cs typeface="Times New Roman" panose="02020603050405020304" pitchFamily="18" charset="0"/>
              </a:rPr>
              <a:t>80 % av befolkningen opplever vanligvis sin første episode av autonom dysrefleksi i løpet av det første året etter skaden. En av de vanligste årsakene til noe som er vanskelig å oppdage, er en uoppdaget urinveisinfeksjon.Autonom dysrefleksi kan bli en kronisk tilstand og kan komme tilbake i forbindelse med langvarige medisinske problemer som hemoroider. Da havner vi i en syklus der en person som trenger regelmessig tarmtømming, eller en regelmessig tarmrutine, faktisk får hemoroider.Som et resultat av rutinen. Hemoroider forårsaker stimulering som igjen stimulerer den autonome responsen. Men hemoroider må behandles før den autonome dysrefleksien kan reduseres.</a:t>
            </a:r>
            <a:endParaRPr lang="en-SE" sz="18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5</a:t>
            </a:fld>
            <a:endParaRPr lang="en-US"/>
          </a:p>
        </p:txBody>
      </p:sp>
    </p:spTree>
    <p:extLst>
      <p:ext uri="{BB962C8B-B14F-4D97-AF65-F5344CB8AC3E}">
        <p14:creationId xmlns:p14="http://schemas.microsoft.com/office/powerpoint/2010/main" val="287034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800" kern="100" dirty="0">
                <a:effectLst/>
                <a:latin typeface="Courier New" panose="02070309020205020404" pitchFamily="49" charset="0"/>
                <a:ea typeface="Calibri" panose="020F0502020204030204" pitchFamily="34" charset="0"/>
                <a:cs typeface="Times New Roman" panose="02020603050405020304" pitchFamily="18" charset="0"/>
              </a:rPr>
              <a:t>Noen som ikke har noen som helst problemer med smerter, varme, problemer med blære eller tarm, eller bare behov for å gå på toalettet. Hvis vi befinner oss i en slik situasjon med en frisk ryggrad og et friskt sentralnervesystem, ville vi bare håndtere det.  Så hvis vi tar armen på strykejernet eller stekeovnen når vi tar ut eller setter inn noe, vil vi faktisk trekke oss tilbake fra smerten. Så gjorde vi det som var nødvendig. Når det gjelder bading under kaldt vann for å redusere risikoen og forekomsten, er alt forårsaket av forbrenningen. Blære- og tarmproblemer, hvis noen trenger å gå på toalettet, ville vi finne et passende sted og faktisk være i stand til å håndtere det selv.</a:t>
            </a:r>
            <a:endParaRPr lang="en-S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6</a:t>
            </a:fld>
            <a:endParaRPr lang="en-US"/>
          </a:p>
        </p:txBody>
      </p:sp>
    </p:spTree>
    <p:extLst>
      <p:ext uri="{BB962C8B-B14F-4D97-AF65-F5344CB8AC3E}">
        <p14:creationId xmlns:p14="http://schemas.microsoft.com/office/powerpoint/2010/main" val="391097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Hvis noen har en ryggmargsskade, hvis nervebanene er skadet med en lesjon på nivå T6 eller høyere, er det dessverre slik at noen lider av smerte, eller hvis de er i en situasjon der de kanskje kommer i kontakt med varme, noe som potensielt kan brenne dem. De er kanskje ikke klar over dette fordi de har begrenset følelse på grunn av ryggmargsskaden.Smerter kan ha mange årsaker, og svært ofte kan en person med autonom dysrefleksi ha uoppdagede smerter forårsaket av noe som har med blæren eller tarmen å gjøre. Blæreirritasjon, kanskje. Noen bruker for tiden intermitterende kateter for å tømme blæren. Kanskje har de etter noen år med skaden blitt litt deplasserte og tømmer derfor ikke blæren så regelmessig som de burde. Dette kan faktisk føre til at blæren blir irritert. Det kan også være en person med en uoppdaget urinveisinfeksjon.Hvis en person har et kateter, et inneliggende kateter, og slangen eventuelt blir knekt, kan det igjen føre til at blæren blir overfylt eller at kateteret ikke klarer å tømme seg, noe som igjen kan forårsake irritasjon, som igjen fører til at kroppen prøver å beskytte seg selv ved å øke blodtrykket. Oppblåst tarm er også noe som kan påvirke noen og gi symptomer på autonom dysrefleksi.</a:t>
            </a:r>
            <a:endParaRPr lang="en-US" dirty="0"/>
          </a:p>
        </p:txBody>
      </p:sp>
      <p:sp>
        <p:nvSpPr>
          <p:cNvPr id="4" name="Slide Number Placeholder 3"/>
          <p:cNvSpPr>
            <a:spLocks noGrp="1"/>
          </p:cNvSpPr>
          <p:nvPr>
            <p:ph type="sldNum" sz="quarter" idx="5"/>
          </p:nvPr>
        </p:nvSpPr>
        <p:spPr/>
        <p:txBody>
          <a:bodyPr/>
          <a:lstStyle/>
          <a:p>
            <a:fld id="{6D4018D2-26EA-4626-92F2-1F10E443FD0D}" type="slidenum">
              <a:rPr lang="en-US" smtClean="0"/>
              <a:t>7</a:t>
            </a:fld>
            <a:endParaRPr lang="en-US"/>
          </a:p>
        </p:txBody>
      </p:sp>
    </p:spTree>
    <p:extLst>
      <p:ext uri="{BB962C8B-B14F-4D97-AF65-F5344CB8AC3E}">
        <p14:creationId xmlns:p14="http://schemas.microsoft.com/office/powerpoint/2010/main" val="241778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Når noen lider av autonom dysrefleksi, får de en plutselig og potensielt livstruende økning i blodtrykket. Vanligvis utløses dette av smerten vi nettopp har snakket om.Det kan også skyldes retensjon, forstoppelse eller til og med blærestein. Infeksjon er også en annen årsak. Det forekommer hos personer med et nivå på T6 eller høyere. Som allerede nevnt kan denne plutselige blodtrykksøkningen potensielt føre til hjerneslag, bevissthetstap eller død.Det kan oppstå når som helst og påvirker personer som har en ufullstendig eller fullstendig skade på nøyaktig samme måte hvis de befinner seg innenfor dette nivået. Det er kroppens egen måte å beskytte seg på.En smertestimulering, en stimulering, vil føre til en utvidelse av blodtrykket.Blodtrykket vil begynne å stige på grunn av utvidelsen av blodårene, og med et normalt intakt sentralnervesystem vil vi være i stand til å regulere trykket samtidig som vi kan bevege oss bort fra stimulansen. Så som nevnt tidligere, hvis det var noe varmerelatert, for eksempel et brannsår, ville vi føle smerten, fjerne oss fra den, og kroppen ville automatisk regulere blodtrykket.Hos personer med en ryggmargsskade på nivå T6 og høyere er det ikke alltid at stimulansen kjennes kognitivt, så de er kanskje ikke klar over smerten og vil derfor ikke bevege seg bort fra den. Dette er altså kroppens egen måte å beskytte seg på.</a:t>
            </a:r>
            <a:endParaRPr lang="en-SE" dirty="0"/>
          </a:p>
        </p:txBody>
      </p:sp>
      <p:sp>
        <p:nvSpPr>
          <p:cNvPr id="4" name="Slide Number Placeholder 3"/>
          <p:cNvSpPr>
            <a:spLocks noGrp="1"/>
          </p:cNvSpPr>
          <p:nvPr>
            <p:ph type="sldNum" sz="quarter" idx="5"/>
          </p:nvPr>
        </p:nvSpPr>
        <p:spPr/>
        <p:txBody>
          <a:bodyPr/>
          <a:lstStyle/>
          <a:p>
            <a:fld id="{6D4018D2-26EA-4626-92F2-1F10E443FD0D}" type="slidenum">
              <a:rPr lang="en-US" smtClean="0"/>
              <a:t>8</a:t>
            </a:fld>
            <a:endParaRPr lang="en-US"/>
          </a:p>
        </p:txBody>
      </p:sp>
    </p:spTree>
    <p:extLst>
      <p:ext uri="{BB962C8B-B14F-4D97-AF65-F5344CB8AC3E}">
        <p14:creationId xmlns:p14="http://schemas.microsoft.com/office/powerpoint/2010/main" val="345627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Symptomene</a:t>
            </a:r>
            <a:r>
              <a:rPr lang="en-GB" dirty="0"/>
              <a:t> og </a:t>
            </a:r>
            <a:r>
              <a:rPr lang="en-GB" dirty="0" err="1"/>
              <a:t>faresignalene</a:t>
            </a:r>
            <a:r>
              <a:rPr lang="en-GB" dirty="0"/>
              <a:t> </a:t>
            </a:r>
            <a:r>
              <a:rPr lang="en-GB" dirty="0" err="1"/>
              <a:t>kan</a:t>
            </a:r>
            <a:r>
              <a:rPr lang="en-GB" dirty="0"/>
              <a:t> </a:t>
            </a:r>
            <a:r>
              <a:rPr lang="en-GB" dirty="0" err="1"/>
              <a:t>være</a:t>
            </a:r>
            <a:r>
              <a:rPr lang="en-GB" dirty="0"/>
              <a:t> at </a:t>
            </a:r>
            <a:r>
              <a:rPr lang="en-GB" dirty="0" err="1"/>
              <a:t>klienten</a:t>
            </a:r>
            <a:r>
              <a:rPr lang="en-GB" dirty="0"/>
              <a:t> </a:t>
            </a:r>
            <a:r>
              <a:rPr lang="en-GB" dirty="0" err="1"/>
              <a:t>har</a:t>
            </a:r>
            <a:r>
              <a:rPr lang="en-GB" dirty="0"/>
              <a:t> </a:t>
            </a:r>
            <a:r>
              <a:rPr lang="en-GB" dirty="0" err="1"/>
              <a:t>en</a:t>
            </a:r>
            <a:r>
              <a:rPr lang="en-GB" dirty="0"/>
              <a:t> </a:t>
            </a:r>
            <a:r>
              <a:rPr lang="en-GB" dirty="0" err="1"/>
              <a:t>dundrende</a:t>
            </a:r>
            <a:r>
              <a:rPr lang="en-GB" dirty="0"/>
              <a:t> </a:t>
            </a:r>
            <a:r>
              <a:rPr lang="en-GB" dirty="0" err="1"/>
              <a:t>hodepine</a:t>
            </a:r>
            <a:r>
              <a:rPr lang="en-GB" dirty="0"/>
              <a:t>. De </a:t>
            </a:r>
            <a:r>
              <a:rPr lang="en-GB" dirty="0" err="1"/>
              <a:t>kan</a:t>
            </a:r>
            <a:r>
              <a:rPr lang="en-GB" dirty="0"/>
              <a:t> </a:t>
            </a:r>
            <a:r>
              <a:rPr lang="en-GB" dirty="0" err="1"/>
              <a:t>bli</a:t>
            </a:r>
            <a:r>
              <a:rPr lang="en-GB" dirty="0"/>
              <a:t> </a:t>
            </a:r>
            <a:r>
              <a:rPr lang="en-GB" dirty="0" err="1"/>
              <a:t>røde</a:t>
            </a:r>
            <a:r>
              <a:rPr lang="en-GB" dirty="0"/>
              <a:t> </a:t>
            </a:r>
            <a:r>
              <a:rPr lang="en-GB" dirty="0" err="1"/>
              <a:t>i</a:t>
            </a:r>
            <a:r>
              <a:rPr lang="en-GB" dirty="0"/>
              <a:t> </a:t>
            </a:r>
            <a:r>
              <a:rPr lang="en-GB" dirty="0" err="1"/>
              <a:t>huden</a:t>
            </a:r>
            <a:r>
              <a:rPr lang="en-GB" dirty="0"/>
              <a:t> og </a:t>
            </a:r>
            <a:r>
              <a:rPr lang="en-GB" dirty="0" err="1"/>
              <a:t>svette</a:t>
            </a:r>
            <a:r>
              <a:rPr lang="en-GB" dirty="0"/>
              <a:t>. Men </a:t>
            </a:r>
            <a:r>
              <a:rPr lang="en-GB" dirty="0" err="1"/>
              <a:t>hvis</a:t>
            </a:r>
            <a:r>
              <a:rPr lang="en-GB" dirty="0"/>
              <a:t> du ser </a:t>
            </a:r>
            <a:r>
              <a:rPr lang="en-GB" dirty="0" err="1"/>
              <a:t>på</a:t>
            </a:r>
            <a:r>
              <a:rPr lang="en-GB" dirty="0"/>
              <a:t> </a:t>
            </a:r>
            <a:r>
              <a:rPr lang="en-GB" dirty="0" err="1"/>
              <a:t>nivået</a:t>
            </a:r>
            <a:r>
              <a:rPr lang="en-GB" dirty="0"/>
              <a:t> under </a:t>
            </a:r>
            <a:r>
              <a:rPr lang="en-GB" dirty="0" err="1"/>
              <a:t>skaden</a:t>
            </a:r>
            <a:r>
              <a:rPr lang="en-GB" dirty="0"/>
              <a:t>, </a:t>
            </a:r>
            <a:r>
              <a:rPr lang="en-GB" dirty="0" err="1"/>
              <a:t>vil</a:t>
            </a:r>
            <a:r>
              <a:rPr lang="en-GB" dirty="0"/>
              <a:t> du se at </a:t>
            </a:r>
            <a:r>
              <a:rPr lang="en-GB" dirty="0" err="1"/>
              <a:t>huden</a:t>
            </a:r>
            <a:r>
              <a:rPr lang="en-GB" dirty="0"/>
              <a:t> er </a:t>
            </a:r>
            <a:r>
              <a:rPr lang="en-GB" dirty="0" err="1"/>
              <a:t>svært</a:t>
            </a:r>
            <a:r>
              <a:rPr lang="en-GB" dirty="0"/>
              <a:t> </a:t>
            </a:r>
            <a:r>
              <a:rPr lang="en-GB" dirty="0" err="1"/>
              <a:t>blek.De</a:t>
            </a:r>
            <a:r>
              <a:rPr lang="en-GB" dirty="0"/>
              <a:t> </a:t>
            </a:r>
            <a:r>
              <a:rPr lang="en-GB" dirty="0" err="1"/>
              <a:t>kan</a:t>
            </a:r>
            <a:r>
              <a:rPr lang="en-GB" dirty="0"/>
              <a:t> </a:t>
            </a:r>
            <a:r>
              <a:rPr lang="en-GB" dirty="0" err="1"/>
              <a:t>klage</a:t>
            </a:r>
            <a:r>
              <a:rPr lang="en-GB" dirty="0"/>
              <a:t> over </a:t>
            </a:r>
            <a:r>
              <a:rPr lang="en-GB" dirty="0" err="1"/>
              <a:t>trykk</a:t>
            </a:r>
            <a:r>
              <a:rPr lang="en-GB" dirty="0"/>
              <a:t> over </a:t>
            </a:r>
            <a:r>
              <a:rPr lang="en-GB" dirty="0" err="1"/>
              <a:t>brystet</a:t>
            </a:r>
            <a:r>
              <a:rPr lang="en-GB" dirty="0"/>
              <a:t>, men det </a:t>
            </a:r>
            <a:r>
              <a:rPr lang="en-GB" dirty="0" err="1"/>
              <a:t>interessante</a:t>
            </a:r>
            <a:r>
              <a:rPr lang="en-GB" dirty="0"/>
              <a:t> er at de </a:t>
            </a:r>
            <a:r>
              <a:rPr lang="en-GB" dirty="0" err="1"/>
              <a:t>har</a:t>
            </a:r>
            <a:r>
              <a:rPr lang="en-GB" dirty="0"/>
              <a:t> </a:t>
            </a:r>
            <a:r>
              <a:rPr lang="en-GB" dirty="0" err="1"/>
              <a:t>lav</a:t>
            </a:r>
            <a:r>
              <a:rPr lang="en-GB" dirty="0"/>
              <a:t> </a:t>
            </a:r>
            <a:r>
              <a:rPr lang="en-GB" dirty="0" err="1"/>
              <a:t>puls</a:t>
            </a:r>
            <a:r>
              <a:rPr lang="en-GB" dirty="0"/>
              <a:t>, </a:t>
            </a:r>
            <a:r>
              <a:rPr lang="en-GB" dirty="0" err="1"/>
              <a:t>altså</a:t>
            </a:r>
            <a:r>
              <a:rPr lang="en-GB" dirty="0"/>
              <a:t> </a:t>
            </a:r>
            <a:r>
              <a:rPr lang="en-GB" dirty="0" err="1"/>
              <a:t>bradykardi</a:t>
            </a:r>
            <a:r>
              <a:rPr lang="en-GB" dirty="0"/>
              <a:t>. Det </a:t>
            </a:r>
            <a:r>
              <a:rPr lang="en-GB" dirty="0" err="1"/>
              <a:t>viktigste</a:t>
            </a:r>
            <a:r>
              <a:rPr lang="en-GB" dirty="0"/>
              <a:t> er å </a:t>
            </a:r>
            <a:r>
              <a:rPr lang="en-GB" dirty="0" err="1"/>
              <a:t>finne</a:t>
            </a:r>
            <a:r>
              <a:rPr lang="en-GB" dirty="0"/>
              <a:t> og </a:t>
            </a:r>
            <a:r>
              <a:rPr lang="en-GB" dirty="0" err="1"/>
              <a:t>fjerne</a:t>
            </a:r>
            <a:r>
              <a:rPr lang="en-GB" dirty="0"/>
              <a:t> </a:t>
            </a:r>
            <a:r>
              <a:rPr lang="en-GB" dirty="0" err="1"/>
              <a:t>denne</a:t>
            </a:r>
            <a:r>
              <a:rPr lang="en-GB" dirty="0"/>
              <a:t> </a:t>
            </a:r>
            <a:r>
              <a:rPr lang="en-GB" dirty="0" err="1"/>
              <a:t>stimulansen</a:t>
            </a:r>
            <a:r>
              <a:rPr lang="en-GB" dirty="0"/>
              <a:t>.</a:t>
            </a:r>
          </a:p>
        </p:txBody>
      </p:sp>
      <p:sp>
        <p:nvSpPr>
          <p:cNvPr id="4" name="Slide Number Placeholder 3"/>
          <p:cNvSpPr>
            <a:spLocks noGrp="1"/>
          </p:cNvSpPr>
          <p:nvPr>
            <p:ph type="sldNum" sz="quarter" idx="5"/>
          </p:nvPr>
        </p:nvSpPr>
        <p:spPr/>
        <p:txBody>
          <a:bodyPr/>
          <a:lstStyle/>
          <a:p>
            <a:fld id="{6D4018D2-26EA-4626-92F2-1F10E443FD0D}" type="slidenum">
              <a:rPr lang="en-US" smtClean="0"/>
              <a:t>9</a:t>
            </a:fld>
            <a:endParaRPr lang="en-US"/>
          </a:p>
        </p:txBody>
      </p:sp>
    </p:spTree>
    <p:extLst>
      <p:ext uri="{BB962C8B-B14F-4D97-AF65-F5344CB8AC3E}">
        <p14:creationId xmlns:p14="http://schemas.microsoft.com/office/powerpoint/2010/main" val="296586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62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9536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21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7947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00005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306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60565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61165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014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8037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8214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825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2380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85004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795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51341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74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201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48366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6143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939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7347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62616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41921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294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32178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53303"/>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773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91815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484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089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59291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6068618"/>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990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05514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88133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657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4939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94372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87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403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193597"/>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8240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94D7810D-4A64-2181-F3B0-73BF0F6DB132}"/>
              </a:ext>
            </a:extLst>
          </p:cNvPr>
          <p:cNvGrpSpPr/>
          <p:nvPr userDrawn="1"/>
        </p:nvGrpSpPr>
        <p:grpSpPr>
          <a:xfrm>
            <a:off x="214801" y="216000"/>
            <a:ext cx="11760266" cy="568648"/>
            <a:chOff x="214801" y="216000"/>
            <a:chExt cx="11760266" cy="568648"/>
          </a:xfrm>
        </p:grpSpPr>
        <p:sp>
          <p:nvSpPr>
            <p:cNvPr id="6" name="Freeform 5">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5">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23310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upp 16">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688606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upp 16">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2034767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upp 3">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5101337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311609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p 15">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433909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 12">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42999098"/>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upp 16">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0339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upp 16">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14881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upp 3">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94420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10670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p 15">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2708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 12">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24570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5">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0944431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7.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2.svg"/><Relationship Id="rId10" Type="http://schemas.openxmlformats.org/officeDocument/2006/relationships/image" Target="../media/image40.jpg"/><Relationship Id="rId4" Type="http://schemas.openxmlformats.org/officeDocument/2006/relationships/image" Target="../media/image31.pn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42.jp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sv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svg"/><Relationship Id="rId12"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jpeg"/><Relationship Id="rId7" Type="http://schemas.openxmlformats.org/officeDocument/2006/relationships/image" Target="../media/image16.svg"/><Relationship Id="rId12"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jpeg"/><Relationship Id="rId7" Type="http://schemas.openxmlformats.org/officeDocument/2006/relationships/image" Target="../media/image26.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8.jp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30.svg"/><Relationship Id="rId12"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3.png"/><Relationship Id="rId10" Type="http://schemas.openxmlformats.org/officeDocument/2006/relationships/image" Target="../media/image33.png"/><Relationship Id="rId4" Type="http://schemas.openxmlformats.org/officeDocument/2006/relationships/image" Target="../media/image8.sv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D779CD-9088-4E66-B03F-C596194FD87A}"/>
              </a:ext>
            </a:extLst>
          </p:cNvPr>
          <p:cNvSpPr>
            <a:spLocks noGrp="1"/>
          </p:cNvSpPr>
          <p:nvPr>
            <p:ph type="ctrTitle"/>
          </p:nvPr>
        </p:nvSpPr>
        <p:spPr>
          <a:xfrm>
            <a:off x="7567883" y="2676058"/>
            <a:ext cx="4624118" cy="2387600"/>
          </a:xfrm>
        </p:spPr>
        <p:txBody>
          <a:bodyPr>
            <a:noAutofit/>
          </a:bodyPr>
          <a:lstStyle/>
          <a:p>
            <a:pPr algn="l"/>
            <a:r>
              <a:rPr lang="en-GB" sz="4400" dirty="0" err="1">
                <a:solidFill>
                  <a:schemeClr val="bg1"/>
                </a:solidFill>
                <a:latin typeface="Gotham Rounded Medium" pitchFamily="50" charset="0"/>
              </a:rPr>
              <a:t>Autonom</a:t>
            </a:r>
            <a:r>
              <a:rPr lang="en-GB" sz="4400" dirty="0">
                <a:solidFill>
                  <a:schemeClr val="bg1"/>
                </a:solidFill>
                <a:latin typeface="Gotham Rounded Medium" pitchFamily="50" charset="0"/>
              </a:rPr>
              <a:t> </a:t>
            </a:r>
            <a:r>
              <a:rPr lang="en-GB" sz="4400" dirty="0" err="1">
                <a:solidFill>
                  <a:schemeClr val="bg1"/>
                </a:solidFill>
                <a:latin typeface="Gotham Rounded Medium" pitchFamily="50" charset="0"/>
              </a:rPr>
              <a:t>dysrefleksi</a:t>
            </a:r>
            <a:endParaRPr lang="en-GB" sz="4400" dirty="0">
              <a:solidFill>
                <a:schemeClr val="bg1"/>
              </a:solidFill>
              <a:latin typeface="Gotham Rounded Medium" pitchFamily="50" charset="0"/>
            </a:endParaRPr>
          </a:p>
        </p:txBody>
      </p:sp>
      <p:sp>
        <p:nvSpPr>
          <p:cNvPr id="5" name="Rectangle: Single Corner Rounded 4">
            <a:extLst>
              <a:ext uri="{FF2B5EF4-FFF2-40B4-BE49-F238E27FC236}">
                <a16:creationId xmlns:a16="http://schemas.microsoft.com/office/drawing/2014/main" id="{EA9EF725-8B65-37F9-48CF-53317AA33768}"/>
              </a:ext>
            </a:extLst>
          </p:cNvPr>
          <p:cNvSpPr/>
          <p:nvPr/>
        </p:nvSpPr>
        <p:spPr>
          <a:xfrm flipH="1">
            <a:off x="7578246" y="5349922"/>
            <a:ext cx="4613754" cy="987083"/>
          </a:xfrm>
          <a:prstGeom prst="round1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TextBox 5">
            <a:extLst>
              <a:ext uri="{FF2B5EF4-FFF2-40B4-BE49-F238E27FC236}">
                <a16:creationId xmlns:a16="http://schemas.microsoft.com/office/drawing/2014/main" id="{CAE98044-5D79-171A-6373-8BC341A34BF5}"/>
              </a:ext>
            </a:extLst>
          </p:cNvPr>
          <p:cNvSpPr txBox="1"/>
          <p:nvPr/>
        </p:nvSpPr>
        <p:spPr>
          <a:xfrm>
            <a:off x="7766714" y="5843463"/>
            <a:ext cx="4425286" cy="451406"/>
          </a:xfrm>
          <a:prstGeom prst="rect">
            <a:avLst/>
          </a:prstGeom>
          <a:noFill/>
        </p:spPr>
        <p:txBody>
          <a:bodyPr wrap="square" rtlCol="0">
            <a:spAutoFit/>
          </a:bodyPr>
          <a:lstStyle/>
          <a:p>
            <a:pPr>
              <a:lnSpc>
                <a:spcPts val="1400"/>
              </a:lnSpc>
            </a:pPr>
            <a:r>
              <a:rPr lang="en-GB" sz="1200" spc="40" dirty="0">
                <a:solidFill>
                  <a:schemeClr val="tx2"/>
                </a:solidFill>
                <a:latin typeface="Gotham Rounded Book" pitchFamily="50" charset="0"/>
              </a:rPr>
              <a:t>CLINICAL NURSE LEAD, </a:t>
            </a:r>
          </a:p>
          <a:p>
            <a:pPr>
              <a:lnSpc>
                <a:spcPts val="1400"/>
              </a:lnSpc>
            </a:pPr>
            <a:r>
              <a:rPr lang="en-GB" sz="1200" spc="40" dirty="0">
                <a:solidFill>
                  <a:schemeClr val="tx2"/>
                </a:solidFill>
                <a:latin typeface="Gotham Rounded Book" pitchFamily="50" charset="0"/>
              </a:rPr>
              <a:t>WELLSPECT, UK</a:t>
            </a:r>
            <a:endParaRPr lang="en-SE" sz="1200" spc="40" dirty="0">
              <a:solidFill>
                <a:schemeClr val="tx2"/>
              </a:solidFill>
              <a:latin typeface="Gotham Rounded Book" pitchFamily="50" charset="0"/>
            </a:endParaRPr>
          </a:p>
        </p:txBody>
      </p:sp>
      <p:sp>
        <p:nvSpPr>
          <p:cNvPr id="8" name="TextBox 7">
            <a:extLst>
              <a:ext uri="{FF2B5EF4-FFF2-40B4-BE49-F238E27FC236}">
                <a16:creationId xmlns:a16="http://schemas.microsoft.com/office/drawing/2014/main" id="{7F8A82EF-689A-7F2E-74E4-EA341C75375F}"/>
              </a:ext>
            </a:extLst>
          </p:cNvPr>
          <p:cNvSpPr txBox="1"/>
          <p:nvPr/>
        </p:nvSpPr>
        <p:spPr>
          <a:xfrm>
            <a:off x="7766714" y="5382665"/>
            <a:ext cx="4425286" cy="523220"/>
          </a:xfrm>
          <a:prstGeom prst="rect">
            <a:avLst/>
          </a:prstGeom>
          <a:noFill/>
        </p:spPr>
        <p:txBody>
          <a:bodyPr wrap="square">
            <a:spAutoFit/>
          </a:bodyPr>
          <a:lstStyle/>
          <a:p>
            <a:r>
              <a:rPr lang="en-GB" sz="2800">
                <a:solidFill>
                  <a:schemeClr val="tx2"/>
                </a:solidFill>
                <a:latin typeface="Gotham Rounded Medium" pitchFamily="50" charset="0"/>
              </a:rPr>
              <a:t>BEV COLLINS</a:t>
            </a:r>
          </a:p>
        </p:txBody>
      </p:sp>
      <p:pic>
        <p:nvPicPr>
          <p:cNvPr id="3" name="Billede 2" descr="Et billede, der indeholder Ansigt, tekst, person, smil&#10;&#10;Automatisk genereret beskrivelse">
            <a:extLst>
              <a:ext uri="{FF2B5EF4-FFF2-40B4-BE49-F238E27FC236}">
                <a16:creationId xmlns:a16="http://schemas.microsoft.com/office/drawing/2014/main" id="{C2603A1C-A5FE-AB1E-9A57-A9113756E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277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in a wheelchair with his hand on his head&#10;&#10;Description automatically generated">
            <a:extLst>
              <a:ext uri="{FF2B5EF4-FFF2-40B4-BE49-F238E27FC236}">
                <a16:creationId xmlns:a16="http://schemas.microsoft.com/office/drawing/2014/main" id="{6781117A-8FA1-DA96-C994-292AB9DD6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286" t="7091" r="39601" b="7091"/>
          <a:stretch/>
        </p:blipFill>
        <p:spPr>
          <a:xfrm>
            <a:off x="4181624" y="499270"/>
            <a:ext cx="3305612" cy="5885339"/>
          </a:xfrm>
          <a:prstGeom prst="rect">
            <a:avLst/>
          </a:prstGeom>
        </p:spPr>
      </p:pic>
      <p:pic>
        <p:nvPicPr>
          <p:cNvPr id="6" name="Graphic 5">
            <a:extLst>
              <a:ext uri="{FF2B5EF4-FFF2-40B4-BE49-F238E27FC236}">
                <a16:creationId xmlns:a16="http://schemas.microsoft.com/office/drawing/2014/main" id="{561C01A7-CDF2-441F-8565-57F143EDB8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7885" y="5227330"/>
            <a:ext cx="695243" cy="695243"/>
          </a:xfrm>
          <a:prstGeom prst="rect">
            <a:avLst/>
          </a:prstGeom>
          <a:effectLst>
            <a:glow rad="88900">
              <a:schemeClr val="bg1">
                <a:alpha val="40000"/>
              </a:schemeClr>
            </a:glow>
          </a:effectLst>
        </p:spPr>
      </p:pic>
      <p:pic>
        <p:nvPicPr>
          <p:cNvPr id="14" name="Graphic 13">
            <a:extLst>
              <a:ext uri="{FF2B5EF4-FFF2-40B4-BE49-F238E27FC236}">
                <a16:creationId xmlns:a16="http://schemas.microsoft.com/office/drawing/2014/main" id="{43E7B4E8-2B89-BD88-9859-18356C8F75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51651" y="2967335"/>
            <a:ext cx="888698" cy="888698"/>
          </a:xfrm>
          <a:prstGeom prst="rect">
            <a:avLst/>
          </a:prstGeom>
          <a:effectLst>
            <a:glow rad="127000">
              <a:schemeClr val="bg1">
                <a:alpha val="40000"/>
              </a:schemeClr>
            </a:glow>
          </a:effectLst>
        </p:spPr>
      </p:pic>
      <p:sp>
        <p:nvSpPr>
          <p:cNvPr id="20" name="TextBox 19">
            <a:extLst>
              <a:ext uri="{FF2B5EF4-FFF2-40B4-BE49-F238E27FC236}">
                <a16:creationId xmlns:a16="http://schemas.microsoft.com/office/drawing/2014/main" id="{8E07AAC5-A862-1CEF-2FFF-4B6F714849C2}"/>
              </a:ext>
            </a:extLst>
          </p:cNvPr>
          <p:cNvSpPr txBox="1"/>
          <p:nvPr/>
        </p:nvSpPr>
        <p:spPr>
          <a:xfrm>
            <a:off x="8254019" y="3405600"/>
            <a:ext cx="2757021" cy="1200329"/>
          </a:xfrm>
          <a:prstGeom prst="rect">
            <a:avLst/>
          </a:prstGeom>
          <a:noFill/>
        </p:spPr>
        <p:txBody>
          <a:bodyPr wrap="square">
            <a:spAutoFit/>
          </a:bodyPr>
          <a:lstStyle/>
          <a:p>
            <a:pPr marL="285750" indent="-285750">
              <a:buFont typeface="Arial" panose="020B0604020202020204" pitchFamily="34" charset="0"/>
              <a:buChar char="•"/>
            </a:pPr>
            <a:r>
              <a:rPr lang="en-GB" dirty="0"/>
              <a:t>Full </a:t>
            </a:r>
            <a:r>
              <a:rPr lang="en-GB" dirty="0" err="1"/>
              <a:t>blære</a:t>
            </a:r>
            <a:r>
              <a:rPr lang="en-GB" dirty="0"/>
              <a:t> </a:t>
            </a:r>
            <a:r>
              <a:rPr lang="en-GB" dirty="0" err="1"/>
              <a:t>eller</a:t>
            </a:r>
            <a:r>
              <a:rPr lang="en-GB" dirty="0"/>
              <a:t> </a:t>
            </a:r>
            <a:r>
              <a:rPr lang="en-GB" dirty="0" err="1"/>
              <a:t>urinveisinfeksjon</a:t>
            </a:r>
            <a:endParaRPr lang="en-GB" dirty="0"/>
          </a:p>
          <a:p>
            <a:pPr marL="285750" indent="-285750">
              <a:buFont typeface="Arial" panose="020B0604020202020204" pitchFamily="34" charset="0"/>
              <a:buChar char="•"/>
            </a:pPr>
            <a:r>
              <a:rPr lang="en-GB" dirty="0" err="1"/>
              <a:t>Avføring</a:t>
            </a:r>
            <a:endParaRPr lang="en-GB" dirty="0"/>
          </a:p>
          <a:p>
            <a:pPr marL="285750" indent="-285750">
              <a:buFont typeface="Arial" panose="020B0604020202020204" pitchFamily="34" charset="0"/>
              <a:buChar char="•"/>
            </a:pPr>
            <a:r>
              <a:rPr lang="en-GB" dirty="0" err="1"/>
              <a:t>Knekk</a:t>
            </a:r>
            <a:r>
              <a:rPr lang="en-GB" dirty="0"/>
              <a:t> </a:t>
            </a:r>
            <a:r>
              <a:rPr lang="en-GB" dirty="0" err="1"/>
              <a:t>i</a:t>
            </a:r>
            <a:r>
              <a:rPr lang="en-GB" dirty="0"/>
              <a:t> </a:t>
            </a:r>
            <a:r>
              <a:rPr lang="en-GB" dirty="0" err="1"/>
              <a:t>kateteret</a:t>
            </a:r>
            <a:endParaRPr lang="en-GB" dirty="0"/>
          </a:p>
        </p:txBody>
      </p:sp>
      <p:sp>
        <p:nvSpPr>
          <p:cNvPr id="22" name="TextBox 21">
            <a:extLst>
              <a:ext uri="{FF2B5EF4-FFF2-40B4-BE49-F238E27FC236}">
                <a16:creationId xmlns:a16="http://schemas.microsoft.com/office/drawing/2014/main" id="{931E7EE7-A61D-6778-00C5-664240071925}"/>
              </a:ext>
            </a:extLst>
          </p:cNvPr>
          <p:cNvSpPr txBox="1"/>
          <p:nvPr/>
        </p:nvSpPr>
        <p:spPr>
          <a:xfrm>
            <a:off x="1019078" y="4647934"/>
            <a:ext cx="3555764" cy="1200329"/>
          </a:xfrm>
          <a:prstGeom prst="rect">
            <a:avLst/>
          </a:prstGeom>
          <a:noFill/>
        </p:spPr>
        <p:txBody>
          <a:bodyPr wrap="square">
            <a:spAutoFit/>
          </a:bodyPr>
          <a:lstStyle/>
          <a:p>
            <a:pPr marL="285750" indent="-285750">
              <a:buFont typeface="Arial" panose="020B0604020202020204" pitchFamily="34" charset="0"/>
              <a:buChar char="•"/>
            </a:pPr>
            <a:r>
              <a:rPr lang="en-GB" b="1" dirty="0" err="1"/>
              <a:t>Begrensende</a:t>
            </a:r>
            <a:r>
              <a:rPr lang="en-GB" b="1" dirty="0"/>
              <a:t> </a:t>
            </a:r>
            <a:r>
              <a:rPr lang="en-GB" b="1" dirty="0" err="1"/>
              <a:t>bekledning</a:t>
            </a:r>
            <a:br>
              <a:rPr lang="en-GB" dirty="0"/>
            </a:br>
            <a:r>
              <a:rPr lang="nb-NO" dirty="0"/>
              <a:t>f.eks. en tånegl som sitter fast i en sokk eller et kjønnshår som sitter fast i noe selvklebende.</a:t>
            </a:r>
            <a:endParaRPr lang="en-GB" dirty="0"/>
          </a:p>
        </p:txBody>
      </p:sp>
      <p:sp>
        <p:nvSpPr>
          <p:cNvPr id="26" name="TextBox 25">
            <a:extLst>
              <a:ext uri="{FF2B5EF4-FFF2-40B4-BE49-F238E27FC236}">
                <a16:creationId xmlns:a16="http://schemas.microsoft.com/office/drawing/2014/main" id="{C95F225E-E149-6E8B-1F89-67A9D418938C}"/>
              </a:ext>
            </a:extLst>
          </p:cNvPr>
          <p:cNvSpPr txBox="1"/>
          <p:nvPr/>
        </p:nvSpPr>
        <p:spPr>
          <a:xfrm>
            <a:off x="947131" y="2461606"/>
            <a:ext cx="3047441" cy="1200329"/>
          </a:xfrm>
          <a:prstGeom prst="rect">
            <a:avLst/>
          </a:prstGeom>
          <a:noFill/>
        </p:spPr>
        <p:txBody>
          <a:bodyPr wrap="square">
            <a:spAutoFit/>
          </a:bodyPr>
          <a:lstStyle/>
          <a:p>
            <a:pPr marL="285750" indent="-285750">
              <a:buFont typeface="Arial" panose="020B0604020202020204" pitchFamily="34" charset="0"/>
              <a:buChar char="•"/>
            </a:pPr>
            <a:r>
              <a:rPr lang="en-GB" b="1" dirty="0" err="1"/>
              <a:t>Trykkområder</a:t>
            </a:r>
            <a:br>
              <a:rPr lang="en-GB" dirty="0"/>
            </a:br>
            <a:r>
              <a:rPr lang="nb-NO" dirty="0"/>
              <a:t>Forsikre deg f.eks. om at de ikke sitter på kjønnsorganene.</a:t>
            </a:r>
            <a:endParaRPr lang="en-SE" dirty="0"/>
          </a:p>
        </p:txBody>
      </p:sp>
      <p:grpSp>
        <p:nvGrpSpPr>
          <p:cNvPr id="27" name="Group 26">
            <a:extLst>
              <a:ext uri="{FF2B5EF4-FFF2-40B4-BE49-F238E27FC236}">
                <a16:creationId xmlns:a16="http://schemas.microsoft.com/office/drawing/2014/main" id="{435234F2-CCBD-3554-85C1-8870AC264E37}"/>
              </a:ext>
            </a:extLst>
          </p:cNvPr>
          <p:cNvGrpSpPr/>
          <p:nvPr/>
        </p:nvGrpSpPr>
        <p:grpSpPr>
          <a:xfrm>
            <a:off x="10273145" y="2297125"/>
            <a:ext cx="650199" cy="724272"/>
            <a:chOff x="10308953" y="2149228"/>
            <a:chExt cx="1499594" cy="1670434"/>
          </a:xfrm>
        </p:grpSpPr>
        <p:pic>
          <p:nvPicPr>
            <p:cNvPr id="28" name="Graphic 27">
              <a:extLst>
                <a:ext uri="{FF2B5EF4-FFF2-40B4-BE49-F238E27FC236}">
                  <a16:creationId xmlns:a16="http://schemas.microsoft.com/office/drawing/2014/main" id="{F12FA59D-C339-AE3F-1AA3-9B4641D3B52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08953" y="2149228"/>
              <a:ext cx="1499594" cy="1670434"/>
            </a:xfrm>
            <a:prstGeom prst="rect">
              <a:avLst/>
            </a:prstGeom>
          </p:spPr>
        </p:pic>
        <p:pic>
          <p:nvPicPr>
            <p:cNvPr id="29" name="Graphic 28">
              <a:extLst>
                <a:ext uri="{FF2B5EF4-FFF2-40B4-BE49-F238E27FC236}">
                  <a16:creationId xmlns:a16="http://schemas.microsoft.com/office/drawing/2014/main" id="{D8CB66F5-9611-D912-54EE-C3E81DB3AD5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650" y="3035340"/>
              <a:ext cx="606545" cy="606545"/>
            </a:xfrm>
            <a:prstGeom prst="rect">
              <a:avLst/>
            </a:prstGeom>
            <a:effectLst>
              <a:glow rad="88900">
                <a:schemeClr val="bg1">
                  <a:alpha val="40000"/>
                </a:schemeClr>
              </a:glow>
            </a:effectLst>
          </p:spPr>
        </p:pic>
      </p:grpSp>
      <p:pic>
        <p:nvPicPr>
          <p:cNvPr id="42" name="Graphic 41">
            <a:extLst>
              <a:ext uri="{FF2B5EF4-FFF2-40B4-BE49-F238E27FC236}">
                <a16:creationId xmlns:a16="http://schemas.microsoft.com/office/drawing/2014/main" id="{FDC5E96A-BBEC-3FCB-D4BB-424F6163CAD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192083" y="2083309"/>
            <a:ext cx="1706959" cy="1033521"/>
          </a:xfrm>
          <a:prstGeom prst="rect">
            <a:avLst/>
          </a:prstGeom>
        </p:spPr>
      </p:pic>
      <p:pic>
        <p:nvPicPr>
          <p:cNvPr id="43" name="Graphic 42">
            <a:extLst>
              <a:ext uri="{FF2B5EF4-FFF2-40B4-BE49-F238E27FC236}">
                <a16:creationId xmlns:a16="http://schemas.microsoft.com/office/drawing/2014/main" id="{B355C328-B2A5-35C1-EF81-69B98E4989D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922100" y="2528827"/>
            <a:ext cx="260869" cy="260869"/>
          </a:xfrm>
          <a:prstGeom prst="rect">
            <a:avLst/>
          </a:prstGeom>
          <a:effectLst>
            <a:glow rad="88900">
              <a:schemeClr val="bg1">
                <a:alpha val="40000"/>
              </a:schemeClr>
            </a:glow>
          </a:effectLst>
        </p:spPr>
      </p:pic>
      <p:sp>
        <p:nvSpPr>
          <p:cNvPr id="45" name="TextBox 44">
            <a:extLst>
              <a:ext uri="{FF2B5EF4-FFF2-40B4-BE49-F238E27FC236}">
                <a16:creationId xmlns:a16="http://schemas.microsoft.com/office/drawing/2014/main" id="{9C4BC81F-8D09-9CF6-1D4D-5E11BBC2F54B}"/>
              </a:ext>
            </a:extLst>
          </p:cNvPr>
          <p:cNvSpPr txBox="1"/>
          <p:nvPr/>
        </p:nvSpPr>
        <p:spPr>
          <a:xfrm>
            <a:off x="928048" y="1339699"/>
            <a:ext cx="3932662" cy="923330"/>
          </a:xfrm>
          <a:prstGeom prst="rect">
            <a:avLst/>
          </a:prstGeom>
          <a:noFill/>
        </p:spPr>
        <p:txBody>
          <a:bodyPr wrap="square">
            <a:spAutoFit/>
          </a:bodyPr>
          <a:lstStyle/>
          <a:p>
            <a:pPr marL="285750" indent="-285750">
              <a:buFont typeface="Arial" panose="020B0604020202020204" pitchFamily="34" charset="0"/>
              <a:buChar char="•"/>
            </a:pPr>
            <a:r>
              <a:rPr lang="en-GB" b="1" dirty="0"/>
              <a:t>Å </a:t>
            </a:r>
            <a:r>
              <a:rPr lang="en-GB" b="1" dirty="0" err="1"/>
              <a:t>bli</a:t>
            </a:r>
            <a:r>
              <a:rPr lang="en-GB" b="1" dirty="0"/>
              <a:t> heist </a:t>
            </a:r>
            <a:r>
              <a:rPr lang="en-GB" b="1" dirty="0" err="1"/>
              <a:t>opp</a:t>
            </a:r>
            <a:r>
              <a:rPr lang="en-GB" b="1" dirty="0"/>
              <a:t> og </a:t>
            </a:r>
            <a:r>
              <a:rPr lang="en-GB" b="1" dirty="0" err="1"/>
              <a:t>forflyttet</a:t>
            </a:r>
            <a:r>
              <a:rPr lang="en-GB" b="1" dirty="0"/>
              <a:t> </a:t>
            </a:r>
            <a:br>
              <a:rPr lang="en-GB" b="1" dirty="0"/>
            </a:br>
            <a:r>
              <a:rPr lang="nb-NO" dirty="0"/>
              <a:t>fra sengen og over i rullestolen, eller motsatt vei.</a:t>
            </a:r>
            <a:endParaRPr lang="en-SE" dirty="0"/>
          </a:p>
        </p:txBody>
      </p:sp>
      <p:cxnSp>
        <p:nvCxnSpPr>
          <p:cNvPr id="47" name="Straight Connector 46">
            <a:extLst>
              <a:ext uri="{FF2B5EF4-FFF2-40B4-BE49-F238E27FC236}">
                <a16:creationId xmlns:a16="http://schemas.microsoft.com/office/drawing/2014/main" id="{051AAF17-3BDF-0389-A5D0-D618BD4DEE9C}"/>
              </a:ext>
            </a:extLst>
          </p:cNvPr>
          <p:cNvCxnSpPr/>
          <p:nvPr/>
        </p:nvCxnSpPr>
        <p:spPr>
          <a:xfrm flipH="1" flipV="1">
            <a:off x="3771900" y="2263029"/>
            <a:ext cx="1657350" cy="853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3FBB938-0455-E61C-272A-26C9886FD808}"/>
              </a:ext>
            </a:extLst>
          </p:cNvPr>
          <p:cNvCxnSpPr/>
          <p:nvPr/>
        </p:nvCxnSpPr>
        <p:spPr>
          <a:xfrm flipV="1">
            <a:off x="6686550" y="3116830"/>
            <a:ext cx="1510880" cy="157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3FB3C2-B663-BA2E-B098-DDFBC45D3411}"/>
              </a:ext>
            </a:extLst>
          </p:cNvPr>
          <p:cNvCxnSpPr>
            <a:cxnSpLocks/>
          </p:cNvCxnSpPr>
          <p:nvPr/>
        </p:nvCxnSpPr>
        <p:spPr>
          <a:xfrm flipH="1" flipV="1">
            <a:off x="3842327" y="3021397"/>
            <a:ext cx="1809324" cy="40760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7B9C7F47-40F3-CDC8-0936-F77494D81F7A}"/>
              </a:ext>
            </a:extLst>
          </p:cNvPr>
          <p:cNvCxnSpPr>
            <a:cxnSpLocks/>
          </p:cNvCxnSpPr>
          <p:nvPr/>
        </p:nvCxnSpPr>
        <p:spPr>
          <a:xfrm>
            <a:off x="4313382" y="5395615"/>
            <a:ext cx="914503"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Billede 2" descr="Et billede, der indeholder tekst, tøj, fodtøj, rullestol&#10;&#10;Automatisk genereret beskrivelse">
            <a:extLst>
              <a:ext uri="{FF2B5EF4-FFF2-40B4-BE49-F238E27FC236}">
                <a16:creationId xmlns:a16="http://schemas.microsoft.com/office/drawing/2014/main" id="{C3B9736D-CB94-5578-86DA-13203F378D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684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6DC27CD-D508-E056-1068-F0C63FEA7194}"/>
              </a:ext>
            </a:extLst>
          </p:cNvPr>
          <p:cNvSpPr txBox="1"/>
          <p:nvPr/>
        </p:nvSpPr>
        <p:spPr>
          <a:xfrm>
            <a:off x="6096000" y="1555494"/>
            <a:ext cx="5581650" cy="4154984"/>
          </a:xfrm>
          <a:prstGeom prst="rect">
            <a:avLst/>
          </a:prstGeom>
          <a:noFill/>
        </p:spPr>
        <p:txBody>
          <a:bodyPr wrap="square">
            <a:spAutoFit/>
          </a:bodyPr>
          <a:lstStyle/>
          <a:p>
            <a:pPr marL="285750" indent="-285750">
              <a:buFont typeface="Arial" panose="020B0604020202020204" pitchFamily="34" charset="0"/>
              <a:buChar char="•"/>
            </a:pPr>
            <a:r>
              <a:rPr lang="en-GB" sz="2400" dirty="0"/>
              <a:t>Det </a:t>
            </a:r>
            <a:r>
              <a:rPr lang="en-GB" sz="2400" dirty="0" err="1"/>
              <a:t>viktigste</a:t>
            </a:r>
            <a:r>
              <a:rPr lang="en-GB" sz="2400" dirty="0"/>
              <a:t> og </a:t>
            </a:r>
            <a:r>
              <a:rPr lang="en-GB" sz="2400" dirty="0" err="1"/>
              <a:t>mest</a:t>
            </a:r>
            <a:r>
              <a:rPr lang="en-GB" sz="2400" dirty="0"/>
              <a:t> </a:t>
            </a:r>
            <a:r>
              <a:rPr lang="en-GB" sz="2400" dirty="0" err="1"/>
              <a:t>presserende</a:t>
            </a:r>
            <a:r>
              <a:rPr lang="en-GB" sz="2400" dirty="0"/>
              <a:t> er å </a:t>
            </a:r>
            <a:r>
              <a:rPr lang="en-GB" sz="2400" dirty="0" err="1"/>
              <a:t>fjerne</a:t>
            </a:r>
            <a:r>
              <a:rPr lang="en-GB" sz="2400" dirty="0"/>
              <a:t> </a:t>
            </a:r>
            <a:r>
              <a:rPr lang="en-GB" sz="2400" dirty="0" err="1"/>
              <a:t>denne</a:t>
            </a:r>
            <a:r>
              <a:rPr lang="en-GB" sz="2400" dirty="0"/>
              <a:t> </a:t>
            </a:r>
            <a:r>
              <a:rPr lang="en-GB" sz="2400" dirty="0" err="1"/>
              <a:t>stimulansen</a:t>
            </a:r>
            <a:r>
              <a:rPr lang="en-GB" sz="2400" dirty="0"/>
              <a: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err="1"/>
              <a:t>Administrere</a:t>
            </a:r>
            <a:r>
              <a:rPr lang="en-GB" sz="2400" dirty="0"/>
              <a:t> </a:t>
            </a:r>
            <a:r>
              <a:rPr lang="en-GB" sz="2400" dirty="0" err="1"/>
              <a:t>medisiner</a:t>
            </a:r>
            <a:r>
              <a:rPr lang="en-GB" sz="2400" dirty="0"/>
              <a:t> </a:t>
            </a:r>
            <a:r>
              <a:rPr lang="en-GB" sz="2400" dirty="0" err="1"/>
              <a:t>hvis</a:t>
            </a:r>
            <a:r>
              <a:rPr lang="en-GB" sz="2400" dirty="0"/>
              <a:t> </a:t>
            </a:r>
            <a:r>
              <a:rPr lang="en-GB" sz="2400" dirty="0" err="1"/>
              <a:t>foreskrevet</a:t>
            </a: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nb-NO" sz="2400" dirty="0"/>
              <a:t>Det er viktig å vite hvor medisinene oppbevares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nb-NO" sz="2400" dirty="0"/>
              <a:t>Kontroller regelmessig datoene på medisinene</a:t>
            </a:r>
            <a:endParaRPr lang="en-GB" sz="2400" dirty="0"/>
          </a:p>
          <a:p>
            <a:endParaRPr lang="en-SE" sz="2400" dirty="0"/>
          </a:p>
        </p:txBody>
      </p:sp>
      <p:pic>
        <p:nvPicPr>
          <p:cNvPr id="3" name="Billede 2" descr="Et billede, der indeholder tekst, flaske&#10;&#10;Automatisk genereret beskrivelse">
            <a:extLst>
              <a:ext uri="{FF2B5EF4-FFF2-40B4-BE49-F238E27FC236}">
                <a16:creationId xmlns:a16="http://schemas.microsoft.com/office/drawing/2014/main" id="{1AB10121-D94E-1D7E-7D44-210C9EEEB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996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B7361DA-6799-BC20-E05B-55FB7D9FE860}"/>
              </a:ext>
            </a:extLst>
          </p:cNvPr>
          <p:cNvSpPr txBox="1">
            <a:spLocks/>
          </p:cNvSpPr>
          <p:nvPr/>
        </p:nvSpPr>
        <p:spPr>
          <a:xfrm>
            <a:off x="6972300" y="2073600"/>
            <a:ext cx="4838700" cy="423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Overvåk symptomer og blodtrykk i minst 2 timer.</a:t>
            </a:r>
            <a:endParaRPr lang="en-GB" dirty="0"/>
          </a:p>
          <a:p>
            <a:r>
              <a:rPr lang="nb-NO" dirty="0"/>
              <a:t>Vær oppmerksom på medisinering som lindrer symptomene, MEN sørg for at årsaken er fjernet, ellers kan man forvente at det kommer tilbake.</a:t>
            </a:r>
            <a:endParaRPr lang="en-GB" dirty="0"/>
          </a:p>
          <a:p>
            <a:endParaRPr lang="en-GB" dirty="0"/>
          </a:p>
        </p:txBody>
      </p:sp>
      <p:pic>
        <p:nvPicPr>
          <p:cNvPr id="3" name="Billede 2" descr="Et billede, der indeholder tekst, Hovedtelefoner/høretelefoner, ur&#10;&#10;Automatisk genereret beskrivelse">
            <a:extLst>
              <a:ext uri="{FF2B5EF4-FFF2-40B4-BE49-F238E27FC236}">
                <a16:creationId xmlns:a16="http://schemas.microsoft.com/office/drawing/2014/main" id="{ECE5FA3B-08C9-D022-4CE5-A999EF6CDD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156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wheelchair&#10;&#10;Description automatically generated">
            <a:extLst>
              <a:ext uri="{FF2B5EF4-FFF2-40B4-BE49-F238E27FC236}">
                <a16:creationId xmlns:a16="http://schemas.microsoft.com/office/drawing/2014/main" id="{463C6CB1-765C-AC8C-42C9-19BE32A46A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718" t="8083" r="32344" b="8085"/>
          <a:stretch/>
        </p:blipFill>
        <p:spPr>
          <a:xfrm>
            <a:off x="7088605" y="746971"/>
            <a:ext cx="4381500" cy="5749200"/>
          </a:xfrm>
          <a:prstGeom prst="rect">
            <a:avLst/>
          </a:prstGeom>
        </p:spPr>
      </p:pic>
      <p:sp>
        <p:nvSpPr>
          <p:cNvPr id="2" name="Title 1">
            <a:extLst>
              <a:ext uri="{FF2B5EF4-FFF2-40B4-BE49-F238E27FC236}">
                <a16:creationId xmlns:a16="http://schemas.microsoft.com/office/drawing/2014/main" id="{DA8F767A-9933-47BC-9366-49198269A65F}"/>
              </a:ext>
            </a:extLst>
          </p:cNvPr>
          <p:cNvSpPr>
            <a:spLocks noGrp="1"/>
          </p:cNvSpPr>
          <p:nvPr>
            <p:ph type="title"/>
          </p:nvPr>
        </p:nvSpPr>
        <p:spPr/>
        <p:txBody>
          <a:bodyPr/>
          <a:lstStyle/>
          <a:p>
            <a:r>
              <a:rPr lang="en-GB" dirty="0" err="1"/>
              <a:t>Forebygging</a:t>
            </a:r>
            <a:endParaRPr lang="en-GB" dirty="0"/>
          </a:p>
        </p:txBody>
      </p:sp>
      <p:sp>
        <p:nvSpPr>
          <p:cNvPr id="3" name="Content Placeholder 2">
            <a:extLst>
              <a:ext uri="{FF2B5EF4-FFF2-40B4-BE49-F238E27FC236}">
                <a16:creationId xmlns:a16="http://schemas.microsoft.com/office/drawing/2014/main" id="{8A0D031E-C65F-47F2-977A-77B0569EAF8D}"/>
              </a:ext>
            </a:extLst>
          </p:cNvPr>
          <p:cNvSpPr>
            <a:spLocks noGrp="1"/>
          </p:cNvSpPr>
          <p:nvPr>
            <p:ph idx="1"/>
          </p:nvPr>
        </p:nvSpPr>
        <p:spPr>
          <a:xfrm>
            <a:off x="838200" y="2073600"/>
            <a:ext cx="5945605" cy="4230000"/>
          </a:xfrm>
        </p:spPr>
        <p:txBody>
          <a:bodyPr/>
          <a:lstStyle/>
          <a:p>
            <a:r>
              <a:rPr lang="nb-NO" dirty="0"/>
              <a:t>Opplæring for pasienter, pårørende og omsorgspersoner</a:t>
            </a:r>
          </a:p>
          <a:p>
            <a:endParaRPr lang="en-GB" dirty="0"/>
          </a:p>
          <a:p>
            <a:r>
              <a:rPr lang="en-GB" dirty="0" err="1"/>
              <a:t>Unngåelse</a:t>
            </a:r>
            <a:r>
              <a:rPr lang="en-GB" dirty="0"/>
              <a:t> </a:t>
            </a:r>
            <a:r>
              <a:rPr lang="en-GB" dirty="0" err="1"/>
              <a:t>av</a:t>
            </a:r>
            <a:r>
              <a:rPr lang="en-GB" dirty="0"/>
              <a:t> </a:t>
            </a:r>
            <a:r>
              <a:rPr lang="en-GB" dirty="0" err="1"/>
              <a:t>utløsende</a:t>
            </a:r>
            <a:r>
              <a:rPr lang="en-GB" dirty="0"/>
              <a:t> </a:t>
            </a:r>
            <a:r>
              <a:rPr lang="en-GB" dirty="0" err="1"/>
              <a:t>faktorer</a:t>
            </a:r>
            <a:endParaRPr lang="en-GB" dirty="0"/>
          </a:p>
          <a:p>
            <a:endParaRPr lang="en-GB" dirty="0"/>
          </a:p>
          <a:p>
            <a:r>
              <a:rPr lang="en-GB" dirty="0" err="1"/>
              <a:t>Etablering</a:t>
            </a:r>
            <a:r>
              <a:rPr lang="en-GB" dirty="0"/>
              <a:t> </a:t>
            </a:r>
            <a:r>
              <a:rPr lang="en-GB" dirty="0" err="1"/>
              <a:t>av</a:t>
            </a:r>
            <a:r>
              <a:rPr lang="en-GB" dirty="0"/>
              <a:t> </a:t>
            </a:r>
            <a:r>
              <a:rPr lang="en-GB" dirty="0" err="1"/>
              <a:t>blære</a:t>
            </a:r>
            <a:r>
              <a:rPr lang="en-GB" dirty="0"/>
              <a:t>- og </a:t>
            </a:r>
            <a:r>
              <a:rPr lang="en-GB" dirty="0" err="1"/>
              <a:t>tarmrutiner</a:t>
            </a:r>
            <a:r>
              <a:rPr lang="en-GB" dirty="0"/>
              <a:t> </a:t>
            </a:r>
            <a:r>
              <a:rPr lang="en-GB" dirty="0" err="1"/>
              <a:t>kan</a:t>
            </a:r>
            <a:r>
              <a:rPr lang="en-GB" dirty="0"/>
              <a:t> </a:t>
            </a:r>
            <a:r>
              <a:rPr lang="en-GB" dirty="0" err="1"/>
              <a:t>bidra</a:t>
            </a:r>
            <a:r>
              <a:rPr lang="en-GB" dirty="0"/>
              <a:t> </a:t>
            </a:r>
            <a:r>
              <a:rPr lang="en-GB" dirty="0" err="1"/>
              <a:t>til</a:t>
            </a:r>
            <a:r>
              <a:rPr lang="en-GB" dirty="0"/>
              <a:t> å </a:t>
            </a:r>
            <a:r>
              <a:rPr lang="en-GB" dirty="0" err="1"/>
              <a:t>redusere</a:t>
            </a:r>
            <a:r>
              <a:rPr lang="en-GB" dirty="0"/>
              <a:t> </a:t>
            </a:r>
            <a:r>
              <a:rPr lang="en-GB" dirty="0" err="1"/>
              <a:t>risikoen</a:t>
            </a:r>
            <a:endParaRPr lang="en-GB" dirty="0"/>
          </a:p>
          <a:p>
            <a:endParaRPr lang="en-GB" dirty="0"/>
          </a:p>
          <a:p>
            <a:r>
              <a:rPr lang="en-GB" dirty="0" err="1"/>
              <a:t>Regelmessige</a:t>
            </a:r>
            <a:r>
              <a:rPr lang="en-GB" dirty="0"/>
              <a:t> </a:t>
            </a:r>
            <a:r>
              <a:rPr lang="en-GB" dirty="0" err="1"/>
              <a:t>blodtrykks</a:t>
            </a:r>
            <a:r>
              <a:rPr lang="en-GB" dirty="0"/>
              <a:t>- og </a:t>
            </a:r>
            <a:r>
              <a:rPr lang="en-GB" dirty="0" err="1"/>
              <a:t>pulsmålinger</a:t>
            </a:r>
            <a:r>
              <a:rPr lang="en-GB" dirty="0"/>
              <a:t> for </a:t>
            </a:r>
            <a:r>
              <a:rPr lang="en-GB" dirty="0" err="1"/>
              <a:t>eget</a:t>
            </a:r>
            <a:r>
              <a:rPr lang="en-GB" dirty="0"/>
              <a:t> "</a:t>
            </a:r>
            <a:r>
              <a:rPr lang="en-GB" dirty="0" err="1"/>
              <a:t>normalområde</a:t>
            </a:r>
            <a:r>
              <a:rPr lang="en-GB" dirty="0"/>
              <a:t>".</a:t>
            </a:r>
          </a:p>
        </p:txBody>
      </p:sp>
      <p:pic>
        <p:nvPicPr>
          <p:cNvPr id="5" name="Billede 4" descr="Et billede, der indeholder tekst, rullestol, tøj, skærmbillede&#10;&#10;Automatisk genereret beskrivelse">
            <a:extLst>
              <a:ext uri="{FF2B5EF4-FFF2-40B4-BE49-F238E27FC236}">
                <a16:creationId xmlns:a16="http://schemas.microsoft.com/office/drawing/2014/main" id="{FEC8F3DB-BCC7-92CC-6031-05D006478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465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6506FA6-28E5-4BB3-A922-B0DFB365F17A}"/>
              </a:ext>
            </a:extLst>
          </p:cNvPr>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reeform 5">
            <a:extLst>
              <a:ext uri="{FF2B5EF4-FFF2-40B4-BE49-F238E27FC236}">
                <a16:creationId xmlns:a16="http://schemas.microsoft.com/office/drawing/2014/main" id="{A9D38709-1695-495C-9D3B-C7FF13C2140A}"/>
              </a:ext>
            </a:extLst>
          </p:cNvPr>
          <p:cNvSpPr>
            <a:spLocks noEditPoints="1"/>
          </p:cNvSpPr>
          <p:nvPr/>
        </p:nvSpPr>
        <p:spPr bwMode="auto">
          <a:xfrm>
            <a:off x="2715411" y="2179264"/>
            <a:ext cx="6885789" cy="2087755"/>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3" name="Billede 2" descr="Et billede, der indeholder Font/skrifttype, tekst, hvid, design&#10;&#10;Automatisk genereret beskrivelse">
            <a:extLst>
              <a:ext uri="{FF2B5EF4-FFF2-40B4-BE49-F238E27FC236}">
                <a16:creationId xmlns:a16="http://schemas.microsoft.com/office/drawing/2014/main" id="{3FBAB808-AFAE-C13A-F71F-4DE6FEE2E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364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wheelchair with his hand on his head&#10;&#10;Description automatically generated">
            <a:extLst>
              <a:ext uri="{FF2B5EF4-FFF2-40B4-BE49-F238E27FC236}">
                <a16:creationId xmlns:a16="http://schemas.microsoft.com/office/drawing/2014/main" id="{18972F83-3D42-0AD4-14AD-4DC6F7D8D9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286" t="7091" r="39601" b="7091"/>
          <a:stretch/>
        </p:blipFill>
        <p:spPr>
          <a:xfrm>
            <a:off x="6646464" y="530490"/>
            <a:ext cx="3305612" cy="5885339"/>
          </a:xfrm>
          <a:prstGeom prst="rect">
            <a:avLst/>
          </a:prstGeom>
        </p:spPr>
      </p:pic>
      <p:sp>
        <p:nvSpPr>
          <p:cNvPr id="2" name="Title 1">
            <a:extLst>
              <a:ext uri="{FF2B5EF4-FFF2-40B4-BE49-F238E27FC236}">
                <a16:creationId xmlns:a16="http://schemas.microsoft.com/office/drawing/2014/main" id="{02E7C49B-0DF9-487B-9138-02B42D71AB3D}"/>
              </a:ext>
            </a:extLst>
          </p:cNvPr>
          <p:cNvSpPr>
            <a:spLocks noGrp="1"/>
          </p:cNvSpPr>
          <p:nvPr>
            <p:ph type="title"/>
          </p:nvPr>
        </p:nvSpPr>
        <p:spPr>
          <a:xfrm>
            <a:off x="838200" y="746971"/>
            <a:ext cx="9771346" cy="1223493"/>
          </a:xfrm>
        </p:spPr>
        <p:txBody>
          <a:bodyPr/>
          <a:lstStyle/>
          <a:p>
            <a:r>
              <a:rPr lang="en-GB" dirty="0" err="1"/>
              <a:t>Formålet</a:t>
            </a:r>
            <a:endParaRPr lang="en-GB" dirty="0"/>
          </a:p>
        </p:txBody>
      </p:sp>
      <p:sp>
        <p:nvSpPr>
          <p:cNvPr id="5" name="TextBox 4">
            <a:extLst>
              <a:ext uri="{FF2B5EF4-FFF2-40B4-BE49-F238E27FC236}">
                <a16:creationId xmlns:a16="http://schemas.microsoft.com/office/drawing/2014/main" id="{D96F88A9-5C85-A566-BA65-9E9A9C42A542}"/>
              </a:ext>
            </a:extLst>
          </p:cNvPr>
          <p:cNvSpPr txBox="1"/>
          <p:nvPr/>
        </p:nvSpPr>
        <p:spPr>
          <a:xfrm>
            <a:off x="838200" y="1970464"/>
            <a:ext cx="6159138" cy="3785652"/>
          </a:xfrm>
          <a:prstGeom prst="rect">
            <a:avLst/>
          </a:prstGeom>
          <a:noFill/>
        </p:spPr>
        <p:txBody>
          <a:bodyPr wrap="square">
            <a:spAutoFit/>
          </a:bodyPr>
          <a:lstStyle/>
          <a:p>
            <a:pPr marL="342900" indent="-342900">
              <a:buFont typeface="Arial" panose="020B0604020202020204" pitchFamily="34" charset="0"/>
              <a:buChar char="•"/>
            </a:pPr>
            <a:r>
              <a:rPr lang="nb-NO" sz="2000" dirty="0"/>
              <a:t>Hva er autonom </a:t>
            </a:r>
            <a:r>
              <a:rPr lang="nb-NO" sz="2000" dirty="0" err="1"/>
              <a:t>dysrefleksi</a:t>
            </a:r>
            <a:r>
              <a:rPr lang="nb-NO" sz="2000" dirty="0"/>
              <a: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err="1"/>
              <a:t>Gjøre</a:t>
            </a:r>
            <a:r>
              <a:rPr lang="en-GB" sz="2000" dirty="0"/>
              <a:t> </a:t>
            </a:r>
            <a:r>
              <a:rPr lang="en-GB" sz="2000" dirty="0" err="1"/>
              <a:t>deg</a:t>
            </a:r>
            <a:r>
              <a:rPr lang="en-GB" sz="2000" dirty="0"/>
              <a:t> </a:t>
            </a:r>
            <a:r>
              <a:rPr lang="en-GB" sz="2000" dirty="0" err="1"/>
              <a:t>i</a:t>
            </a:r>
            <a:r>
              <a:rPr lang="en-GB" sz="2000" dirty="0"/>
              <a:t> stand </a:t>
            </a:r>
            <a:r>
              <a:rPr lang="en-GB" sz="2000" dirty="0" err="1"/>
              <a:t>til</a:t>
            </a:r>
            <a:r>
              <a:rPr lang="en-GB" sz="2000" dirty="0"/>
              <a:t> å </a:t>
            </a:r>
            <a:r>
              <a:rPr lang="en-GB" sz="2000" dirty="0" err="1"/>
              <a:t>gjenkjenne</a:t>
            </a:r>
            <a:r>
              <a:rPr lang="en-GB" sz="2000" dirty="0"/>
              <a:t> </a:t>
            </a:r>
            <a:r>
              <a:rPr lang="en-GB" sz="2000" dirty="0" err="1"/>
              <a:t>tegn</a:t>
            </a:r>
            <a:r>
              <a:rPr lang="en-GB" sz="2000" dirty="0"/>
              <a:t>/</a:t>
            </a:r>
            <a:r>
              <a:rPr lang="en-GB" sz="2000" dirty="0" err="1"/>
              <a:t>symptomer</a:t>
            </a: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nb-NO" sz="2000" dirty="0"/>
              <a:t>Hjelpe deg med å finne ut hva årsaken kan være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nb-NO" sz="2000" dirty="0"/>
              <a:t>Sikre at pasienten </a:t>
            </a:r>
            <a:r>
              <a:rPr lang="nb-NO" sz="2000" dirty="0" err="1"/>
              <a:t>føer</a:t>
            </a:r>
            <a:r>
              <a:rPr lang="nb-NO" sz="2000" dirty="0"/>
              <a:t> trygghet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nb-NO" sz="2000" dirty="0"/>
              <a:t>Sikre at symptomene lindres</a:t>
            </a:r>
            <a:endParaRPr lang="en-GB" sz="2000" dirty="0"/>
          </a:p>
          <a:p>
            <a:endParaRPr lang="en-GB" sz="2000" dirty="0"/>
          </a:p>
          <a:p>
            <a:endParaRPr lang="en-GB" sz="2000" dirty="0"/>
          </a:p>
          <a:p>
            <a:endParaRPr lang="en-GB" sz="2000" dirty="0"/>
          </a:p>
        </p:txBody>
      </p:sp>
      <p:pic>
        <p:nvPicPr>
          <p:cNvPr id="4" name="Billede 3" descr="Et billede, der indeholder tekst, tøj, rullestol, person&#10;&#10;Automatisk genereret beskrivelse">
            <a:extLst>
              <a:ext uri="{FF2B5EF4-FFF2-40B4-BE49-F238E27FC236}">
                <a16:creationId xmlns:a16="http://schemas.microsoft.com/office/drawing/2014/main" id="{938D1ECF-17D3-2FE0-0C96-2F7BE5772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899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
            <a:extLst>
              <a:ext uri="{FF2B5EF4-FFF2-40B4-BE49-F238E27FC236}">
                <a16:creationId xmlns:a16="http://schemas.microsoft.com/office/drawing/2014/main" id="{21DEEB44-E8FD-FE52-E7EF-3F2C1144E4AC}"/>
              </a:ext>
            </a:extLst>
          </p:cNvPr>
          <p:cNvSpPr txBox="1"/>
          <p:nvPr/>
        </p:nvSpPr>
        <p:spPr>
          <a:xfrm>
            <a:off x="4696047" y="985925"/>
            <a:ext cx="2469545" cy="52322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0"/>
              </a:spcAft>
              <a:buClrTx/>
              <a:buSzTx/>
              <a:buFontTx/>
              <a:buNone/>
              <a:tabLst/>
              <a:defRPr/>
            </a:pPr>
            <a:r>
              <a:rPr kumimoji="0" lang="en-US" sz="1400" b="1" i="0" u="none" strike="noStrike" kern="1200" cap="none" spc="0" normalizeH="0" baseline="0" noProof="0" dirty="0">
                <a:ln>
                  <a:noFill/>
                </a:ln>
                <a:solidFill>
                  <a:srgbClr val="F499F5"/>
                </a:solidFill>
                <a:effectLst/>
                <a:uLnTx/>
                <a:uFillTx/>
                <a:latin typeface="Calibri" panose="020F0502020204030204"/>
                <a:ea typeface="+mn-ea"/>
                <a:cs typeface="+mn-cs"/>
              </a:rPr>
              <a:t>Cervical</a:t>
            </a:r>
          </a:p>
          <a:p>
            <a:pPr>
              <a:tabLst>
                <a:tab pos="712788" algn="l"/>
              </a:tabLst>
            </a:pPr>
            <a:r>
              <a:rPr lang="en-US" sz="1100" b="1" dirty="0">
                <a:solidFill>
                  <a:srgbClr val="000000"/>
                </a:solidFill>
              </a:rPr>
              <a:t>C1-C3	</a:t>
            </a:r>
            <a:r>
              <a:rPr lang="en-US" sz="1100" b="1" dirty="0" err="1">
                <a:solidFill>
                  <a:srgbClr val="000000"/>
                </a:solidFill>
              </a:rPr>
              <a:t>Nakkemusklatur</a:t>
            </a:r>
            <a:endParaRPr lang="en-US" sz="1100" b="1" dirty="0">
              <a:solidFill>
                <a:srgbClr val="000000"/>
              </a:solidFill>
            </a:endParaRPr>
          </a:p>
          <a:p>
            <a:pPr>
              <a:tabLst>
                <a:tab pos="712788" algn="l"/>
              </a:tabLst>
            </a:pPr>
            <a:r>
              <a:rPr lang="en-US" sz="1100" b="1" dirty="0">
                <a:solidFill>
                  <a:srgbClr val="000000"/>
                </a:solidFill>
              </a:rPr>
              <a:t>C4	</a:t>
            </a:r>
            <a:r>
              <a:rPr lang="en-US" sz="1100" b="1" dirty="0" err="1">
                <a:solidFill>
                  <a:srgbClr val="000000"/>
                </a:solidFill>
              </a:rPr>
              <a:t>Diafragma</a:t>
            </a:r>
            <a:endParaRPr lang="en-US" sz="1100" b="1" dirty="0">
              <a:solidFill>
                <a:srgbClr val="000000"/>
              </a:solidFill>
            </a:endParaRPr>
          </a:p>
          <a:p>
            <a:pPr>
              <a:tabLst>
                <a:tab pos="712788" algn="l"/>
              </a:tabLst>
            </a:pPr>
            <a:r>
              <a:rPr lang="en-US" sz="1100" b="1" dirty="0">
                <a:solidFill>
                  <a:srgbClr val="000000"/>
                </a:solidFill>
              </a:rPr>
              <a:t>C5 	</a:t>
            </a:r>
            <a:r>
              <a:rPr lang="en-US" sz="1100" b="1" dirty="0" err="1">
                <a:solidFill>
                  <a:srgbClr val="000000"/>
                </a:solidFill>
              </a:rPr>
              <a:t>Skulder</a:t>
            </a:r>
            <a:endParaRPr lang="en-US" sz="1100" b="1" dirty="0">
              <a:solidFill>
                <a:srgbClr val="000000"/>
              </a:solidFill>
            </a:endParaRPr>
          </a:p>
          <a:p>
            <a:pPr>
              <a:tabLst>
                <a:tab pos="712788" algn="l"/>
              </a:tabLst>
            </a:pPr>
            <a:r>
              <a:rPr lang="en-US" sz="1100" b="1" dirty="0">
                <a:solidFill>
                  <a:srgbClr val="000000"/>
                </a:solidFill>
              </a:rPr>
              <a:t>C6 	</a:t>
            </a:r>
            <a:r>
              <a:rPr lang="en-US" sz="1100" b="1" dirty="0" err="1">
                <a:solidFill>
                  <a:srgbClr val="000000"/>
                </a:solidFill>
              </a:rPr>
              <a:t>Håndledd</a:t>
            </a:r>
            <a:endParaRPr lang="en-US" sz="1100" b="1" dirty="0">
              <a:solidFill>
                <a:srgbClr val="000000"/>
              </a:solidFill>
            </a:endParaRPr>
          </a:p>
          <a:p>
            <a:pPr>
              <a:tabLst>
                <a:tab pos="712788" algn="l"/>
              </a:tabLst>
            </a:pPr>
            <a:r>
              <a:rPr lang="en-US" sz="1100" b="1" dirty="0">
                <a:solidFill>
                  <a:srgbClr val="000000"/>
                </a:solidFill>
              </a:rPr>
              <a:t>C7	Triceps</a:t>
            </a:r>
          </a:p>
          <a:p>
            <a:pPr>
              <a:tabLst>
                <a:tab pos="712788" algn="l"/>
              </a:tabLst>
            </a:pPr>
            <a:r>
              <a:rPr lang="en-US" sz="1100" b="1" dirty="0">
                <a:solidFill>
                  <a:srgbClr val="000000"/>
                </a:solidFill>
              </a:rPr>
              <a:t>C7-C8	</a:t>
            </a:r>
            <a:r>
              <a:rPr lang="en-US" sz="1100" b="1" dirty="0" err="1">
                <a:solidFill>
                  <a:srgbClr val="000000"/>
                </a:solidFill>
              </a:rPr>
              <a:t>Fingre</a:t>
            </a: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r>
              <a:rPr lang="en-US" sz="1400" b="1" dirty="0">
                <a:solidFill>
                  <a:srgbClr val="F7931E"/>
                </a:solidFill>
              </a:rPr>
              <a:t>Thoracic</a:t>
            </a:r>
            <a:endParaRPr lang="en-US" sz="1100" b="1" dirty="0">
              <a:solidFill>
                <a:srgbClr val="000000"/>
              </a:solidFill>
            </a:endParaRPr>
          </a:p>
          <a:p>
            <a:pPr>
              <a:tabLst>
                <a:tab pos="712788" algn="l"/>
              </a:tabLst>
            </a:pPr>
            <a:r>
              <a:rPr lang="en-US" sz="1100" b="1" dirty="0">
                <a:solidFill>
                  <a:srgbClr val="000000"/>
                </a:solidFill>
              </a:rPr>
              <a:t>T1	</a:t>
            </a:r>
            <a:r>
              <a:rPr lang="en-US" sz="1100" b="1" dirty="0" err="1">
                <a:solidFill>
                  <a:srgbClr val="000000"/>
                </a:solidFill>
              </a:rPr>
              <a:t>Hånd</a:t>
            </a:r>
            <a:endParaRPr lang="en-US" sz="1100" b="1" dirty="0">
              <a:solidFill>
                <a:srgbClr val="000000"/>
              </a:solidFill>
            </a:endParaRPr>
          </a:p>
          <a:p>
            <a:pPr>
              <a:tabLst>
                <a:tab pos="712788" algn="l"/>
              </a:tabLst>
            </a:pPr>
            <a:r>
              <a:rPr lang="en-US" sz="1100" b="1" dirty="0">
                <a:solidFill>
                  <a:srgbClr val="000000"/>
                </a:solidFill>
              </a:rPr>
              <a:t>T2-T12	Intercostals (Trunk)</a:t>
            </a:r>
          </a:p>
          <a:p>
            <a:pPr>
              <a:tabLst>
                <a:tab pos="712788" algn="l"/>
              </a:tabLst>
            </a:pPr>
            <a:r>
              <a:rPr lang="en-US" sz="1100" b="1" dirty="0">
                <a:solidFill>
                  <a:srgbClr val="000000"/>
                </a:solidFill>
              </a:rPr>
              <a:t>T7-L1	Abdomen</a:t>
            </a:r>
          </a:p>
          <a:p>
            <a:pPr>
              <a:tabLst>
                <a:tab pos="712788" algn="l"/>
              </a:tabLst>
            </a:pPr>
            <a:r>
              <a:rPr lang="en-US" sz="1100" b="1" dirty="0">
                <a:solidFill>
                  <a:srgbClr val="000000"/>
                </a:solidFill>
              </a:rPr>
              <a:t>T11-L2	</a:t>
            </a:r>
            <a:r>
              <a:rPr lang="en-US" sz="1100" b="1" dirty="0" err="1">
                <a:solidFill>
                  <a:srgbClr val="000000"/>
                </a:solidFill>
              </a:rPr>
              <a:t>Utløsning</a:t>
            </a: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r>
              <a:rPr lang="en-US" sz="1400" b="1" dirty="0">
                <a:solidFill>
                  <a:srgbClr val="319FFC"/>
                </a:solidFill>
              </a:rPr>
              <a:t>Lumbar</a:t>
            </a:r>
            <a:endParaRPr lang="en-US" sz="1400" b="1" dirty="0">
              <a:solidFill>
                <a:srgbClr val="000000"/>
              </a:solidFill>
            </a:endParaRPr>
          </a:p>
          <a:p>
            <a:pPr>
              <a:tabLst>
                <a:tab pos="712788" algn="l"/>
              </a:tabLst>
            </a:pPr>
            <a:r>
              <a:rPr lang="en-US" sz="1100" b="1" dirty="0">
                <a:solidFill>
                  <a:srgbClr val="000000"/>
                </a:solidFill>
              </a:rPr>
              <a:t>L2	</a:t>
            </a:r>
            <a:r>
              <a:rPr lang="en-US" sz="1100" b="1" dirty="0" err="1">
                <a:solidFill>
                  <a:srgbClr val="000000"/>
                </a:solidFill>
              </a:rPr>
              <a:t>Hofter</a:t>
            </a:r>
            <a:endParaRPr lang="en-US" sz="1100" b="1" dirty="0">
              <a:solidFill>
                <a:srgbClr val="000000"/>
              </a:solidFill>
            </a:endParaRPr>
          </a:p>
          <a:p>
            <a:pPr>
              <a:tabLst>
                <a:tab pos="712788" algn="l"/>
              </a:tabLst>
            </a:pPr>
            <a:r>
              <a:rPr lang="en-US" sz="1100" b="1" dirty="0">
                <a:solidFill>
                  <a:srgbClr val="000000"/>
                </a:solidFill>
              </a:rPr>
              <a:t>L3 	Quadriceps</a:t>
            </a:r>
          </a:p>
          <a:p>
            <a:pPr>
              <a:tabLst>
                <a:tab pos="712788" algn="l"/>
              </a:tabLst>
            </a:pPr>
            <a:r>
              <a:rPr lang="en-US" sz="1100" b="1" dirty="0">
                <a:solidFill>
                  <a:srgbClr val="000000"/>
                </a:solidFill>
              </a:rPr>
              <a:t>L4-L5	Hamstrings – </a:t>
            </a:r>
            <a:r>
              <a:rPr lang="en-US" sz="1100" b="1" dirty="0" err="1">
                <a:solidFill>
                  <a:srgbClr val="000000"/>
                </a:solidFill>
              </a:rPr>
              <a:t>Kne</a:t>
            </a:r>
            <a:endParaRPr lang="en-US" sz="1100" b="1" dirty="0">
              <a:solidFill>
                <a:srgbClr val="000000"/>
              </a:solidFill>
            </a:endParaRPr>
          </a:p>
          <a:p>
            <a:pPr>
              <a:tabLst>
                <a:tab pos="712788" algn="l"/>
              </a:tabLst>
            </a:pPr>
            <a:r>
              <a:rPr lang="en-US" sz="1100" b="1" dirty="0">
                <a:solidFill>
                  <a:srgbClr val="000000"/>
                </a:solidFill>
              </a:rPr>
              <a:t>L4-S1	</a:t>
            </a:r>
            <a:r>
              <a:rPr lang="en-US" sz="1100" b="1" dirty="0" err="1">
                <a:solidFill>
                  <a:srgbClr val="000000"/>
                </a:solidFill>
              </a:rPr>
              <a:t>Fot</a:t>
            </a: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r>
              <a:rPr lang="en-US" sz="1400" b="1" dirty="0">
                <a:solidFill>
                  <a:srgbClr val="462EFF"/>
                </a:solidFill>
              </a:rPr>
              <a:t>Sacral</a:t>
            </a:r>
            <a:endParaRPr lang="en-US" sz="1400" b="1" dirty="0">
              <a:solidFill>
                <a:srgbClr val="000000"/>
              </a:solidFill>
            </a:endParaRPr>
          </a:p>
          <a:p>
            <a:pPr>
              <a:tabLst>
                <a:tab pos="712788" algn="l"/>
              </a:tabLst>
            </a:pPr>
            <a:r>
              <a:rPr lang="en-US" sz="1100" b="1" dirty="0">
                <a:solidFill>
                  <a:srgbClr val="000000"/>
                </a:solidFill>
              </a:rPr>
              <a:t>S2	</a:t>
            </a:r>
            <a:r>
              <a:rPr lang="en-US" sz="1100" b="1" dirty="0" err="1">
                <a:solidFill>
                  <a:srgbClr val="000000"/>
                </a:solidFill>
              </a:rPr>
              <a:t>Ereksjon</a:t>
            </a:r>
            <a:endParaRPr lang="en-US" sz="1100" b="1" dirty="0">
              <a:solidFill>
                <a:srgbClr val="000000"/>
              </a:solidFill>
            </a:endParaRPr>
          </a:p>
          <a:p>
            <a:pPr>
              <a:tabLst>
                <a:tab pos="712788" algn="l"/>
              </a:tabLst>
            </a:pPr>
            <a:r>
              <a:rPr lang="en-US" sz="1100" b="1" dirty="0">
                <a:solidFill>
                  <a:srgbClr val="000000"/>
                </a:solidFill>
              </a:rPr>
              <a:t>S2-S3	Tarm </a:t>
            </a:r>
            <a:r>
              <a:rPr lang="en-US" sz="1100" b="1" dirty="0" err="1">
                <a:solidFill>
                  <a:srgbClr val="000000"/>
                </a:solidFill>
              </a:rPr>
              <a:t>og</a:t>
            </a:r>
            <a:r>
              <a:rPr lang="en-US" sz="1100" b="1" dirty="0">
                <a:solidFill>
                  <a:srgbClr val="000000"/>
                </a:solidFill>
              </a:rPr>
              <a:t> </a:t>
            </a:r>
            <a:r>
              <a:rPr lang="en-US" sz="1100" b="1" dirty="0" err="1">
                <a:solidFill>
                  <a:srgbClr val="000000"/>
                </a:solidFill>
              </a:rPr>
              <a:t>blære</a:t>
            </a: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r>
              <a:rPr lang="en-US" sz="1400" b="1" dirty="0">
                <a:solidFill>
                  <a:srgbClr val="462EFF"/>
                </a:solidFill>
              </a:rPr>
              <a:t>Coccygeal</a:t>
            </a:r>
            <a:endParaRPr lang="en-US" sz="1400" b="1" dirty="0">
              <a:solidFill>
                <a:srgbClr val="000000"/>
              </a:solidFill>
            </a:endParaRPr>
          </a:p>
        </p:txBody>
      </p:sp>
      <p:pic>
        <p:nvPicPr>
          <p:cNvPr id="16" name="Graphic 15">
            <a:extLst>
              <a:ext uri="{FF2B5EF4-FFF2-40B4-BE49-F238E27FC236}">
                <a16:creationId xmlns:a16="http://schemas.microsoft.com/office/drawing/2014/main" id="{F24903F1-B77D-7178-7D70-86E8431E15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5954" y="705726"/>
            <a:ext cx="2364079" cy="5810354"/>
          </a:xfrm>
          <a:prstGeom prst="rect">
            <a:avLst/>
          </a:prstGeom>
        </p:spPr>
      </p:pic>
      <p:pic>
        <p:nvPicPr>
          <p:cNvPr id="34" name="Graphic 33">
            <a:extLst>
              <a:ext uri="{FF2B5EF4-FFF2-40B4-BE49-F238E27FC236}">
                <a16:creationId xmlns:a16="http://schemas.microsoft.com/office/drawing/2014/main" id="{4D7BAAF9-C8BF-EAF7-8544-749D634B77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0866" y="546231"/>
            <a:ext cx="1910787" cy="5810354"/>
          </a:xfrm>
          <a:prstGeom prst="rect">
            <a:avLst/>
          </a:prstGeom>
        </p:spPr>
      </p:pic>
      <p:pic>
        <p:nvPicPr>
          <p:cNvPr id="3" name="Billede 2" descr="Et billede, der indeholder tekst, skærmbillede, skelet&#10;&#10;Automatisk genereret beskrivelse">
            <a:extLst>
              <a:ext uri="{FF2B5EF4-FFF2-40B4-BE49-F238E27FC236}">
                <a16:creationId xmlns:a16="http://schemas.microsoft.com/office/drawing/2014/main" id="{1A30D485-C6F3-C280-6933-07FC71CD4C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8197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35B03F5-3003-3B5E-7DA9-8BC98C5F4B21}"/>
              </a:ext>
            </a:extLst>
          </p:cNvPr>
          <p:cNvSpPr txBox="1"/>
          <p:nvPr/>
        </p:nvSpPr>
        <p:spPr>
          <a:xfrm>
            <a:off x="9583623" y="2209624"/>
            <a:ext cx="3305612" cy="369332"/>
          </a:xfrm>
          <a:prstGeom prst="rect">
            <a:avLst/>
          </a:prstGeom>
          <a:noFill/>
        </p:spPr>
        <p:txBody>
          <a:bodyPr wrap="square">
            <a:spAutoFit/>
          </a:bodyPr>
          <a:lstStyle/>
          <a:p>
            <a:r>
              <a:rPr lang="en-GB" dirty="0" err="1"/>
              <a:t>Skade</a:t>
            </a:r>
            <a:r>
              <a:rPr lang="en-GB" dirty="0"/>
              <a:t> </a:t>
            </a:r>
            <a:r>
              <a:rPr lang="en-GB" dirty="0" err="1"/>
              <a:t>ved</a:t>
            </a:r>
            <a:r>
              <a:rPr lang="en-GB" dirty="0"/>
              <a:t> T6 </a:t>
            </a:r>
            <a:r>
              <a:rPr lang="en-GB" dirty="0" err="1"/>
              <a:t>eller</a:t>
            </a:r>
            <a:r>
              <a:rPr lang="en-GB" dirty="0"/>
              <a:t> over </a:t>
            </a:r>
            <a:endParaRPr lang="en-SE" dirty="0"/>
          </a:p>
        </p:txBody>
      </p:sp>
      <p:pic>
        <p:nvPicPr>
          <p:cNvPr id="22" name="Graphic 21">
            <a:extLst>
              <a:ext uri="{FF2B5EF4-FFF2-40B4-BE49-F238E27FC236}">
                <a16:creationId xmlns:a16="http://schemas.microsoft.com/office/drawing/2014/main" id="{8671AFD6-7C20-3E69-10B5-93A40FE518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0866" y="467403"/>
            <a:ext cx="1910787" cy="5810354"/>
          </a:xfrm>
          <a:prstGeom prst="rect">
            <a:avLst/>
          </a:prstGeom>
        </p:spPr>
      </p:pic>
      <p:pic>
        <p:nvPicPr>
          <p:cNvPr id="23" name="Graphic 22">
            <a:extLst>
              <a:ext uri="{FF2B5EF4-FFF2-40B4-BE49-F238E27FC236}">
                <a16:creationId xmlns:a16="http://schemas.microsoft.com/office/drawing/2014/main" id="{B23FD7B6-4EF9-5E5C-F180-D5824AF1D2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5954" y="705726"/>
            <a:ext cx="2364079" cy="5810354"/>
          </a:xfrm>
          <a:prstGeom prst="rect">
            <a:avLst/>
          </a:prstGeom>
        </p:spPr>
      </p:pic>
      <p:cxnSp>
        <p:nvCxnSpPr>
          <p:cNvPr id="18" name="Above T6 line">
            <a:extLst>
              <a:ext uri="{FF2B5EF4-FFF2-40B4-BE49-F238E27FC236}">
                <a16:creationId xmlns:a16="http://schemas.microsoft.com/office/drawing/2014/main" id="{600B0915-ED6A-77FF-87FB-8861AB5DD706}"/>
              </a:ext>
            </a:extLst>
          </p:cNvPr>
          <p:cNvCxnSpPr>
            <a:cxnSpLocks/>
          </p:cNvCxnSpPr>
          <p:nvPr/>
        </p:nvCxnSpPr>
        <p:spPr>
          <a:xfrm>
            <a:off x="8830249" y="2525232"/>
            <a:ext cx="282835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Box 7">
            <a:extLst>
              <a:ext uri="{FF2B5EF4-FFF2-40B4-BE49-F238E27FC236}">
                <a16:creationId xmlns:a16="http://schemas.microsoft.com/office/drawing/2014/main" id="{F0857CE2-460C-AC96-66F0-76EE6DBEF92A}"/>
              </a:ext>
            </a:extLst>
          </p:cNvPr>
          <p:cNvSpPr txBox="1"/>
          <p:nvPr/>
        </p:nvSpPr>
        <p:spPr>
          <a:xfrm>
            <a:off x="4696047" y="985925"/>
            <a:ext cx="2469545" cy="52322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0"/>
              </a:spcAft>
              <a:buClrTx/>
              <a:buSzTx/>
              <a:buFontTx/>
              <a:buNone/>
              <a:tabLst/>
              <a:defRPr/>
            </a:pPr>
            <a:r>
              <a:rPr kumimoji="0" lang="en-US" sz="1400" b="1" i="0" u="none" strike="noStrike" kern="1200" cap="none" spc="0" normalizeH="0" baseline="0" noProof="0" dirty="0">
                <a:ln>
                  <a:noFill/>
                </a:ln>
                <a:solidFill>
                  <a:srgbClr val="F499F5"/>
                </a:solidFill>
                <a:effectLst/>
                <a:uLnTx/>
                <a:uFillTx/>
                <a:latin typeface="Calibri" panose="020F0502020204030204"/>
                <a:ea typeface="+mn-ea"/>
                <a:cs typeface="+mn-cs"/>
              </a:rPr>
              <a:t>Cervical</a:t>
            </a:r>
          </a:p>
          <a:p>
            <a:pPr>
              <a:tabLst>
                <a:tab pos="712788" algn="l"/>
              </a:tabLst>
            </a:pPr>
            <a:r>
              <a:rPr lang="en-US" sz="1100" b="1" dirty="0">
                <a:solidFill>
                  <a:srgbClr val="000000"/>
                </a:solidFill>
              </a:rPr>
              <a:t>C1-C3	</a:t>
            </a:r>
            <a:r>
              <a:rPr lang="en-US" sz="1100" b="1" dirty="0" err="1">
                <a:solidFill>
                  <a:srgbClr val="000000"/>
                </a:solidFill>
              </a:rPr>
              <a:t>Nakkemusklatur</a:t>
            </a:r>
            <a:endParaRPr lang="en-US" sz="1100" b="1" dirty="0">
              <a:solidFill>
                <a:srgbClr val="000000"/>
              </a:solidFill>
            </a:endParaRPr>
          </a:p>
          <a:p>
            <a:pPr>
              <a:tabLst>
                <a:tab pos="712788" algn="l"/>
              </a:tabLst>
            </a:pPr>
            <a:r>
              <a:rPr lang="en-US" sz="1100" b="1" dirty="0">
                <a:solidFill>
                  <a:srgbClr val="000000"/>
                </a:solidFill>
              </a:rPr>
              <a:t>C4	</a:t>
            </a:r>
            <a:r>
              <a:rPr lang="en-US" sz="1100" b="1" dirty="0" err="1">
                <a:solidFill>
                  <a:srgbClr val="000000"/>
                </a:solidFill>
              </a:rPr>
              <a:t>Diafragma</a:t>
            </a:r>
            <a:endParaRPr lang="en-US" sz="1100" b="1" dirty="0">
              <a:solidFill>
                <a:srgbClr val="000000"/>
              </a:solidFill>
            </a:endParaRPr>
          </a:p>
          <a:p>
            <a:pPr>
              <a:tabLst>
                <a:tab pos="712788" algn="l"/>
              </a:tabLst>
            </a:pPr>
            <a:r>
              <a:rPr lang="en-US" sz="1100" b="1" dirty="0">
                <a:solidFill>
                  <a:srgbClr val="000000"/>
                </a:solidFill>
              </a:rPr>
              <a:t>C5 	</a:t>
            </a:r>
            <a:r>
              <a:rPr lang="en-US" sz="1100" b="1" dirty="0" err="1">
                <a:solidFill>
                  <a:srgbClr val="000000"/>
                </a:solidFill>
              </a:rPr>
              <a:t>Skulder</a:t>
            </a:r>
            <a:endParaRPr lang="en-US" sz="1100" b="1" dirty="0">
              <a:solidFill>
                <a:srgbClr val="000000"/>
              </a:solidFill>
            </a:endParaRPr>
          </a:p>
          <a:p>
            <a:pPr>
              <a:tabLst>
                <a:tab pos="712788" algn="l"/>
              </a:tabLst>
            </a:pPr>
            <a:r>
              <a:rPr lang="en-US" sz="1100" b="1" dirty="0">
                <a:solidFill>
                  <a:srgbClr val="000000"/>
                </a:solidFill>
              </a:rPr>
              <a:t>C6 	</a:t>
            </a:r>
            <a:r>
              <a:rPr lang="en-US" sz="1100" b="1" dirty="0" err="1">
                <a:solidFill>
                  <a:srgbClr val="000000"/>
                </a:solidFill>
              </a:rPr>
              <a:t>Håndledd</a:t>
            </a:r>
            <a:endParaRPr lang="en-US" sz="1100" b="1" dirty="0">
              <a:solidFill>
                <a:srgbClr val="000000"/>
              </a:solidFill>
            </a:endParaRPr>
          </a:p>
          <a:p>
            <a:pPr>
              <a:tabLst>
                <a:tab pos="712788" algn="l"/>
              </a:tabLst>
            </a:pPr>
            <a:r>
              <a:rPr lang="en-US" sz="1100" b="1" dirty="0">
                <a:solidFill>
                  <a:srgbClr val="000000"/>
                </a:solidFill>
              </a:rPr>
              <a:t>C7	Triceps</a:t>
            </a:r>
          </a:p>
          <a:p>
            <a:pPr>
              <a:tabLst>
                <a:tab pos="712788" algn="l"/>
              </a:tabLst>
            </a:pPr>
            <a:r>
              <a:rPr lang="en-US" sz="1100" b="1" dirty="0">
                <a:solidFill>
                  <a:srgbClr val="000000"/>
                </a:solidFill>
              </a:rPr>
              <a:t>C7-C8	</a:t>
            </a:r>
            <a:r>
              <a:rPr lang="en-US" sz="1100" b="1" dirty="0" err="1">
                <a:solidFill>
                  <a:srgbClr val="000000"/>
                </a:solidFill>
              </a:rPr>
              <a:t>Fingre</a:t>
            </a: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r>
              <a:rPr lang="en-US" sz="1400" b="1" dirty="0">
                <a:solidFill>
                  <a:srgbClr val="F7931E"/>
                </a:solidFill>
              </a:rPr>
              <a:t>Thoracic</a:t>
            </a:r>
            <a:endParaRPr lang="en-US" sz="1100" b="1" dirty="0">
              <a:solidFill>
                <a:srgbClr val="000000"/>
              </a:solidFill>
            </a:endParaRPr>
          </a:p>
          <a:p>
            <a:pPr>
              <a:tabLst>
                <a:tab pos="712788" algn="l"/>
              </a:tabLst>
            </a:pPr>
            <a:r>
              <a:rPr lang="en-US" sz="1100" b="1" dirty="0">
                <a:solidFill>
                  <a:srgbClr val="000000"/>
                </a:solidFill>
              </a:rPr>
              <a:t>T1	</a:t>
            </a:r>
            <a:r>
              <a:rPr lang="en-US" sz="1100" b="1" dirty="0" err="1">
                <a:solidFill>
                  <a:srgbClr val="000000"/>
                </a:solidFill>
              </a:rPr>
              <a:t>Hånd</a:t>
            </a:r>
            <a:endParaRPr lang="en-US" sz="1100" b="1" dirty="0">
              <a:solidFill>
                <a:srgbClr val="000000"/>
              </a:solidFill>
            </a:endParaRPr>
          </a:p>
          <a:p>
            <a:pPr>
              <a:tabLst>
                <a:tab pos="712788" algn="l"/>
              </a:tabLst>
            </a:pPr>
            <a:r>
              <a:rPr lang="en-US" sz="1100" b="1" dirty="0">
                <a:solidFill>
                  <a:srgbClr val="000000"/>
                </a:solidFill>
              </a:rPr>
              <a:t>T2-T12	Intercostals (Trunk)</a:t>
            </a:r>
          </a:p>
          <a:p>
            <a:pPr>
              <a:tabLst>
                <a:tab pos="712788" algn="l"/>
              </a:tabLst>
            </a:pPr>
            <a:r>
              <a:rPr lang="en-US" sz="1100" b="1" dirty="0">
                <a:solidFill>
                  <a:srgbClr val="000000"/>
                </a:solidFill>
              </a:rPr>
              <a:t>T7-L1	Abdomen</a:t>
            </a:r>
          </a:p>
          <a:p>
            <a:pPr>
              <a:tabLst>
                <a:tab pos="712788" algn="l"/>
              </a:tabLst>
            </a:pPr>
            <a:r>
              <a:rPr lang="en-US" sz="1100" b="1" dirty="0">
                <a:solidFill>
                  <a:srgbClr val="000000"/>
                </a:solidFill>
              </a:rPr>
              <a:t>T11-L2	</a:t>
            </a:r>
            <a:r>
              <a:rPr lang="en-US" sz="1100" b="1" dirty="0" err="1">
                <a:solidFill>
                  <a:srgbClr val="000000"/>
                </a:solidFill>
              </a:rPr>
              <a:t>Utløsning</a:t>
            </a: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r>
              <a:rPr lang="en-US" sz="1400" b="1" dirty="0">
                <a:solidFill>
                  <a:srgbClr val="319FFC"/>
                </a:solidFill>
              </a:rPr>
              <a:t>Lumbar</a:t>
            </a:r>
            <a:endParaRPr lang="en-US" sz="1400" b="1" dirty="0">
              <a:solidFill>
                <a:srgbClr val="000000"/>
              </a:solidFill>
            </a:endParaRPr>
          </a:p>
          <a:p>
            <a:pPr>
              <a:tabLst>
                <a:tab pos="712788" algn="l"/>
              </a:tabLst>
            </a:pPr>
            <a:r>
              <a:rPr lang="en-US" sz="1100" b="1" dirty="0">
                <a:solidFill>
                  <a:srgbClr val="000000"/>
                </a:solidFill>
              </a:rPr>
              <a:t>L2	</a:t>
            </a:r>
            <a:r>
              <a:rPr lang="en-US" sz="1100" b="1" dirty="0" err="1">
                <a:solidFill>
                  <a:srgbClr val="000000"/>
                </a:solidFill>
              </a:rPr>
              <a:t>Hofter</a:t>
            </a:r>
            <a:endParaRPr lang="en-US" sz="1100" b="1" dirty="0">
              <a:solidFill>
                <a:srgbClr val="000000"/>
              </a:solidFill>
            </a:endParaRPr>
          </a:p>
          <a:p>
            <a:pPr>
              <a:tabLst>
                <a:tab pos="712788" algn="l"/>
              </a:tabLst>
            </a:pPr>
            <a:r>
              <a:rPr lang="en-US" sz="1100" b="1" dirty="0">
                <a:solidFill>
                  <a:srgbClr val="000000"/>
                </a:solidFill>
              </a:rPr>
              <a:t>L3 	Quadriceps</a:t>
            </a:r>
          </a:p>
          <a:p>
            <a:pPr>
              <a:tabLst>
                <a:tab pos="712788" algn="l"/>
              </a:tabLst>
            </a:pPr>
            <a:r>
              <a:rPr lang="en-US" sz="1100" b="1" dirty="0">
                <a:solidFill>
                  <a:srgbClr val="000000"/>
                </a:solidFill>
              </a:rPr>
              <a:t>L4-L5	Hamstrings – </a:t>
            </a:r>
            <a:r>
              <a:rPr lang="en-US" sz="1100" b="1" dirty="0" err="1">
                <a:solidFill>
                  <a:srgbClr val="000000"/>
                </a:solidFill>
              </a:rPr>
              <a:t>Kne</a:t>
            </a:r>
            <a:endParaRPr lang="en-US" sz="1100" b="1" dirty="0">
              <a:solidFill>
                <a:srgbClr val="000000"/>
              </a:solidFill>
            </a:endParaRPr>
          </a:p>
          <a:p>
            <a:pPr>
              <a:tabLst>
                <a:tab pos="712788" algn="l"/>
              </a:tabLst>
            </a:pPr>
            <a:r>
              <a:rPr lang="en-US" sz="1100" b="1" dirty="0">
                <a:solidFill>
                  <a:srgbClr val="000000"/>
                </a:solidFill>
              </a:rPr>
              <a:t>L4-S1	</a:t>
            </a:r>
            <a:r>
              <a:rPr lang="en-US" sz="1100" b="1" dirty="0" err="1">
                <a:solidFill>
                  <a:srgbClr val="000000"/>
                </a:solidFill>
              </a:rPr>
              <a:t>Fot</a:t>
            </a: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r>
              <a:rPr lang="en-US" sz="1400" b="1" dirty="0">
                <a:solidFill>
                  <a:srgbClr val="462EFF"/>
                </a:solidFill>
              </a:rPr>
              <a:t>Sacral</a:t>
            </a:r>
            <a:endParaRPr lang="en-US" sz="1400" b="1" dirty="0">
              <a:solidFill>
                <a:srgbClr val="000000"/>
              </a:solidFill>
            </a:endParaRPr>
          </a:p>
          <a:p>
            <a:pPr>
              <a:tabLst>
                <a:tab pos="712788" algn="l"/>
              </a:tabLst>
            </a:pPr>
            <a:r>
              <a:rPr lang="en-US" sz="1100" b="1" dirty="0">
                <a:solidFill>
                  <a:srgbClr val="000000"/>
                </a:solidFill>
              </a:rPr>
              <a:t>S2	</a:t>
            </a:r>
            <a:r>
              <a:rPr lang="en-US" sz="1100" b="1" dirty="0" err="1">
                <a:solidFill>
                  <a:srgbClr val="000000"/>
                </a:solidFill>
              </a:rPr>
              <a:t>Ereksjon</a:t>
            </a:r>
            <a:endParaRPr lang="en-US" sz="1100" b="1" dirty="0">
              <a:solidFill>
                <a:srgbClr val="000000"/>
              </a:solidFill>
            </a:endParaRPr>
          </a:p>
          <a:p>
            <a:pPr>
              <a:tabLst>
                <a:tab pos="712788" algn="l"/>
              </a:tabLst>
            </a:pPr>
            <a:r>
              <a:rPr lang="en-US" sz="1100" b="1" dirty="0">
                <a:solidFill>
                  <a:srgbClr val="000000"/>
                </a:solidFill>
              </a:rPr>
              <a:t>S2-S3	Tarm </a:t>
            </a:r>
            <a:r>
              <a:rPr lang="en-US" sz="1100" b="1" dirty="0" err="1">
                <a:solidFill>
                  <a:srgbClr val="000000"/>
                </a:solidFill>
              </a:rPr>
              <a:t>og</a:t>
            </a:r>
            <a:r>
              <a:rPr lang="en-US" sz="1100" b="1" dirty="0">
                <a:solidFill>
                  <a:srgbClr val="000000"/>
                </a:solidFill>
              </a:rPr>
              <a:t> </a:t>
            </a:r>
            <a:r>
              <a:rPr lang="en-US" sz="1100" b="1" dirty="0" err="1">
                <a:solidFill>
                  <a:srgbClr val="000000"/>
                </a:solidFill>
              </a:rPr>
              <a:t>blære</a:t>
            </a: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r>
              <a:rPr lang="en-US" sz="1400" b="1" dirty="0">
                <a:solidFill>
                  <a:srgbClr val="462EFF"/>
                </a:solidFill>
              </a:rPr>
              <a:t>Coccygeal</a:t>
            </a:r>
            <a:endParaRPr lang="en-US" sz="1400" b="1" dirty="0">
              <a:solidFill>
                <a:srgbClr val="000000"/>
              </a:solidFill>
            </a:endParaRPr>
          </a:p>
        </p:txBody>
      </p:sp>
      <p:pic>
        <p:nvPicPr>
          <p:cNvPr id="4" name="Billede 3" descr="Et billede, der indeholder tekst, skærmbillede, skelet&#10;&#10;Automatisk genereret beskrivelse">
            <a:extLst>
              <a:ext uri="{FF2B5EF4-FFF2-40B4-BE49-F238E27FC236}">
                <a16:creationId xmlns:a16="http://schemas.microsoft.com/office/drawing/2014/main" id="{57AA29D4-B0F0-FF02-92C5-98E56C2C4A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062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E176-1D58-418A-B93D-AF9F45A78E8C}"/>
              </a:ext>
            </a:extLst>
          </p:cNvPr>
          <p:cNvSpPr>
            <a:spLocks noGrp="1"/>
          </p:cNvSpPr>
          <p:nvPr>
            <p:ph type="title"/>
          </p:nvPr>
        </p:nvSpPr>
        <p:spPr/>
        <p:txBody>
          <a:bodyPr/>
          <a:lstStyle/>
          <a:p>
            <a:r>
              <a:rPr lang="en-GB" dirty="0" err="1"/>
              <a:t>Autonom</a:t>
            </a:r>
            <a:r>
              <a:rPr lang="en-GB" dirty="0"/>
              <a:t> </a:t>
            </a:r>
            <a:r>
              <a:rPr lang="en-GB" dirty="0" err="1"/>
              <a:t>dysrefleksi</a:t>
            </a:r>
            <a:endParaRPr lang="en-GB" dirty="0"/>
          </a:p>
        </p:txBody>
      </p:sp>
      <p:sp>
        <p:nvSpPr>
          <p:cNvPr id="3" name="Content Placeholder 2">
            <a:extLst>
              <a:ext uri="{FF2B5EF4-FFF2-40B4-BE49-F238E27FC236}">
                <a16:creationId xmlns:a16="http://schemas.microsoft.com/office/drawing/2014/main" id="{066856B3-573A-4123-8114-EAE2A6B83A83}"/>
              </a:ext>
            </a:extLst>
          </p:cNvPr>
          <p:cNvSpPr>
            <a:spLocks noGrp="1"/>
          </p:cNvSpPr>
          <p:nvPr>
            <p:ph idx="1"/>
          </p:nvPr>
        </p:nvSpPr>
        <p:spPr>
          <a:xfrm>
            <a:off x="838200" y="2073600"/>
            <a:ext cx="6019800" cy="4230000"/>
          </a:xfrm>
        </p:spPr>
        <p:txBody>
          <a:bodyPr/>
          <a:lstStyle/>
          <a:p>
            <a:r>
              <a:rPr lang="nb-NO" b="1" dirty="0"/>
              <a:t>80 % </a:t>
            </a:r>
            <a:r>
              <a:rPr lang="nb-NO" dirty="0"/>
              <a:t>opplever vanligvis sin første episode i løpet av det første året etter skaden.</a:t>
            </a:r>
          </a:p>
          <a:p>
            <a:r>
              <a:rPr lang="nb-NO" dirty="0"/>
              <a:t>Vanlig årsak er uoppdaget urinveisinfeksjon</a:t>
            </a:r>
          </a:p>
          <a:p>
            <a:r>
              <a:rPr lang="en-GB" dirty="0"/>
              <a:t>AD </a:t>
            </a:r>
            <a:r>
              <a:rPr lang="en-GB" dirty="0" err="1"/>
              <a:t>kan</a:t>
            </a:r>
            <a:r>
              <a:rPr lang="en-GB" dirty="0"/>
              <a:t> </a:t>
            </a:r>
            <a:r>
              <a:rPr lang="en-GB" dirty="0" err="1"/>
              <a:t>bli</a:t>
            </a:r>
            <a:r>
              <a:rPr lang="en-GB" dirty="0"/>
              <a:t> </a:t>
            </a:r>
            <a:r>
              <a:rPr lang="en-GB" dirty="0" err="1"/>
              <a:t>kronisk</a:t>
            </a:r>
            <a:r>
              <a:rPr lang="en-GB" dirty="0"/>
              <a:t> og </a:t>
            </a:r>
            <a:r>
              <a:rPr lang="en-GB" dirty="0" err="1"/>
              <a:t>tilbakevendende</a:t>
            </a:r>
            <a:r>
              <a:rPr lang="en-GB" dirty="0"/>
              <a:t>, </a:t>
            </a:r>
            <a:r>
              <a:rPr lang="en-GB" dirty="0" err="1"/>
              <a:t>ofte</a:t>
            </a:r>
            <a:r>
              <a:rPr lang="en-GB" dirty="0"/>
              <a:t> </a:t>
            </a:r>
            <a:r>
              <a:rPr lang="en-GB" dirty="0" err="1"/>
              <a:t>i</a:t>
            </a:r>
            <a:r>
              <a:rPr lang="en-GB" dirty="0"/>
              <a:t> </a:t>
            </a:r>
            <a:r>
              <a:rPr lang="en-GB" dirty="0" err="1"/>
              <a:t>forbindelse</a:t>
            </a:r>
            <a:r>
              <a:rPr lang="en-GB" dirty="0"/>
              <a:t> med </a:t>
            </a:r>
            <a:r>
              <a:rPr lang="en-GB" dirty="0" err="1"/>
              <a:t>langvarige</a:t>
            </a:r>
            <a:r>
              <a:rPr lang="en-GB" dirty="0"/>
              <a:t> </a:t>
            </a:r>
            <a:r>
              <a:rPr lang="en-GB" dirty="0" err="1"/>
              <a:t>medisinske</a:t>
            </a:r>
            <a:r>
              <a:rPr lang="en-GB" dirty="0"/>
              <a:t> </a:t>
            </a:r>
            <a:r>
              <a:rPr lang="en-GB" dirty="0" err="1"/>
              <a:t>problemer</a:t>
            </a:r>
            <a:r>
              <a:rPr lang="en-GB" dirty="0"/>
              <a:t> (</a:t>
            </a:r>
            <a:r>
              <a:rPr lang="en-GB" dirty="0" err="1"/>
              <a:t>f.eks</a:t>
            </a:r>
            <a:r>
              <a:rPr lang="en-GB" dirty="0"/>
              <a:t>. </a:t>
            </a:r>
            <a:r>
              <a:rPr lang="en-GB" dirty="0" err="1"/>
              <a:t>hemoroider</a:t>
            </a:r>
            <a:r>
              <a:rPr lang="en-GB" dirty="0"/>
              <a:t>).</a:t>
            </a:r>
          </a:p>
        </p:txBody>
      </p:sp>
      <p:pic>
        <p:nvPicPr>
          <p:cNvPr id="5" name="Picture 4" descr="A person in a wheelchair with his hand on his head&#10;&#10;Description automatically generated">
            <a:extLst>
              <a:ext uri="{FF2B5EF4-FFF2-40B4-BE49-F238E27FC236}">
                <a16:creationId xmlns:a16="http://schemas.microsoft.com/office/drawing/2014/main" id="{F68306A5-03EE-C745-C67C-812DEEED51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286" t="7091" r="39601" b="7091"/>
          <a:stretch/>
        </p:blipFill>
        <p:spPr>
          <a:xfrm>
            <a:off x="6646464" y="530490"/>
            <a:ext cx="3305612" cy="5885339"/>
          </a:xfrm>
          <a:prstGeom prst="rect">
            <a:avLst/>
          </a:prstGeom>
        </p:spPr>
      </p:pic>
      <p:pic>
        <p:nvPicPr>
          <p:cNvPr id="6" name="Billede 5" descr="Et billede, der indeholder tekst, tøj, rullestol, person&#10;&#10;Automatisk genereret beskrivelse">
            <a:extLst>
              <a:ext uri="{FF2B5EF4-FFF2-40B4-BE49-F238E27FC236}">
                <a16:creationId xmlns:a16="http://schemas.microsoft.com/office/drawing/2014/main" id="{9412BF4A-23DA-C358-E53A-B8687CCD9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189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5654B2-5C4D-4240-7658-1D293E84B301}"/>
              </a:ext>
            </a:extLst>
          </p:cNvPr>
          <p:cNvSpPr/>
          <p:nvPr/>
        </p:nvSpPr>
        <p:spPr>
          <a:xfrm>
            <a:off x="0" y="0"/>
            <a:ext cx="12192000" cy="6858000"/>
          </a:xfrm>
          <a:prstGeom prst="rect">
            <a:avLst/>
          </a:prstGeom>
          <a:solidFill>
            <a:schemeClr val="bg2">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19420A70-9509-4E15-9E94-AE8215A41EBE}"/>
              </a:ext>
            </a:extLst>
          </p:cNvPr>
          <p:cNvSpPr>
            <a:spLocks noGrp="1"/>
          </p:cNvSpPr>
          <p:nvPr>
            <p:ph type="title"/>
          </p:nvPr>
        </p:nvSpPr>
        <p:spPr>
          <a:xfrm>
            <a:off x="838200" y="1405407"/>
            <a:ext cx="10515600" cy="1223493"/>
          </a:xfrm>
        </p:spPr>
        <p:txBody>
          <a:bodyPr/>
          <a:lstStyle/>
          <a:p>
            <a:pPr algn="ctr"/>
            <a:r>
              <a:rPr lang="en-GB" dirty="0"/>
              <a:t>Frisk </a:t>
            </a:r>
            <a:r>
              <a:rPr lang="en-GB" dirty="0" err="1"/>
              <a:t>ryggrad</a:t>
            </a:r>
            <a:endParaRPr lang="en-GB" dirty="0"/>
          </a:p>
        </p:txBody>
      </p:sp>
      <p:sp>
        <p:nvSpPr>
          <p:cNvPr id="3" name="Content Placeholder 2">
            <a:extLst>
              <a:ext uri="{FF2B5EF4-FFF2-40B4-BE49-F238E27FC236}">
                <a16:creationId xmlns:a16="http://schemas.microsoft.com/office/drawing/2014/main" id="{7215CCA1-41E2-4A4C-812F-7102AD1202E0}"/>
              </a:ext>
            </a:extLst>
          </p:cNvPr>
          <p:cNvSpPr>
            <a:spLocks noGrp="1"/>
          </p:cNvSpPr>
          <p:nvPr>
            <p:ph idx="1"/>
          </p:nvPr>
        </p:nvSpPr>
        <p:spPr>
          <a:xfrm>
            <a:off x="2022618" y="4367937"/>
            <a:ext cx="1393398" cy="424732"/>
          </a:xfrm>
        </p:spPr>
        <p:txBody>
          <a:bodyPr>
            <a:spAutoFit/>
          </a:bodyPr>
          <a:lstStyle/>
          <a:p>
            <a:pPr marL="0" indent="0" algn="ctr">
              <a:buNone/>
            </a:pPr>
            <a:r>
              <a:rPr lang="en-GB" dirty="0" err="1"/>
              <a:t>Smerte</a:t>
            </a:r>
            <a:endParaRPr lang="en-GB" dirty="0"/>
          </a:p>
        </p:txBody>
      </p:sp>
      <p:sp>
        <p:nvSpPr>
          <p:cNvPr id="10" name="Freeform 5">
            <a:extLst>
              <a:ext uri="{FF2B5EF4-FFF2-40B4-BE49-F238E27FC236}">
                <a16:creationId xmlns:a16="http://schemas.microsoft.com/office/drawing/2014/main" id="{401A467E-850F-D2A1-A7A3-44A3C95A18BA}"/>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5">
            <a:extLst>
              <a:ext uri="{FF2B5EF4-FFF2-40B4-BE49-F238E27FC236}">
                <a16:creationId xmlns:a16="http://schemas.microsoft.com/office/drawing/2014/main" id="{2AF7AF01-EAA1-CD25-6C91-90872C98C3DB}"/>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Graphic 15">
            <a:extLst>
              <a:ext uri="{FF2B5EF4-FFF2-40B4-BE49-F238E27FC236}">
                <a16:creationId xmlns:a16="http://schemas.microsoft.com/office/drawing/2014/main" id="{43CA71CA-CD79-6612-CE50-51DAB34919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6395" y="2628900"/>
            <a:ext cx="1600200" cy="1600200"/>
          </a:xfrm>
          <a:prstGeom prst="rect">
            <a:avLst/>
          </a:prstGeom>
        </p:spPr>
      </p:pic>
      <p:pic>
        <p:nvPicPr>
          <p:cNvPr id="18" name="Graphic 17">
            <a:extLst>
              <a:ext uri="{FF2B5EF4-FFF2-40B4-BE49-F238E27FC236}">
                <a16:creationId xmlns:a16="http://schemas.microsoft.com/office/drawing/2014/main" id="{10DAE33B-122F-B324-83B7-7EE0AC9E40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28100" y="2628900"/>
            <a:ext cx="1600200" cy="1600200"/>
          </a:xfrm>
          <a:prstGeom prst="rect">
            <a:avLst/>
          </a:prstGeom>
        </p:spPr>
      </p:pic>
      <p:pic>
        <p:nvPicPr>
          <p:cNvPr id="20" name="Graphic 19">
            <a:extLst>
              <a:ext uri="{FF2B5EF4-FFF2-40B4-BE49-F238E27FC236}">
                <a16:creationId xmlns:a16="http://schemas.microsoft.com/office/drawing/2014/main" id="{90ED0D30-C7C8-168A-23CD-43C701E575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44691" y="2628900"/>
            <a:ext cx="1600200" cy="1600200"/>
          </a:xfrm>
          <a:prstGeom prst="rect">
            <a:avLst/>
          </a:prstGeom>
        </p:spPr>
      </p:pic>
      <p:pic>
        <p:nvPicPr>
          <p:cNvPr id="22" name="Graphic 21">
            <a:extLst>
              <a:ext uri="{FF2B5EF4-FFF2-40B4-BE49-F238E27FC236}">
                <a16:creationId xmlns:a16="http://schemas.microsoft.com/office/drawing/2014/main" id="{E92AA0E3-48D5-CDCA-70A5-BCB57C1D72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2987" y="2628900"/>
            <a:ext cx="1600200" cy="1600200"/>
          </a:xfrm>
          <a:prstGeom prst="rect">
            <a:avLst/>
          </a:prstGeom>
        </p:spPr>
      </p:pic>
      <p:sp>
        <p:nvSpPr>
          <p:cNvPr id="23" name="Content Placeholder 2">
            <a:extLst>
              <a:ext uri="{FF2B5EF4-FFF2-40B4-BE49-F238E27FC236}">
                <a16:creationId xmlns:a16="http://schemas.microsoft.com/office/drawing/2014/main" id="{6D8FBC33-AA52-A7B5-C4E6-15F5C0CD87DC}"/>
              </a:ext>
            </a:extLst>
          </p:cNvPr>
          <p:cNvSpPr txBox="1">
            <a:spLocks/>
          </p:cNvSpPr>
          <p:nvPr/>
        </p:nvSpPr>
        <p:spPr>
          <a:xfrm>
            <a:off x="4348092"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err="1"/>
              <a:t>Varme</a:t>
            </a:r>
            <a:endParaRPr lang="en-GB" dirty="0"/>
          </a:p>
        </p:txBody>
      </p:sp>
      <p:sp>
        <p:nvSpPr>
          <p:cNvPr id="24" name="Content Placeholder 2">
            <a:extLst>
              <a:ext uri="{FF2B5EF4-FFF2-40B4-BE49-F238E27FC236}">
                <a16:creationId xmlns:a16="http://schemas.microsoft.com/office/drawing/2014/main" id="{B5D6E8FC-7713-E572-06A8-144B6DE36BA8}"/>
              </a:ext>
            </a:extLst>
          </p:cNvPr>
          <p:cNvSpPr txBox="1">
            <a:spLocks/>
          </p:cNvSpPr>
          <p:nvPr/>
        </p:nvSpPr>
        <p:spPr>
          <a:xfrm>
            <a:off x="6689796"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err="1"/>
              <a:t>Blære</a:t>
            </a:r>
            <a:endParaRPr lang="en-GB" dirty="0"/>
          </a:p>
        </p:txBody>
      </p:sp>
      <p:sp>
        <p:nvSpPr>
          <p:cNvPr id="25" name="Content Placeholder 2">
            <a:extLst>
              <a:ext uri="{FF2B5EF4-FFF2-40B4-BE49-F238E27FC236}">
                <a16:creationId xmlns:a16="http://schemas.microsoft.com/office/drawing/2014/main" id="{332B0C5C-1659-7C90-34F1-84DB4E35EE80}"/>
              </a:ext>
            </a:extLst>
          </p:cNvPr>
          <p:cNvSpPr txBox="1">
            <a:spLocks/>
          </p:cNvSpPr>
          <p:nvPr/>
        </p:nvSpPr>
        <p:spPr>
          <a:xfrm>
            <a:off x="9031501"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Tarm</a:t>
            </a:r>
          </a:p>
        </p:txBody>
      </p:sp>
      <p:pic>
        <p:nvPicPr>
          <p:cNvPr id="5" name="Billede 4" descr="Et billede, der indeholder tekst, skærmbillede, logo, Font/skrifttype&#10;&#10;Automatisk genereret beskrivelse">
            <a:extLst>
              <a:ext uri="{FF2B5EF4-FFF2-40B4-BE49-F238E27FC236}">
                <a16:creationId xmlns:a16="http://schemas.microsoft.com/office/drawing/2014/main" id="{47771F12-C6DB-E664-C430-E5123497DE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260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406B1BF-C666-517E-0923-0435ABA614B6}"/>
              </a:ext>
            </a:extLst>
          </p:cNvPr>
          <p:cNvSpPr/>
          <p:nvPr/>
        </p:nvSpPr>
        <p:spPr>
          <a:xfrm>
            <a:off x="0" y="0"/>
            <a:ext cx="12192000" cy="6858000"/>
          </a:xfrm>
          <a:prstGeom prst="rect">
            <a:avLst/>
          </a:prstGeom>
          <a:solidFill>
            <a:schemeClr val="bg2">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6968FCA0-8E96-4D05-B954-C413743EC469}"/>
              </a:ext>
            </a:extLst>
          </p:cNvPr>
          <p:cNvSpPr>
            <a:spLocks noGrp="1"/>
          </p:cNvSpPr>
          <p:nvPr>
            <p:ph type="title"/>
          </p:nvPr>
        </p:nvSpPr>
        <p:spPr>
          <a:xfrm>
            <a:off x="838200" y="1405407"/>
            <a:ext cx="10515600" cy="1223493"/>
          </a:xfrm>
        </p:spPr>
        <p:txBody>
          <a:bodyPr/>
          <a:lstStyle/>
          <a:p>
            <a:pPr algn="ctr"/>
            <a:r>
              <a:rPr lang="en-GB" dirty="0" err="1"/>
              <a:t>Ryggmargsskade</a:t>
            </a:r>
            <a:endParaRPr lang="en-GB" dirty="0"/>
          </a:p>
        </p:txBody>
      </p:sp>
      <p:sp>
        <p:nvSpPr>
          <p:cNvPr id="11" name="Title 1">
            <a:extLst>
              <a:ext uri="{FF2B5EF4-FFF2-40B4-BE49-F238E27FC236}">
                <a16:creationId xmlns:a16="http://schemas.microsoft.com/office/drawing/2014/main" id="{70A6A969-BD59-55F1-4A97-05100ED58612}"/>
              </a:ext>
            </a:extLst>
          </p:cNvPr>
          <p:cNvSpPr txBox="1">
            <a:spLocks/>
          </p:cNvSpPr>
          <p:nvPr/>
        </p:nvSpPr>
        <p:spPr>
          <a:xfrm>
            <a:off x="838200" y="746971"/>
            <a:ext cx="10515600" cy="1223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2"/>
                </a:solidFill>
                <a:latin typeface="+mn-lt"/>
                <a:ea typeface="+mj-ea"/>
                <a:cs typeface="+mj-cs"/>
              </a:defRPr>
            </a:lvl1pPr>
          </a:lstStyle>
          <a:p>
            <a:endParaRPr lang="en-GB"/>
          </a:p>
        </p:txBody>
      </p:sp>
      <p:sp>
        <p:nvSpPr>
          <p:cNvPr id="12" name="Content Placeholder 2">
            <a:extLst>
              <a:ext uri="{FF2B5EF4-FFF2-40B4-BE49-F238E27FC236}">
                <a16:creationId xmlns:a16="http://schemas.microsoft.com/office/drawing/2014/main" id="{A11C6B10-C6B5-D071-07FE-B74F78D47D27}"/>
              </a:ext>
            </a:extLst>
          </p:cNvPr>
          <p:cNvSpPr txBox="1">
            <a:spLocks/>
          </p:cNvSpPr>
          <p:nvPr/>
        </p:nvSpPr>
        <p:spPr>
          <a:xfrm>
            <a:off x="2022618"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err="1"/>
              <a:t>Smerte</a:t>
            </a:r>
            <a:endParaRPr lang="en-GB" dirty="0"/>
          </a:p>
        </p:txBody>
      </p:sp>
      <p:sp>
        <p:nvSpPr>
          <p:cNvPr id="13" name="Freeform 5">
            <a:extLst>
              <a:ext uri="{FF2B5EF4-FFF2-40B4-BE49-F238E27FC236}">
                <a16:creationId xmlns:a16="http://schemas.microsoft.com/office/drawing/2014/main" id="{E09C6AFE-E183-32EE-CDD2-1A3AC2543C81}"/>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5">
            <a:extLst>
              <a:ext uri="{FF2B5EF4-FFF2-40B4-BE49-F238E27FC236}">
                <a16:creationId xmlns:a16="http://schemas.microsoft.com/office/drawing/2014/main" id="{6090D4EA-C345-041B-AC70-AD668C44EFAD}"/>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Graphic 14">
            <a:extLst>
              <a:ext uri="{FF2B5EF4-FFF2-40B4-BE49-F238E27FC236}">
                <a16:creationId xmlns:a16="http://schemas.microsoft.com/office/drawing/2014/main" id="{BB8E2673-D920-41B4-9390-3C57AE5838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6395" y="2628900"/>
            <a:ext cx="1600200" cy="1600200"/>
          </a:xfrm>
          <a:prstGeom prst="rect">
            <a:avLst/>
          </a:prstGeom>
        </p:spPr>
      </p:pic>
      <p:pic>
        <p:nvPicPr>
          <p:cNvPr id="16" name="Graphic 15">
            <a:extLst>
              <a:ext uri="{FF2B5EF4-FFF2-40B4-BE49-F238E27FC236}">
                <a16:creationId xmlns:a16="http://schemas.microsoft.com/office/drawing/2014/main" id="{45D8AAF7-5156-2A8C-A5F5-8A7FF5A8EA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28100" y="2628900"/>
            <a:ext cx="1600200" cy="1600200"/>
          </a:xfrm>
          <a:prstGeom prst="rect">
            <a:avLst/>
          </a:prstGeom>
        </p:spPr>
      </p:pic>
      <p:pic>
        <p:nvPicPr>
          <p:cNvPr id="17" name="Graphic 16">
            <a:extLst>
              <a:ext uri="{FF2B5EF4-FFF2-40B4-BE49-F238E27FC236}">
                <a16:creationId xmlns:a16="http://schemas.microsoft.com/office/drawing/2014/main" id="{227DE742-DB7F-074A-AE37-01510AAF0A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44691" y="2628900"/>
            <a:ext cx="1600200" cy="1600200"/>
          </a:xfrm>
          <a:prstGeom prst="rect">
            <a:avLst/>
          </a:prstGeom>
        </p:spPr>
      </p:pic>
      <p:pic>
        <p:nvPicPr>
          <p:cNvPr id="18" name="Graphic 17">
            <a:extLst>
              <a:ext uri="{FF2B5EF4-FFF2-40B4-BE49-F238E27FC236}">
                <a16:creationId xmlns:a16="http://schemas.microsoft.com/office/drawing/2014/main" id="{667153E6-3179-3338-21BC-EAFAEA66B67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2987" y="2628900"/>
            <a:ext cx="1600200" cy="1600200"/>
          </a:xfrm>
          <a:prstGeom prst="rect">
            <a:avLst/>
          </a:prstGeom>
        </p:spPr>
      </p:pic>
      <p:sp>
        <p:nvSpPr>
          <p:cNvPr id="19" name="Content Placeholder 2">
            <a:extLst>
              <a:ext uri="{FF2B5EF4-FFF2-40B4-BE49-F238E27FC236}">
                <a16:creationId xmlns:a16="http://schemas.microsoft.com/office/drawing/2014/main" id="{C922178B-AA3D-3F38-EBEA-F89C3F1AAE15}"/>
              </a:ext>
            </a:extLst>
          </p:cNvPr>
          <p:cNvSpPr txBox="1">
            <a:spLocks/>
          </p:cNvSpPr>
          <p:nvPr/>
        </p:nvSpPr>
        <p:spPr>
          <a:xfrm>
            <a:off x="4348092"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err="1"/>
              <a:t>Varme</a:t>
            </a:r>
            <a:endParaRPr lang="en-GB" dirty="0"/>
          </a:p>
        </p:txBody>
      </p:sp>
      <p:sp>
        <p:nvSpPr>
          <p:cNvPr id="20" name="Content Placeholder 2">
            <a:extLst>
              <a:ext uri="{FF2B5EF4-FFF2-40B4-BE49-F238E27FC236}">
                <a16:creationId xmlns:a16="http://schemas.microsoft.com/office/drawing/2014/main" id="{A32D2465-1AD8-5D66-23E7-545F393F89B6}"/>
              </a:ext>
            </a:extLst>
          </p:cNvPr>
          <p:cNvSpPr txBox="1">
            <a:spLocks/>
          </p:cNvSpPr>
          <p:nvPr/>
        </p:nvSpPr>
        <p:spPr>
          <a:xfrm>
            <a:off x="5920948" y="4340337"/>
            <a:ext cx="2931095" cy="75713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err="1"/>
              <a:t>Blæreirritasjon</a:t>
            </a:r>
            <a:br>
              <a:rPr lang="en-GB" dirty="0"/>
            </a:br>
            <a:r>
              <a:rPr lang="en-GB" dirty="0"/>
              <a:t>UVI</a:t>
            </a:r>
          </a:p>
        </p:txBody>
      </p:sp>
      <p:sp>
        <p:nvSpPr>
          <p:cNvPr id="21" name="Content Placeholder 2">
            <a:extLst>
              <a:ext uri="{FF2B5EF4-FFF2-40B4-BE49-F238E27FC236}">
                <a16:creationId xmlns:a16="http://schemas.microsoft.com/office/drawing/2014/main" id="{CEE927E6-D250-49CA-C041-9D3164FA4DA1}"/>
              </a:ext>
            </a:extLst>
          </p:cNvPr>
          <p:cNvSpPr txBox="1">
            <a:spLocks/>
          </p:cNvSpPr>
          <p:nvPr/>
        </p:nvSpPr>
        <p:spPr>
          <a:xfrm>
            <a:off x="8928099" y="4340337"/>
            <a:ext cx="1712191" cy="75713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err="1"/>
              <a:t>Oppsvulmet</a:t>
            </a:r>
            <a:r>
              <a:rPr lang="en-GB" dirty="0"/>
              <a:t> </a:t>
            </a:r>
            <a:r>
              <a:rPr lang="en-GB" dirty="0" err="1"/>
              <a:t>tarm</a:t>
            </a:r>
            <a:endParaRPr lang="en-GB" dirty="0"/>
          </a:p>
        </p:txBody>
      </p:sp>
      <p:pic>
        <p:nvPicPr>
          <p:cNvPr id="4" name="Billede 3" descr="Et billede, der indeholder tekst, skærmbillede, Elektrisk blå, Font/skrifttype&#10;&#10;Automatisk genereret beskrivelse">
            <a:extLst>
              <a:ext uri="{FF2B5EF4-FFF2-40B4-BE49-F238E27FC236}">
                <a16:creationId xmlns:a16="http://schemas.microsoft.com/office/drawing/2014/main" id="{DE3B7BA4-ECAB-39ED-6599-49D97005FE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891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AFCFC67-670F-C2A7-8E98-EBDE7ADDF10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1473" y="856822"/>
            <a:ext cx="1315199" cy="3999279"/>
          </a:xfrm>
          <a:prstGeom prst="rect">
            <a:avLst/>
          </a:prstGeom>
          <a:effectLst>
            <a:innerShdw blurRad="63500" dist="50800" dir="16200000">
              <a:prstClr val="black">
                <a:alpha val="50000"/>
              </a:prstClr>
            </a:innerShdw>
          </a:effectLst>
        </p:spPr>
      </p:pic>
      <p:sp>
        <p:nvSpPr>
          <p:cNvPr id="3" name="TextBox 2">
            <a:extLst>
              <a:ext uri="{FF2B5EF4-FFF2-40B4-BE49-F238E27FC236}">
                <a16:creationId xmlns:a16="http://schemas.microsoft.com/office/drawing/2014/main" id="{007E1A6B-D749-3F75-3733-D83F11CF1CCC}"/>
              </a:ext>
            </a:extLst>
          </p:cNvPr>
          <p:cNvSpPr txBox="1"/>
          <p:nvPr/>
        </p:nvSpPr>
        <p:spPr>
          <a:xfrm>
            <a:off x="2336672" y="2407787"/>
            <a:ext cx="2678006" cy="338554"/>
          </a:xfrm>
          <a:prstGeom prst="rect">
            <a:avLst/>
          </a:prstGeom>
          <a:noFill/>
        </p:spPr>
        <p:txBody>
          <a:bodyPr wrap="square">
            <a:spAutoFit/>
          </a:bodyPr>
          <a:lstStyle/>
          <a:p>
            <a:r>
              <a:rPr lang="nb-NO" sz="1600" dirty="0"/>
              <a:t>Lesjon ved T6 eller høyere</a:t>
            </a:r>
            <a:endParaRPr lang="en-SE" sz="1600" dirty="0"/>
          </a:p>
        </p:txBody>
      </p:sp>
      <p:cxnSp>
        <p:nvCxnSpPr>
          <p:cNvPr id="6" name="Above T6 line">
            <a:extLst>
              <a:ext uri="{FF2B5EF4-FFF2-40B4-BE49-F238E27FC236}">
                <a16:creationId xmlns:a16="http://schemas.microsoft.com/office/drawing/2014/main" id="{D461376E-377D-42CE-4410-3B642D0247C0}"/>
              </a:ext>
            </a:extLst>
          </p:cNvPr>
          <p:cNvCxnSpPr>
            <a:cxnSpLocks/>
          </p:cNvCxnSpPr>
          <p:nvPr/>
        </p:nvCxnSpPr>
        <p:spPr>
          <a:xfrm>
            <a:off x="1816613" y="2816062"/>
            <a:ext cx="4536061" cy="0"/>
          </a:xfrm>
          <a:prstGeom prst="line">
            <a:avLst/>
          </a:prstGeom>
          <a:ln w="19050">
            <a:solidFill>
              <a:srgbClr val="000000"/>
            </a:solidFill>
          </a:ln>
          <a:effectLst>
            <a:glow rad="762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87DB3A-C65F-E076-3E14-D4C2F4D7EC22}"/>
              </a:ext>
            </a:extLst>
          </p:cNvPr>
          <p:cNvSpPr txBox="1"/>
          <p:nvPr/>
        </p:nvSpPr>
        <p:spPr>
          <a:xfrm>
            <a:off x="8641707" y="5338075"/>
            <a:ext cx="3044991" cy="338554"/>
          </a:xfrm>
          <a:prstGeom prst="rect">
            <a:avLst/>
          </a:prstGeom>
          <a:noFill/>
        </p:spPr>
        <p:txBody>
          <a:bodyPr wrap="square" lIns="91440" tIns="45720" rIns="91440" bIns="45720" anchor="t">
            <a:spAutoFit/>
          </a:bodyPr>
          <a:lstStyle/>
          <a:p>
            <a:pPr algn="ctr"/>
            <a:r>
              <a:rPr lang="en-GB" sz="1600" dirty="0" err="1"/>
              <a:t>Innsnevring</a:t>
            </a:r>
            <a:r>
              <a:rPr lang="en-GB" sz="1600" dirty="0"/>
              <a:t> </a:t>
            </a:r>
            <a:r>
              <a:rPr lang="en-GB" sz="1600" dirty="0" err="1"/>
              <a:t>av</a:t>
            </a:r>
            <a:r>
              <a:rPr lang="en-GB" sz="1600" dirty="0"/>
              <a:t> </a:t>
            </a:r>
            <a:r>
              <a:rPr lang="en-GB" sz="1600" dirty="0" err="1"/>
              <a:t>blodkaret</a:t>
            </a:r>
            <a:endParaRPr lang="en-SE" sz="1600" dirty="0"/>
          </a:p>
        </p:txBody>
      </p:sp>
      <p:sp>
        <p:nvSpPr>
          <p:cNvPr id="37" name="TextBox 36">
            <a:extLst>
              <a:ext uri="{FF2B5EF4-FFF2-40B4-BE49-F238E27FC236}">
                <a16:creationId xmlns:a16="http://schemas.microsoft.com/office/drawing/2014/main" id="{2DC1A8AD-BAB4-293E-6A4B-CF70F131AA51}"/>
              </a:ext>
            </a:extLst>
          </p:cNvPr>
          <p:cNvSpPr txBox="1"/>
          <p:nvPr/>
        </p:nvSpPr>
        <p:spPr>
          <a:xfrm>
            <a:off x="8487850" y="3299007"/>
            <a:ext cx="3044991" cy="338554"/>
          </a:xfrm>
          <a:prstGeom prst="rect">
            <a:avLst/>
          </a:prstGeom>
          <a:noFill/>
        </p:spPr>
        <p:txBody>
          <a:bodyPr wrap="square">
            <a:spAutoFit/>
          </a:bodyPr>
          <a:lstStyle/>
          <a:p>
            <a:pPr algn="ctr"/>
            <a:r>
              <a:rPr lang="en-GB" sz="1600" dirty="0" err="1"/>
              <a:t>Økning</a:t>
            </a:r>
            <a:r>
              <a:rPr lang="en-GB" sz="1600" dirty="0"/>
              <a:t> </a:t>
            </a:r>
            <a:r>
              <a:rPr lang="en-GB" sz="1600" dirty="0" err="1"/>
              <a:t>i</a:t>
            </a:r>
            <a:r>
              <a:rPr lang="en-GB" sz="1600" dirty="0"/>
              <a:t> </a:t>
            </a:r>
            <a:r>
              <a:rPr lang="en-GB" sz="1600" dirty="0" err="1"/>
              <a:t>blodtrykket</a:t>
            </a:r>
            <a:endParaRPr lang="en-SE" sz="1600" dirty="0"/>
          </a:p>
        </p:txBody>
      </p:sp>
      <p:pic>
        <p:nvPicPr>
          <p:cNvPr id="41" name="Graphic 40">
            <a:extLst>
              <a:ext uri="{FF2B5EF4-FFF2-40B4-BE49-F238E27FC236}">
                <a16:creationId xmlns:a16="http://schemas.microsoft.com/office/drawing/2014/main" id="{C53EA30D-C636-DE48-8623-325325DDFAD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188468" y="1068733"/>
            <a:ext cx="1643753" cy="2230274"/>
          </a:xfrm>
          <a:prstGeom prst="rect">
            <a:avLst/>
          </a:prstGeom>
        </p:spPr>
      </p:pic>
      <p:pic>
        <p:nvPicPr>
          <p:cNvPr id="2" name="Picture 1" descr="A diagram of a blood vessel&#10;&#10;Description automatically generated">
            <a:extLst>
              <a:ext uri="{FF2B5EF4-FFF2-40B4-BE49-F238E27FC236}">
                <a16:creationId xmlns:a16="http://schemas.microsoft.com/office/drawing/2014/main" id="{3BA425DE-5EEA-BDCE-0BED-8EEB2FCB2828}"/>
              </a:ext>
            </a:extLst>
          </p:cNvPr>
          <p:cNvPicPr>
            <a:picLocks noChangeAspect="1"/>
          </p:cNvPicPr>
          <p:nvPr/>
        </p:nvPicPr>
        <p:blipFill rotWithShape="1">
          <a:blip r:embed="rId8"/>
          <a:srcRect r="154" b="25926"/>
          <a:stretch/>
        </p:blipFill>
        <p:spPr>
          <a:xfrm>
            <a:off x="8636000" y="3836201"/>
            <a:ext cx="2738984" cy="1529085"/>
          </a:xfrm>
          <a:prstGeom prst="rect">
            <a:avLst/>
          </a:prstGeom>
        </p:spPr>
      </p:pic>
      <p:pic>
        <p:nvPicPr>
          <p:cNvPr id="5" name="Billede 4" descr="Et billede, der indeholder tekst, rullestol, tøj, hjul&#10;&#10;Automatisk genereret beskrivelse">
            <a:extLst>
              <a:ext uri="{FF2B5EF4-FFF2-40B4-BE49-F238E27FC236}">
                <a16:creationId xmlns:a16="http://schemas.microsoft.com/office/drawing/2014/main" id="{4112A22A-E0DD-BA42-E911-F8833C9D75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315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6538C198-88A4-FE30-4CB6-65EBF3C4634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1473" y="1229703"/>
            <a:ext cx="1315199" cy="3999279"/>
          </a:xfrm>
          <a:prstGeom prst="rect">
            <a:avLst/>
          </a:prstGeom>
          <a:effectLst>
            <a:innerShdw blurRad="63500" dist="50800" dir="16200000">
              <a:prstClr val="black">
                <a:alpha val="50000"/>
              </a:prstClr>
            </a:innerShdw>
          </a:effectLst>
        </p:spPr>
      </p:pic>
      <p:pic>
        <p:nvPicPr>
          <p:cNvPr id="10" name="Picture 9" descr="A person in a wheelchair with his hand on his head&#10;&#10;Description automatically generated">
            <a:extLst>
              <a:ext uri="{FF2B5EF4-FFF2-40B4-BE49-F238E27FC236}">
                <a16:creationId xmlns:a16="http://schemas.microsoft.com/office/drawing/2014/main" id="{6781117A-8FA1-DA96-C994-292AB9DD60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3286" t="7091" r="39601" b="7249"/>
          <a:stretch/>
        </p:blipFill>
        <p:spPr>
          <a:xfrm>
            <a:off x="4189575" y="983465"/>
            <a:ext cx="3305612" cy="5874535"/>
          </a:xfrm>
          <a:prstGeom prst="rect">
            <a:avLst/>
          </a:prstGeom>
        </p:spPr>
      </p:pic>
      <p:pic>
        <p:nvPicPr>
          <p:cNvPr id="17" name="Graphic 16">
            <a:extLst>
              <a:ext uri="{FF2B5EF4-FFF2-40B4-BE49-F238E27FC236}">
                <a16:creationId xmlns:a16="http://schemas.microsoft.com/office/drawing/2014/main" id="{A99A6046-AEE1-90F5-AB31-166209E3614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0659209" flipH="1">
            <a:off x="6767154" y="1813456"/>
            <a:ext cx="255523" cy="420791"/>
          </a:xfrm>
          <a:prstGeom prst="rect">
            <a:avLst/>
          </a:prstGeom>
          <a:effectLst>
            <a:outerShdw blurRad="50800" dist="38100" dir="2700000" algn="tl" rotWithShape="0">
              <a:prstClr val="black">
                <a:alpha val="40000"/>
              </a:prstClr>
            </a:outerShdw>
          </a:effectLst>
        </p:spPr>
      </p:pic>
      <p:pic>
        <p:nvPicPr>
          <p:cNvPr id="26" name="Graphic 25">
            <a:extLst>
              <a:ext uri="{FF2B5EF4-FFF2-40B4-BE49-F238E27FC236}">
                <a16:creationId xmlns:a16="http://schemas.microsoft.com/office/drawing/2014/main" id="{A373DB8C-EDCB-F72A-7B9C-6A1D1BE320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60290" y="2045763"/>
            <a:ext cx="606545" cy="606545"/>
          </a:xfrm>
          <a:prstGeom prst="rect">
            <a:avLst/>
          </a:prstGeom>
          <a:effectLst>
            <a:glow rad="12700">
              <a:schemeClr val="accent3">
                <a:satMod val="175000"/>
                <a:alpha val="40000"/>
              </a:schemeClr>
            </a:glow>
          </a:effectLst>
        </p:spPr>
      </p:pic>
      <p:grpSp>
        <p:nvGrpSpPr>
          <p:cNvPr id="52" name="Group 51">
            <a:extLst>
              <a:ext uri="{FF2B5EF4-FFF2-40B4-BE49-F238E27FC236}">
                <a16:creationId xmlns:a16="http://schemas.microsoft.com/office/drawing/2014/main" id="{BD7DB7F0-CE32-A58C-E192-F28C04C3C22C}"/>
              </a:ext>
            </a:extLst>
          </p:cNvPr>
          <p:cNvGrpSpPr/>
          <p:nvPr/>
        </p:nvGrpSpPr>
        <p:grpSpPr>
          <a:xfrm>
            <a:off x="5865976" y="616686"/>
            <a:ext cx="1112920" cy="942448"/>
            <a:chOff x="5901668" y="311220"/>
            <a:chExt cx="1112920" cy="942448"/>
          </a:xfrm>
          <a:effectLst>
            <a:glow rad="63500">
              <a:schemeClr val="bg1">
                <a:alpha val="40000"/>
              </a:schemeClr>
            </a:glow>
          </a:effectLst>
        </p:grpSpPr>
        <p:pic>
          <p:nvPicPr>
            <p:cNvPr id="16" name="Graphic 15" descr="Lightning bolt with solid fill">
              <a:extLst>
                <a:ext uri="{FF2B5EF4-FFF2-40B4-BE49-F238E27FC236}">
                  <a16:creationId xmlns:a16="http://schemas.microsoft.com/office/drawing/2014/main" id="{0DC44B3D-2B2C-EAFA-A7D0-4A15EAD46B6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352575">
              <a:off x="5901668" y="339268"/>
              <a:ext cx="914400" cy="914400"/>
            </a:xfrm>
            <a:prstGeom prst="rect">
              <a:avLst/>
            </a:prstGeom>
          </p:spPr>
        </p:pic>
        <p:pic>
          <p:nvPicPr>
            <p:cNvPr id="28" name="Graphic 27" descr="Lightning bolt with solid fill">
              <a:extLst>
                <a:ext uri="{FF2B5EF4-FFF2-40B4-BE49-F238E27FC236}">
                  <a16:creationId xmlns:a16="http://schemas.microsoft.com/office/drawing/2014/main" id="{939DC38D-D32A-B9C7-CF42-D338F19D527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811791">
              <a:off x="6343771" y="311220"/>
              <a:ext cx="670817" cy="670817"/>
            </a:xfrm>
            <a:prstGeom prst="rect">
              <a:avLst/>
            </a:prstGeom>
          </p:spPr>
        </p:pic>
      </p:grpSp>
      <p:sp>
        <p:nvSpPr>
          <p:cNvPr id="30" name="TextBox 29">
            <a:extLst>
              <a:ext uri="{FF2B5EF4-FFF2-40B4-BE49-F238E27FC236}">
                <a16:creationId xmlns:a16="http://schemas.microsoft.com/office/drawing/2014/main" id="{560D8C67-3D2B-42EB-0902-96594F50AA95}"/>
              </a:ext>
            </a:extLst>
          </p:cNvPr>
          <p:cNvSpPr txBox="1"/>
          <p:nvPr/>
        </p:nvSpPr>
        <p:spPr>
          <a:xfrm>
            <a:off x="3968667" y="980478"/>
            <a:ext cx="2270250" cy="369332"/>
          </a:xfrm>
          <a:prstGeom prst="rect">
            <a:avLst/>
          </a:prstGeom>
          <a:noFill/>
        </p:spPr>
        <p:txBody>
          <a:bodyPr wrap="square">
            <a:spAutoFit/>
          </a:bodyPr>
          <a:lstStyle/>
          <a:p>
            <a:r>
              <a:rPr lang="en-GB" dirty="0" err="1"/>
              <a:t>Dundrende</a:t>
            </a:r>
            <a:r>
              <a:rPr lang="en-GB" dirty="0"/>
              <a:t> </a:t>
            </a:r>
            <a:r>
              <a:rPr lang="en-GB" dirty="0" err="1"/>
              <a:t>hodepine</a:t>
            </a:r>
            <a:endParaRPr lang="en-SE" dirty="0"/>
          </a:p>
        </p:txBody>
      </p:sp>
      <p:sp>
        <p:nvSpPr>
          <p:cNvPr id="32" name="TextBox 31">
            <a:extLst>
              <a:ext uri="{FF2B5EF4-FFF2-40B4-BE49-F238E27FC236}">
                <a16:creationId xmlns:a16="http://schemas.microsoft.com/office/drawing/2014/main" id="{481FD0FE-60CB-3626-D207-41300ED21E79}"/>
              </a:ext>
            </a:extLst>
          </p:cNvPr>
          <p:cNvSpPr txBox="1"/>
          <p:nvPr/>
        </p:nvSpPr>
        <p:spPr>
          <a:xfrm>
            <a:off x="3334792" y="2004289"/>
            <a:ext cx="2068755" cy="369332"/>
          </a:xfrm>
          <a:prstGeom prst="rect">
            <a:avLst/>
          </a:prstGeom>
          <a:noFill/>
        </p:spPr>
        <p:txBody>
          <a:bodyPr wrap="square">
            <a:spAutoFit/>
          </a:bodyPr>
          <a:lstStyle/>
          <a:p>
            <a:r>
              <a:rPr lang="en-GB" dirty="0" err="1"/>
              <a:t>Rødmende</a:t>
            </a:r>
            <a:r>
              <a:rPr lang="en-GB" dirty="0"/>
              <a:t> </a:t>
            </a:r>
            <a:r>
              <a:rPr lang="en-GB" dirty="0" err="1"/>
              <a:t>i</a:t>
            </a:r>
            <a:r>
              <a:rPr lang="en-GB" dirty="0"/>
              <a:t> </a:t>
            </a:r>
            <a:r>
              <a:rPr lang="en-GB" dirty="0" err="1"/>
              <a:t>huden</a:t>
            </a:r>
            <a:endParaRPr lang="en-SE" dirty="0"/>
          </a:p>
        </p:txBody>
      </p:sp>
      <p:sp>
        <p:nvSpPr>
          <p:cNvPr id="34" name="Rectangle 33">
            <a:extLst>
              <a:ext uri="{FF2B5EF4-FFF2-40B4-BE49-F238E27FC236}">
                <a16:creationId xmlns:a16="http://schemas.microsoft.com/office/drawing/2014/main" id="{5CE76F3C-CF33-CE37-4550-569D59CA4511}"/>
              </a:ext>
            </a:extLst>
          </p:cNvPr>
          <p:cNvSpPr/>
          <p:nvPr/>
        </p:nvSpPr>
        <p:spPr>
          <a:xfrm>
            <a:off x="4255165" y="3173551"/>
            <a:ext cx="3517356" cy="35156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7" name="Graphic 26">
            <a:extLst>
              <a:ext uri="{FF2B5EF4-FFF2-40B4-BE49-F238E27FC236}">
                <a16:creationId xmlns:a16="http://schemas.microsoft.com/office/drawing/2014/main" id="{6A9E58C4-5EB3-2A46-81A7-4CCF803E1A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40196" y="2779436"/>
            <a:ext cx="723833" cy="723833"/>
          </a:xfrm>
          <a:prstGeom prst="rect">
            <a:avLst/>
          </a:prstGeom>
          <a:effectLst>
            <a:glow rad="12700">
              <a:schemeClr val="accent3">
                <a:satMod val="175000"/>
                <a:alpha val="40000"/>
              </a:schemeClr>
            </a:glow>
          </a:effectLst>
        </p:spPr>
      </p:pic>
      <p:sp>
        <p:nvSpPr>
          <p:cNvPr id="35" name="TextBox 34">
            <a:extLst>
              <a:ext uri="{FF2B5EF4-FFF2-40B4-BE49-F238E27FC236}">
                <a16:creationId xmlns:a16="http://schemas.microsoft.com/office/drawing/2014/main" id="{5AEA0E5D-2C17-D92E-F0A9-0277A7E9869C}"/>
              </a:ext>
            </a:extLst>
          </p:cNvPr>
          <p:cNvSpPr txBox="1"/>
          <p:nvPr/>
        </p:nvSpPr>
        <p:spPr>
          <a:xfrm>
            <a:off x="2202566" y="2828228"/>
            <a:ext cx="2678006" cy="369332"/>
          </a:xfrm>
          <a:prstGeom prst="rect">
            <a:avLst/>
          </a:prstGeom>
          <a:noFill/>
        </p:spPr>
        <p:txBody>
          <a:bodyPr wrap="square">
            <a:spAutoFit/>
          </a:bodyPr>
          <a:lstStyle/>
          <a:p>
            <a:r>
              <a:rPr lang="nb-NO" dirty="0"/>
              <a:t>Lesjon ved T6 eller høyere</a:t>
            </a:r>
            <a:endParaRPr lang="en-SE" dirty="0"/>
          </a:p>
        </p:txBody>
      </p:sp>
      <p:sp>
        <p:nvSpPr>
          <p:cNvPr id="33" name="TextBox 32">
            <a:extLst>
              <a:ext uri="{FF2B5EF4-FFF2-40B4-BE49-F238E27FC236}">
                <a16:creationId xmlns:a16="http://schemas.microsoft.com/office/drawing/2014/main" id="{D304CD1D-9D19-69E4-C21A-BB0F524EDD18}"/>
              </a:ext>
            </a:extLst>
          </p:cNvPr>
          <p:cNvSpPr txBox="1"/>
          <p:nvPr/>
        </p:nvSpPr>
        <p:spPr>
          <a:xfrm>
            <a:off x="2381463" y="3252975"/>
            <a:ext cx="2068755" cy="369332"/>
          </a:xfrm>
          <a:prstGeom prst="rect">
            <a:avLst/>
          </a:prstGeom>
          <a:noFill/>
        </p:spPr>
        <p:txBody>
          <a:bodyPr wrap="square">
            <a:spAutoFit/>
          </a:bodyPr>
          <a:lstStyle/>
          <a:p>
            <a:r>
              <a:rPr lang="en-GB" dirty="0" err="1"/>
              <a:t>Blek</a:t>
            </a:r>
            <a:r>
              <a:rPr lang="en-GB" dirty="0"/>
              <a:t> </a:t>
            </a:r>
            <a:r>
              <a:rPr lang="en-GB" dirty="0" err="1"/>
              <a:t>hud</a:t>
            </a:r>
            <a:r>
              <a:rPr lang="en-GB" dirty="0"/>
              <a:t> - Under T6</a:t>
            </a:r>
            <a:endParaRPr lang="en-SE" dirty="0"/>
          </a:p>
        </p:txBody>
      </p:sp>
      <p:sp>
        <p:nvSpPr>
          <p:cNvPr id="39" name="TextBox 38">
            <a:extLst>
              <a:ext uri="{FF2B5EF4-FFF2-40B4-BE49-F238E27FC236}">
                <a16:creationId xmlns:a16="http://schemas.microsoft.com/office/drawing/2014/main" id="{13AABB19-1F49-0F80-A458-A8DB0F5C4FD4}"/>
              </a:ext>
            </a:extLst>
          </p:cNvPr>
          <p:cNvSpPr txBox="1"/>
          <p:nvPr/>
        </p:nvSpPr>
        <p:spPr>
          <a:xfrm>
            <a:off x="6664029" y="1439476"/>
            <a:ext cx="1792748" cy="369332"/>
          </a:xfrm>
          <a:prstGeom prst="rect">
            <a:avLst/>
          </a:prstGeom>
          <a:noFill/>
        </p:spPr>
        <p:txBody>
          <a:bodyPr wrap="square">
            <a:spAutoFit/>
          </a:bodyPr>
          <a:lstStyle/>
          <a:p>
            <a:r>
              <a:rPr lang="en-GB" dirty="0" err="1"/>
              <a:t>Kanskje</a:t>
            </a:r>
            <a:r>
              <a:rPr lang="en-GB" dirty="0"/>
              <a:t> </a:t>
            </a:r>
            <a:r>
              <a:rPr lang="en-GB" dirty="0" err="1"/>
              <a:t>svette</a:t>
            </a:r>
            <a:endParaRPr lang="en-SE" dirty="0"/>
          </a:p>
        </p:txBody>
      </p:sp>
      <p:sp>
        <p:nvSpPr>
          <p:cNvPr id="41" name="TextBox 40">
            <a:extLst>
              <a:ext uri="{FF2B5EF4-FFF2-40B4-BE49-F238E27FC236}">
                <a16:creationId xmlns:a16="http://schemas.microsoft.com/office/drawing/2014/main" id="{97C3411E-F5F3-6ACE-6797-8CEE42977473}"/>
              </a:ext>
            </a:extLst>
          </p:cNvPr>
          <p:cNvSpPr txBox="1"/>
          <p:nvPr/>
        </p:nvSpPr>
        <p:spPr>
          <a:xfrm>
            <a:off x="7835163" y="2302429"/>
            <a:ext cx="3517356" cy="369332"/>
          </a:xfrm>
          <a:prstGeom prst="rect">
            <a:avLst/>
          </a:prstGeom>
          <a:noFill/>
        </p:spPr>
        <p:txBody>
          <a:bodyPr wrap="square">
            <a:spAutoFit/>
          </a:bodyPr>
          <a:lstStyle/>
          <a:p>
            <a:r>
              <a:rPr lang="en-GB" dirty="0" err="1"/>
              <a:t>Langsom</a:t>
            </a:r>
            <a:r>
              <a:rPr lang="en-GB" dirty="0"/>
              <a:t> </a:t>
            </a:r>
            <a:r>
              <a:rPr lang="en-GB" dirty="0" err="1"/>
              <a:t>puls</a:t>
            </a:r>
            <a:r>
              <a:rPr lang="en-GB" dirty="0"/>
              <a:t> (</a:t>
            </a:r>
            <a:r>
              <a:rPr lang="en-GB" dirty="0" err="1"/>
              <a:t>bradykardi</a:t>
            </a:r>
            <a:r>
              <a:rPr lang="en-GB" dirty="0"/>
              <a:t>)</a:t>
            </a:r>
            <a:endParaRPr lang="en-SE" dirty="0"/>
          </a:p>
        </p:txBody>
      </p:sp>
      <p:cxnSp>
        <p:nvCxnSpPr>
          <p:cNvPr id="36" name="Above T6 line">
            <a:extLst>
              <a:ext uri="{FF2B5EF4-FFF2-40B4-BE49-F238E27FC236}">
                <a16:creationId xmlns:a16="http://schemas.microsoft.com/office/drawing/2014/main" id="{B8E6F6D8-389E-020B-5D11-E01481F5FBC7}"/>
              </a:ext>
            </a:extLst>
          </p:cNvPr>
          <p:cNvCxnSpPr>
            <a:cxnSpLocks/>
          </p:cNvCxnSpPr>
          <p:nvPr/>
        </p:nvCxnSpPr>
        <p:spPr>
          <a:xfrm flipV="1">
            <a:off x="1809455" y="3148207"/>
            <a:ext cx="9010945" cy="63564"/>
          </a:xfrm>
          <a:prstGeom prst="line">
            <a:avLst/>
          </a:prstGeom>
          <a:ln w="19050">
            <a:solidFill>
              <a:srgbClr val="000000"/>
            </a:solidFill>
          </a:ln>
          <a:effectLst>
            <a:glow rad="76200">
              <a:schemeClr val="accent1">
                <a:satMod val="175000"/>
                <a:alpha val="25000"/>
              </a:schemeClr>
            </a:glow>
          </a:effectLst>
        </p:spPr>
        <p:style>
          <a:lnRef idx="1">
            <a:schemeClr val="accent1"/>
          </a:lnRef>
          <a:fillRef idx="0">
            <a:schemeClr val="accent1"/>
          </a:fillRef>
          <a:effectRef idx="0">
            <a:schemeClr val="accent1"/>
          </a:effectRef>
          <a:fontRef idx="minor">
            <a:schemeClr val="tx1"/>
          </a:fontRef>
        </p:style>
      </p:cxnSp>
      <p:pic>
        <p:nvPicPr>
          <p:cNvPr id="51" name="Graphic 50">
            <a:extLst>
              <a:ext uri="{FF2B5EF4-FFF2-40B4-BE49-F238E27FC236}">
                <a16:creationId xmlns:a16="http://schemas.microsoft.com/office/drawing/2014/main" id="{C173ED37-6673-3E4B-3E1F-2C8A4E7557F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873465">
            <a:off x="5517557" y="1450031"/>
            <a:ext cx="266561" cy="382097"/>
          </a:xfrm>
          <a:prstGeom prst="rect">
            <a:avLst/>
          </a:prstGeom>
          <a:effectLst>
            <a:outerShdw blurRad="50800" dist="38100" dir="2700000" algn="tl" rotWithShape="0">
              <a:prstClr val="black">
                <a:alpha val="40000"/>
              </a:prstClr>
            </a:outerShdw>
          </a:effectLst>
        </p:spPr>
      </p:pic>
      <p:sp>
        <p:nvSpPr>
          <p:cNvPr id="54" name="TextBox 53">
            <a:extLst>
              <a:ext uri="{FF2B5EF4-FFF2-40B4-BE49-F238E27FC236}">
                <a16:creationId xmlns:a16="http://schemas.microsoft.com/office/drawing/2014/main" id="{3453A9D0-CADF-4451-6050-25ED35C589A6}"/>
              </a:ext>
            </a:extLst>
          </p:cNvPr>
          <p:cNvSpPr txBox="1"/>
          <p:nvPr/>
        </p:nvSpPr>
        <p:spPr>
          <a:xfrm>
            <a:off x="7835163" y="2674836"/>
            <a:ext cx="3141437" cy="369332"/>
          </a:xfrm>
          <a:prstGeom prst="rect">
            <a:avLst/>
          </a:prstGeom>
          <a:noFill/>
        </p:spPr>
        <p:txBody>
          <a:bodyPr wrap="square">
            <a:spAutoFit/>
          </a:bodyPr>
          <a:lstStyle/>
          <a:p>
            <a:r>
              <a:rPr lang="nb-NO" dirty="0"/>
              <a:t>Kan klage over tetthet i brystet</a:t>
            </a:r>
            <a:endParaRPr lang="en-SE" dirty="0"/>
          </a:p>
        </p:txBody>
      </p:sp>
      <p:grpSp>
        <p:nvGrpSpPr>
          <p:cNvPr id="94" name="Graphic 56">
            <a:extLst>
              <a:ext uri="{FF2B5EF4-FFF2-40B4-BE49-F238E27FC236}">
                <a16:creationId xmlns:a16="http://schemas.microsoft.com/office/drawing/2014/main" id="{7FB856D9-BE2C-1E3B-4F9F-A3AB6E33CFE2}"/>
              </a:ext>
            </a:extLst>
          </p:cNvPr>
          <p:cNvGrpSpPr/>
          <p:nvPr/>
        </p:nvGrpSpPr>
        <p:grpSpPr>
          <a:xfrm>
            <a:off x="8143193" y="1606929"/>
            <a:ext cx="2211043" cy="695538"/>
            <a:chOff x="8794461" y="3607497"/>
            <a:chExt cx="578044" cy="181838"/>
          </a:xfrm>
          <a:solidFill>
            <a:schemeClr val="tx2"/>
          </a:solidFill>
        </p:grpSpPr>
        <p:sp>
          <p:nvSpPr>
            <p:cNvPr id="95" name="Free-form: Shape 94">
              <a:extLst>
                <a:ext uri="{FF2B5EF4-FFF2-40B4-BE49-F238E27FC236}">
                  <a16:creationId xmlns:a16="http://schemas.microsoft.com/office/drawing/2014/main" id="{7F42AC94-C012-7A0B-F96B-1DD47A133FC5}"/>
                </a:ext>
              </a:extLst>
            </p:cNvPr>
            <p:cNvSpPr/>
            <p:nvPr/>
          </p:nvSpPr>
          <p:spPr>
            <a:xfrm>
              <a:off x="8794461" y="3607507"/>
              <a:ext cx="289032" cy="181828"/>
            </a:xfrm>
            <a:custGeom>
              <a:avLst/>
              <a:gdLst>
                <a:gd name="connsiteX0" fmla="*/ 115232 w 289032"/>
                <a:gd name="connsiteY0" fmla="*/ 181818 h 181828"/>
                <a:gd name="connsiteX1" fmla="*/ 109322 w 289032"/>
                <a:gd name="connsiteY1" fmla="*/ 170227 h 181828"/>
                <a:gd name="connsiteX2" fmla="*/ 105506 w 289032"/>
                <a:gd name="connsiteY2" fmla="*/ 145986 h 181828"/>
                <a:gd name="connsiteX3" fmla="*/ 97056 w 289032"/>
                <a:gd name="connsiteY3" fmla="*/ 76084 h 181828"/>
                <a:gd name="connsiteX4" fmla="*/ 89964 w 289032"/>
                <a:gd name="connsiteY4" fmla="*/ 17535 h 181828"/>
                <a:gd name="connsiteX5" fmla="*/ 85040 w 289032"/>
                <a:gd name="connsiteY5" fmla="*/ 56353 h 181828"/>
                <a:gd name="connsiteX6" fmla="*/ 78425 w 289032"/>
                <a:gd name="connsiteY6" fmla="*/ 107676 h 181828"/>
                <a:gd name="connsiteX7" fmla="*/ 69446 w 289032"/>
                <a:gd name="connsiteY7" fmla="*/ 134871 h 181828"/>
                <a:gd name="connsiteX8" fmla="*/ 51436 w 289032"/>
                <a:gd name="connsiteY8" fmla="*/ 105840 h 181828"/>
                <a:gd name="connsiteX9" fmla="*/ 45786 w 289032"/>
                <a:gd name="connsiteY9" fmla="*/ 93202 h 181828"/>
                <a:gd name="connsiteX10" fmla="*/ 42675 w 289032"/>
                <a:gd name="connsiteY10" fmla="*/ 98552 h 181828"/>
                <a:gd name="connsiteX11" fmla="*/ 26978 w 289032"/>
                <a:gd name="connsiteY11" fmla="*/ 118116 h 181828"/>
                <a:gd name="connsiteX12" fmla="*/ 26148 w 289032"/>
                <a:gd name="connsiteY12" fmla="*/ 118458 h 181828"/>
                <a:gd name="connsiteX13" fmla="*/ 0 w 289032"/>
                <a:gd name="connsiteY13" fmla="*/ 122523 h 181828"/>
                <a:gd name="connsiteX14" fmla="*/ 0 w 289032"/>
                <a:gd name="connsiteY14" fmla="*/ 116426 h 181828"/>
                <a:gd name="connsiteX15" fmla="*/ 23805 w 289032"/>
                <a:gd name="connsiteY15" fmla="*/ 112829 h 181828"/>
                <a:gd name="connsiteX16" fmla="*/ 24666 w 289032"/>
                <a:gd name="connsiteY16" fmla="*/ 112476 h 181828"/>
                <a:gd name="connsiteX17" fmla="*/ 37356 w 289032"/>
                <a:gd name="connsiteY17" fmla="*/ 95566 h 181828"/>
                <a:gd name="connsiteX18" fmla="*/ 46055 w 289032"/>
                <a:gd name="connsiteY18" fmla="*/ 85446 h 181828"/>
                <a:gd name="connsiteX19" fmla="*/ 57025 w 289032"/>
                <a:gd name="connsiteY19" fmla="*/ 103435 h 181828"/>
                <a:gd name="connsiteX20" fmla="*/ 68533 w 289032"/>
                <a:gd name="connsiteY20" fmla="*/ 127302 h 181828"/>
                <a:gd name="connsiteX21" fmla="*/ 78964 w 289032"/>
                <a:gd name="connsiteY21" fmla="*/ 55617 h 181828"/>
                <a:gd name="connsiteX22" fmla="*/ 83609 w 289032"/>
                <a:gd name="connsiteY22" fmla="*/ 18769 h 181828"/>
                <a:gd name="connsiteX23" fmla="*/ 89519 w 289032"/>
                <a:gd name="connsiteY23" fmla="*/ 44 h 181828"/>
                <a:gd name="connsiteX24" fmla="*/ 91976 w 289032"/>
                <a:gd name="connsiteY24" fmla="*/ 656 h 181828"/>
                <a:gd name="connsiteX25" fmla="*/ 103090 w 289032"/>
                <a:gd name="connsiteY25" fmla="*/ 75389 h 181828"/>
                <a:gd name="connsiteX26" fmla="*/ 115688 w 289032"/>
                <a:gd name="connsiteY26" fmla="*/ 171305 h 181828"/>
                <a:gd name="connsiteX27" fmla="*/ 122396 w 289032"/>
                <a:gd name="connsiteY27" fmla="*/ 138873 h 181828"/>
                <a:gd name="connsiteX28" fmla="*/ 138000 w 289032"/>
                <a:gd name="connsiteY28" fmla="*/ 89272 h 181828"/>
                <a:gd name="connsiteX29" fmla="*/ 138270 w 289032"/>
                <a:gd name="connsiteY29" fmla="*/ 89272 h 181828"/>
                <a:gd name="connsiteX30" fmla="*/ 149312 w 289032"/>
                <a:gd name="connsiteY30" fmla="*/ 99640 h 181828"/>
                <a:gd name="connsiteX31" fmla="*/ 191945 w 289032"/>
                <a:gd name="connsiteY31" fmla="*/ 129480 h 181828"/>
                <a:gd name="connsiteX32" fmla="*/ 192070 w 289032"/>
                <a:gd name="connsiteY32" fmla="*/ 129480 h 181828"/>
                <a:gd name="connsiteX33" fmla="*/ 236808 w 289032"/>
                <a:gd name="connsiteY33" fmla="*/ 111367 h 181828"/>
                <a:gd name="connsiteX34" fmla="*/ 251179 w 289032"/>
                <a:gd name="connsiteY34" fmla="*/ 103694 h 181828"/>
                <a:gd name="connsiteX35" fmla="*/ 264585 w 289032"/>
                <a:gd name="connsiteY35" fmla="*/ 109936 h 181828"/>
                <a:gd name="connsiteX36" fmla="*/ 278364 w 289032"/>
                <a:gd name="connsiteY36" fmla="*/ 116281 h 181828"/>
                <a:gd name="connsiteX37" fmla="*/ 285373 w 289032"/>
                <a:gd name="connsiteY37" fmla="*/ 116312 h 181828"/>
                <a:gd name="connsiteX38" fmla="*/ 288058 w 289032"/>
                <a:gd name="connsiteY38" fmla="*/ 116292 h 181828"/>
                <a:gd name="connsiteX39" fmla="*/ 288960 w 289032"/>
                <a:gd name="connsiteY39" fmla="*/ 116292 h 181828"/>
                <a:gd name="connsiteX40" fmla="*/ 289033 w 289032"/>
                <a:gd name="connsiteY40" fmla="*/ 122378 h 181828"/>
                <a:gd name="connsiteX41" fmla="*/ 288131 w 289032"/>
                <a:gd name="connsiteY41" fmla="*/ 122378 h 181828"/>
                <a:gd name="connsiteX42" fmla="*/ 285217 w 289032"/>
                <a:gd name="connsiteY42" fmla="*/ 122409 h 181828"/>
                <a:gd name="connsiteX43" fmla="*/ 278374 w 289032"/>
                <a:gd name="connsiteY43" fmla="*/ 122378 h 181828"/>
                <a:gd name="connsiteX44" fmla="*/ 260883 w 289032"/>
                <a:gd name="connsiteY44" fmla="*/ 114778 h 181828"/>
                <a:gd name="connsiteX45" fmla="*/ 251189 w 289032"/>
                <a:gd name="connsiteY45" fmla="*/ 109801 h 181828"/>
                <a:gd name="connsiteX46" fmla="*/ 240479 w 289032"/>
                <a:gd name="connsiteY46" fmla="*/ 116240 h 181828"/>
                <a:gd name="connsiteX47" fmla="*/ 192091 w 289032"/>
                <a:gd name="connsiteY47" fmla="*/ 135576 h 181828"/>
                <a:gd name="connsiteX48" fmla="*/ 191945 w 289032"/>
                <a:gd name="connsiteY48" fmla="*/ 135576 h 181828"/>
                <a:gd name="connsiteX49" fmla="*/ 144366 w 289032"/>
                <a:gd name="connsiteY49" fmla="*/ 103217 h 181828"/>
                <a:gd name="connsiteX50" fmla="*/ 138622 w 289032"/>
                <a:gd name="connsiteY50" fmla="*/ 95887 h 181828"/>
                <a:gd name="connsiteX51" fmla="*/ 128389 w 289032"/>
                <a:gd name="connsiteY51" fmla="*/ 139983 h 181828"/>
                <a:gd name="connsiteX52" fmla="*/ 115626 w 289032"/>
                <a:gd name="connsiteY52" fmla="*/ 181808 h 181828"/>
                <a:gd name="connsiteX53" fmla="*/ 115201 w 289032"/>
                <a:gd name="connsiteY53" fmla="*/ 181829 h 18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9032" h="181828">
                  <a:moveTo>
                    <a:pt x="115232" y="181818"/>
                  </a:moveTo>
                  <a:cubicBezTo>
                    <a:pt x="111862" y="181818"/>
                    <a:pt x="110732" y="177381"/>
                    <a:pt x="109322" y="170227"/>
                  </a:cubicBezTo>
                  <a:cubicBezTo>
                    <a:pt x="108223" y="164669"/>
                    <a:pt x="106979" y="156738"/>
                    <a:pt x="105506" y="145986"/>
                  </a:cubicBezTo>
                  <a:cubicBezTo>
                    <a:pt x="102811" y="126214"/>
                    <a:pt x="99887" y="100729"/>
                    <a:pt x="97056" y="76084"/>
                  </a:cubicBezTo>
                  <a:cubicBezTo>
                    <a:pt x="94620" y="54788"/>
                    <a:pt x="91955" y="31594"/>
                    <a:pt x="89964" y="17535"/>
                  </a:cubicBezTo>
                  <a:cubicBezTo>
                    <a:pt x="88482" y="27799"/>
                    <a:pt x="86688" y="42626"/>
                    <a:pt x="85040" y="56353"/>
                  </a:cubicBezTo>
                  <a:cubicBezTo>
                    <a:pt x="82862" y="74425"/>
                    <a:pt x="80612" y="93119"/>
                    <a:pt x="78425" y="107676"/>
                  </a:cubicBezTo>
                  <a:cubicBezTo>
                    <a:pt x="74713" y="132414"/>
                    <a:pt x="72930" y="134871"/>
                    <a:pt x="69446" y="134871"/>
                  </a:cubicBezTo>
                  <a:cubicBezTo>
                    <a:pt x="64666" y="134871"/>
                    <a:pt x="60757" y="127624"/>
                    <a:pt x="51436" y="105840"/>
                  </a:cubicBezTo>
                  <a:cubicBezTo>
                    <a:pt x="49539" y="101413"/>
                    <a:pt x="47310" y="96188"/>
                    <a:pt x="45786" y="93202"/>
                  </a:cubicBezTo>
                  <a:cubicBezTo>
                    <a:pt x="44842" y="94705"/>
                    <a:pt x="43691" y="96758"/>
                    <a:pt x="42675" y="98552"/>
                  </a:cubicBezTo>
                  <a:cubicBezTo>
                    <a:pt x="38404" y="106152"/>
                    <a:pt x="33095" y="115607"/>
                    <a:pt x="26978" y="118116"/>
                  </a:cubicBezTo>
                  <a:lnTo>
                    <a:pt x="26148" y="118458"/>
                  </a:lnTo>
                  <a:cubicBezTo>
                    <a:pt x="21348" y="120460"/>
                    <a:pt x="16371" y="122523"/>
                    <a:pt x="0" y="122523"/>
                  </a:cubicBezTo>
                  <a:lnTo>
                    <a:pt x="0" y="116426"/>
                  </a:lnTo>
                  <a:cubicBezTo>
                    <a:pt x="15158" y="116426"/>
                    <a:pt x="19554" y="114602"/>
                    <a:pt x="23805" y="112829"/>
                  </a:cubicBezTo>
                  <a:lnTo>
                    <a:pt x="24666" y="112476"/>
                  </a:lnTo>
                  <a:cubicBezTo>
                    <a:pt x="28813" y="110776"/>
                    <a:pt x="33956" y="101621"/>
                    <a:pt x="37356" y="95566"/>
                  </a:cubicBezTo>
                  <a:cubicBezTo>
                    <a:pt x="41265" y="88619"/>
                    <a:pt x="43038" y="85446"/>
                    <a:pt x="46055" y="85446"/>
                  </a:cubicBezTo>
                  <a:cubicBezTo>
                    <a:pt x="49072" y="85446"/>
                    <a:pt x="50400" y="87935"/>
                    <a:pt x="57025" y="103435"/>
                  </a:cubicBezTo>
                  <a:cubicBezTo>
                    <a:pt x="60052" y="110527"/>
                    <a:pt x="65309" y="122803"/>
                    <a:pt x="68533" y="127302"/>
                  </a:cubicBezTo>
                  <a:cubicBezTo>
                    <a:pt x="71530" y="117308"/>
                    <a:pt x="75936" y="80677"/>
                    <a:pt x="78964" y="55617"/>
                  </a:cubicBezTo>
                  <a:cubicBezTo>
                    <a:pt x="80643" y="41682"/>
                    <a:pt x="82230" y="28515"/>
                    <a:pt x="83609" y="18769"/>
                  </a:cubicBezTo>
                  <a:cubicBezTo>
                    <a:pt x="86076" y="1361"/>
                    <a:pt x="86927" y="469"/>
                    <a:pt x="89519" y="44"/>
                  </a:cubicBezTo>
                  <a:cubicBezTo>
                    <a:pt x="90379" y="-101"/>
                    <a:pt x="91260" y="116"/>
                    <a:pt x="91976" y="656"/>
                  </a:cubicBezTo>
                  <a:cubicBezTo>
                    <a:pt x="94309" y="2418"/>
                    <a:pt x="95439" y="8587"/>
                    <a:pt x="103090" y="75389"/>
                  </a:cubicBezTo>
                  <a:cubicBezTo>
                    <a:pt x="106844" y="108121"/>
                    <a:pt x="112235" y="155151"/>
                    <a:pt x="115688" y="171305"/>
                  </a:cubicBezTo>
                  <a:cubicBezTo>
                    <a:pt x="117782" y="163840"/>
                    <a:pt x="120364" y="149843"/>
                    <a:pt x="122396" y="138873"/>
                  </a:cubicBezTo>
                  <a:cubicBezTo>
                    <a:pt x="129560" y="100117"/>
                    <a:pt x="132308" y="89573"/>
                    <a:pt x="138000" y="89272"/>
                  </a:cubicBezTo>
                  <a:cubicBezTo>
                    <a:pt x="138093" y="89272"/>
                    <a:pt x="138176" y="89272"/>
                    <a:pt x="138270" y="89272"/>
                  </a:cubicBezTo>
                  <a:cubicBezTo>
                    <a:pt x="141795" y="89272"/>
                    <a:pt x="144501" y="93005"/>
                    <a:pt x="149312" y="99640"/>
                  </a:cubicBezTo>
                  <a:cubicBezTo>
                    <a:pt x="157928" y="111522"/>
                    <a:pt x="170929" y="129480"/>
                    <a:pt x="191945" y="129480"/>
                  </a:cubicBezTo>
                  <a:cubicBezTo>
                    <a:pt x="191987" y="129480"/>
                    <a:pt x="192028" y="129480"/>
                    <a:pt x="192070" y="129480"/>
                  </a:cubicBezTo>
                  <a:cubicBezTo>
                    <a:pt x="212806" y="129407"/>
                    <a:pt x="226679" y="118977"/>
                    <a:pt x="236808" y="111367"/>
                  </a:cubicBezTo>
                  <a:cubicBezTo>
                    <a:pt x="242729" y="106919"/>
                    <a:pt x="247011" y="103694"/>
                    <a:pt x="251179" y="103694"/>
                  </a:cubicBezTo>
                  <a:cubicBezTo>
                    <a:pt x="256456" y="103694"/>
                    <a:pt x="260593" y="106867"/>
                    <a:pt x="264585" y="109936"/>
                  </a:cubicBezTo>
                  <a:cubicBezTo>
                    <a:pt x="268836" y="113202"/>
                    <a:pt x="272848" y="116281"/>
                    <a:pt x="278364" y="116281"/>
                  </a:cubicBezTo>
                  <a:cubicBezTo>
                    <a:pt x="283880" y="116281"/>
                    <a:pt x="284969" y="116302"/>
                    <a:pt x="285373" y="116312"/>
                  </a:cubicBezTo>
                  <a:cubicBezTo>
                    <a:pt x="285580" y="116312"/>
                    <a:pt x="286472" y="116305"/>
                    <a:pt x="288058" y="116292"/>
                  </a:cubicBezTo>
                  <a:lnTo>
                    <a:pt x="288960" y="116292"/>
                  </a:lnTo>
                  <a:cubicBezTo>
                    <a:pt x="288960" y="116292"/>
                    <a:pt x="289033" y="122378"/>
                    <a:pt x="289033" y="122378"/>
                  </a:cubicBezTo>
                  <a:lnTo>
                    <a:pt x="288131" y="122378"/>
                  </a:lnTo>
                  <a:cubicBezTo>
                    <a:pt x="286410" y="122406"/>
                    <a:pt x="285435" y="122416"/>
                    <a:pt x="285217" y="122409"/>
                  </a:cubicBezTo>
                  <a:cubicBezTo>
                    <a:pt x="284865" y="122409"/>
                    <a:pt x="284056" y="122378"/>
                    <a:pt x="278374" y="122378"/>
                  </a:cubicBezTo>
                  <a:cubicBezTo>
                    <a:pt x="270785" y="122378"/>
                    <a:pt x="265528" y="118334"/>
                    <a:pt x="260883" y="114778"/>
                  </a:cubicBezTo>
                  <a:cubicBezTo>
                    <a:pt x="257400" y="112103"/>
                    <a:pt x="254393" y="109801"/>
                    <a:pt x="251189" y="109801"/>
                  </a:cubicBezTo>
                  <a:cubicBezTo>
                    <a:pt x="249053" y="109801"/>
                    <a:pt x="244885" y="112932"/>
                    <a:pt x="240479" y="116240"/>
                  </a:cubicBezTo>
                  <a:cubicBezTo>
                    <a:pt x="230277" y="123912"/>
                    <a:pt x="214849" y="135504"/>
                    <a:pt x="192091" y="135576"/>
                  </a:cubicBezTo>
                  <a:lnTo>
                    <a:pt x="191945" y="135576"/>
                  </a:lnTo>
                  <a:cubicBezTo>
                    <a:pt x="167808" y="135576"/>
                    <a:pt x="153148" y="115327"/>
                    <a:pt x="144366" y="103217"/>
                  </a:cubicBezTo>
                  <a:cubicBezTo>
                    <a:pt x="142396" y="100501"/>
                    <a:pt x="140043" y="97245"/>
                    <a:pt x="138622" y="95887"/>
                  </a:cubicBezTo>
                  <a:cubicBezTo>
                    <a:pt x="135553" y="101195"/>
                    <a:pt x="131281" y="124327"/>
                    <a:pt x="128389" y="139983"/>
                  </a:cubicBezTo>
                  <a:cubicBezTo>
                    <a:pt x="121826" y="175494"/>
                    <a:pt x="120032" y="181352"/>
                    <a:pt x="115626" y="181808"/>
                  </a:cubicBezTo>
                  <a:cubicBezTo>
                    <a:pt x="115480" y="181818"/>
                    <a:pt x="115335" y="181829"/>
                    <a:pt x="115201" y="181829"/>
                  </a:cubicBezTo>
                  <a:close/>
                </a:path>
              </a:pathLst>
            </a:custGeom>
            <a:grpFill/>
            <a:ln w="0" cap="flat">
              <a:noFill/>
              <a:prstDash val="solid"/>
              <a:miter/>
            </a:ln>
          </p:spPr>
          <p:txBody>
            <a:bodyPr rtlCol="0" anchor="ctr"/>
            <a:lstStyle/>
            <a:p>
              <a:endParaRPr lang="en-SE"/>
            </a:p>
          </p:txBody>
        </p:sp>
        <p:sp>
          <p:nvSpPr>
            <p:cNvPr id="96" name="Free-form: Shape 95">
              <a:extLst>
                <a:ext uri="{FF2B5EF4-FFF2-40B4-BE49-F238E27FC236}">
                  <a16:creationId xmlns:a16="http://schemas.microsoft.com/office/drawing/2014/main" id="{BDC1FB0B-C2E9-FAE8-B7A8-807383227968}"/>
                </a:ext>
              </a:extLst>
            </p:cNvPr>
            <p:cNvSpPr/>
            <p:nvPr/>
          </p:nvSpPr>
          <p:spPr>
            <a:xfrm>
              <a:off x="9083473" y="3607497"/>
              <a:ext cx="289032" cy="181828"/>
            </a:xfrm>
            <a:custGeom>
              <a:avLst/>
              <a:gdLst>
                <a:gd name="connsiteX0" fmla="*/ 115232 w 289032"/>
                <a:gd name="connsiteY0" fmla="*/ 181829 h 181828"/>
                <a:gd name="connsiteX1" fmla="*/ 109322 w 289032"/>
                <a:gd name="connsiteY1" fmla="*/ 170237 h 181828"/>
                <a:gd name="connsiteX2" fmla="*/ 105506 w 289032"/>
                <a:gd name="connsiteY2" fmla="*/ 145996 h 181828"/>
                <a:gd name="connsiteX3" fmla="*/ 97056 w 289032"/>
                <a:gd name="connsiteY3" fmla="*/ 76094 h 181828"/>
                <a:gd name="connsiteX4" fmla="*/ 89964 w 289032"/>
                <a:gd name="connsiteY4" fmla="*/ 17545 h 181828"/>
                <a:gd name="connsiteX5" fmla="*/ 85040 w 289032"/>
                <a:gd name="connsiteY5" fmla="*/ 56353 h 181828"/>
                <a:gd name="connsiteX6" fmla="*/ 78425 w 289032"/>
                <a:gd name="connsiteY6" fmla="*/ 107686 h 181828"/>
                <a:gd name="connsiteX7" fmla="*/ 69446 w 289032"/>
                <a:gd name="connsiteY7" fmla="*/ 134882 h 181828"/>
                <a:gd name="connsiteX8" fmla="*/ 51436 w 289032"/>
                <a:gd name="connsiteY8" fmla="*/ 105851 h 181828"/>
                <a:gd name="connsiteX9" fmla="*/ 45786 w 289032"/>
                <a:gd name="connsiteY9" fmla="*/ 93212 h 181828"/>
                <a:gd name="connsiteX10" fmla="*/ 42675 w 289032"/>
                <a:gd name="connsiteY10" fmla="*/ 98562 h 181828"/>
                <a:gd name="connsiteX11" fmla="*/ 26978 w 289032"/>
                <a:gd name="connsiteY11" fmla="*/ 118127 h 181828"/>
                <a:gd name="connsiteX12" fmla="*/ 26148 w 289032"/>
                <a:gd name="connsiteY12" fmla="*/ 118469 h 181828"/>
                <a:gd name="connsiteX13" fmla="*/ 0 w 289032"/>
                <a:gd name="connsiteY13" fmla="*/ 122533 h 181828"/>
                <a:gd name="connsiteX14" fmla="*/ 0 w 289032"/>
                <a:gd name="connsiteY14" fmla="*/ 116437 h 181828"/>
                <a:gd name="connsiteX15" fmla="*/ 23805 w 289032"/>
                <a:gd name="connsiteY15" fmla="*/ 112839 h 181828"/>
                <a:gd name="connsiteX16" fmla="*/ 24666 w 289032"/>
                <a:gd name="connsiteY16" fmla="*/ 112486 h 181828"/>
                <a:gd name="connsiteX17" fmla="*/ 37356 w 289032"/>
                <a:gd name="connsiteY17" fmla="*/ 95576 h 181828"/>
                <a:gd name="connsiteX18" fmla="*/ 46055 w 289032"/>
                <a:gd name="connsiteY18" fmla="*/ 85457 h 181828"/>
                <a:gd name="connsiteX19" fmla="*/ 57025 w 289032"/>
                <a:gd name="connsiteY19" fmla="*/ 103445 h 181828"/>
                <a:gd name="connsiteX20" fmla="*/ 68533 w 289032"/>
                <a:gd name="connsiteY20" fmla="*/ 127313 h 181828"/>
                <a:gd name="connsiteX21" fmla="*/ 78964 w 289032"/>
                <a:gd name="connsiteY21" fmla="*/ 55617 h 181828"/>
                <a:gd name="connsiteX22" fmla="*/ 83609 w 289032"/>
                <a:gd name="connsiteY22" fmla="*/ 18769 h 181828"/>
                <a:gd name="connsiteX23" fmla="*/ 89519 w 289032"/>
                <a:gd name="connsiteY23" fmla="*/ 44 h 181828"/>
                <a:gd name="connsiteX24" fmla="*/ 91976 w 289032"/>
                <a:gd name="connsiteY24" fmla="*/ 656 h 181828"/>
                <a:gd name="connsiteX25" fmla="*/ 103090 w 289032"/>
                <a:gd name="connsiteY25" fmla="*/ 75389 h 181828"/>
                <a:gd name="connsiteX26" fmla="*/ 115688 w 289032"/>
                <a:gd name="connsiteY26" fmla="*/ 171305 h 181828"/>
                <a:gd name="connsiteX27" fmla="*/ 122396 w 289032"/>
                <a:gd name="connsiteY27" fmla="*/ 138873 h 181828"/>
                <a:gd name="connsiteX28" fmla="*/ 138000 w 289032"/>
                <a:gd name="connsiteY28" fmla="*/ 89272 h 181828"/>
                <a:gd name="connsiteX29" fmla="*/ 138270 w 289032"/>
                <a:gd name="connsiteY29" fmla="*/ 89272 h 181828"/>
                <a:gd name="connsiteX30" fmla="*/ 149312 w 289032"/>
                <a:gd name="connsiteY30" fmla="*/ 99640 h 181828"/>
                <a:gd name="connsiteX31" fmla="*/ 191946 w 289032"/>
                <a:gd name="connsiteY31" fmla="*/ 129480 h 181828"/>
                <a:gd name="connsiteX32" fmla="*/ 192070 w 289032"/>
                <a:gd name="connsiteY32" fmla="*/ 129480 h 181828"/>
                <a:gd name="connsiteX33" fmla="*/ 236808 w 289032"/>
                <a:gd name="connsiteY33" fmla="*/ 111367 h 181828"/>
                <a:gd name="connsiteX34" fmla="*/ 251179 w 289032"/>
                <a:gd name="connsiteY34" fmla="*/ 103694 h 181828"/>
                <a:gd name="connsiteX35" fmla="*/ 264585 w 289032"/>
                <a:gd name="connsiteY35" fmla="*/ 109936 h 181828"/>
                <a:gd name="connsiteX36" fmla="*/ 278364 w 289032"/>
                <a:gd name="connsiteY36" fmla="*/ 116281 h 181828"/>
                <a:gd name="connsiteX37" fmla="*/ 285373 w 289032"/>
                <a:gd name="connsiteY37" fmla="*/ 116312 h 181828"/>
                <a:gd name="connsiteX38" fmla="*/ 288058 w 289032"/>
                <a:gd name="connsiteY38" fmla="*/ 116292 h 181828"/>
                <a:gd name="connsiteX39" fmla="*/ 288960 w 289032"/>
                <a:gd name="connsiteY39" fmla="*/ 116292 h 181828"/>
                <a:gd name="connsiteX40" fmla="*/ 289033 w 289032"/>
                <a:gd name="connsiteY40" fmla="*/ 122378 h 181828"/>
                <a:gd name="connsiteX41" fmla="*/ 288131 w 289032"/>
                <a:gd name="connsiteY41" fmla="*/ 122378 h 181828"/>
                <a:gd name="connsiteX42" fmla="*/ 285217 w 289032"/>
                <a:gd name="connsiteY42" fmla="*/ 122409 h 181828"/>
                <a:gd name="connsiteX43" fmla="*/ 278374 w 289032"/>
                <a:gd name="connsiteY43" fmla="*/ 122378 h 181828"/>
                <a:gd name="connsiteX44" fmla="*/ 260883 w 289032"/>
                <a:gd name="connsiteY44" fmla="*/ 114778 h 181828"/>
                <a:gd name="connsiteX45" fmla="*/ 251189 w 289032"/>
                <a:gd name="connsiteY45" fmla="*/ 109801 h 181828"/>
                <a:gd name="connsiteX46" fmla="*/ 240479 w 289032"/>
                <a:gd name="connsiteY46" fmla="*/ 116240 h 181828"/>
                <a:gd name="connsiteX47" fmla="*/ 192091 w 289032"/>
                <a:gd name="connsiteY47" fmla="*/ 135576 h 181828"/>
                <a:gd name="connsiteX48" fmla="*/ 191946 w 289032"/>
                <a:gd name="connsiteY48" fmla="*/ 135576 h 181828"/>
                <a:gd name="connsiteX49" fmla="*/ 144377 w 289032"/>
                <a:gd name="connsiteY49" fmla="*/ 103217 h 181828"/>
                <a:gd name="connsiteX50" fmla="*/ 138633 w 289032"/>
                <a:gd name="connsiteY50" fmla="*/ 95887 h 181828"/>
                <a:gd name="connsiteX51" fmla="*/ 128389 w 289032"/>
                <a:gd name="connsiteY51" fmla="*/ 139983 h 181828"/>
                <a:gd name="connsiteX52" fmla="*/ 115626 w 289032"/>
                <a:gd name="connsiteY52" fmla="*/ 181808 h 181828"/>
                <a:gd name="connsiteX53" fmla="*/ 115201 w 289032"/>
                <a:gd name="connsiteY53" fmla="*/ 181829 h 18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9032" h="181828">
                  <a:moveTo>
                    <a:pt x="115232" y="181829"/>
                  </a:moveTo>
                  <a:cubicBezTo>
                    <a:pt x="111862" y="181829"/>
                    <a:pt x="110732" y="177391"/>
                    <a:pt x="109322" y="170237"/>
                  </a:cubicBezTo>
                  <a:cubicBezTo>
                    <a:pt x="108223" y="164680"/>
                    <a:pt x="106979" y="156748"/>
                    <a:pt x="105506" y="145996"/>
                  </a:cubicBezTo>
                  <a:cubicBezTo>
                    <a:pt x="102811" y="126224"/>
                    <a:pt x="99887" y="100739"/>
                    <a:pt x="97056" y="76094"/>
                  </a:cubicBezTo>
                  <a:cubicBezTo>
                    <a:pt x="94620" y="54798"/>
                    <a:pt x="91955" y="31605"/>
                    <a:pt x="89964" y="17545"/>
                  </a:cubicBezTo>
                  <a:cubicBezTo>
                    <a:pt x="88482" y="27810"/>
                    <a:pt x="86688" y="42636"/>
                    <a:pt x="85040" y="56353"/>
                  </a:cubicBezTo>
                  <a:cubicBezTo>
                    <a:pt x="82862" y="74425"/>
                    <a:pt x="80612" y="93119"/>
                    <a:pt x="78425" y="107686"/>
                  </a:cubicBezTo>
                  <a:cubicBezTo>
                    <a:pt x="74713" y="132424"/>
                    <a:pt x="72930" y="134882"/>
                    <a:pt x="69446" y="134882"/>
                  </a:cubicBezTo>
                  <a:cubicBezTo>
                    <a:pt x="64666" y="134882"/>
                    <a:pt x="60757" y="127634"/>
                    <a:pt x="51436" y="105851"/>
                  </a:cubicBezTo>
                  <a:cubicBezTo>
                    <a:pt x="49539" y="101424"/>
                    <a:pt x="47310" y="96198"/>
                    <a:pt x="45786" y="93212"/>
                  </a:cubicBezTo>
                  <a:cubicBezTo>
                    <a:pt x="44842" y="94715"/>
                    <a:pt x="43691" y="96768"/>
                    <a:pt x="42675" y="98562"/>
                  </a:cubicBezTo>
                  <a:cubicBezTo>
                    <a:pt x="38404" y="106162"/>
                    <a:pt x="33095" y="115618"/>
                    <a:pt x="26978" y="118127"/>
                  </a:cubicBezTo>
                  <a:lnTo>
                    <a:pt x="26148" y="118469"/>
                  </a:lnTo>
                  <a:cubicBezTo>
                    <a:pt x="21348" y="120470"/>
                    <a:pt x="16371" y="122533"/>
                    <a:pt x="0" y="122533"/>
                  </a:cubicBezTo>
                  <a:lnTo>
                    <a:pt x="0" y="116437"/>
                  </a:lnTo>
                  <a:cubicBezTo>
                    <a:pt x="15158" y="116437"/>
                    <a:pt x="19554" y="114612"/>
                    <a:pt x="23805" y="112839"/>
                  </a:cubicBezTo>
                  <a:lnTo>
                    <a:pt x="24666" y="112486"/>
                  </a:lnTo>
                  <a:cubicBezTo>
                    <a:pt x="28813" y="110786"/>
                    <a:pt x="33956" y="101631"/>
                    <a:pt x="37356" y="95576"/>
                  </a:cubicBezTo>
                  <a:cubicBezTo>
                    <a:pt x="41265" y="88629"/>
                    <a:pt x="43038" y="85457"/>
                    <a:pt x="46055" y="85457"/>
                  </a:cubicBezTo>
                  <a:cubicBezTo>
                    <a:pt x="49072" y="85457"/>
                    <a:pt x="50400" y="87945"/>
                    <a:pt x="57025" y="103445"/>
                  </a:cubicBezTo>
                  <a:cubicBezTo>
                    <a:pt x="60052" y="110537"/>
                    <a:pt x="65309" y="122813"/>
                    <a:pt x="68533" y="127313"/>
                  </a:cubicBezTo>
                  <a:cubicBezTo>
                    <a:pt x="71530" y="117318"/>
                    <a:pt x="75947" y="80677"/>
                    <a:pt x="78964" y="55617"/>
                  </a:cubicBezTo>
                  <a:cubicBezTo>
                    <a:pt x="80643" y="41682"/>
                    <a:pt x="82230" y="28525"/>
                    <a:pt x="83609" y="18769"/>
                  </a:cubicBezTo>
                  <a:cubicBezTo>
                    <a:pt x="86076" y="1371"/>
                    <a:pt x="86927" y="469"/>
                    <a:pt x="89519" y="44"/>
                  </a:cubicBezTo>
                  <a:cubicBezTo>
                    <a:pt x="90389" y="-101"/>
                    <a:pt x="91261" y="116"/>
                    <a:pt x="91976" y="656"/>
                  </a:cubicBezTo>
                  <a:cubicBezTo>
                    <a:pt x="94309" y="2418"/>
                    <a:pt x="95439" y="8587"/>
                    <a:pt x="103090" y="75389"/>
                  </a:cubicBezTo>
                  <a:cubicBezTo>
                    <a:pt x="106844" y="108121"/>
                    <a:pt x="112235" y="155151"/>
                    <a:pt x="115688" y="171305"/>
                  </a:cubicBezTo>
                  <a:cubicBezTo>
                    <a:pt x="117782" y="163840"/>
                    <a:pt x="120364" y="149843"/>
                    <a:pt x="122396" y="138873"/>
                  </a:cubicBezTo>
                  <a:cubicBezTo>
                    <a:pt x="129560" y="100117"/>
                    <a:pt x="132308" y="89573"/>
                    <a:pt x="138000" y="89272"/>
                  </a:cubicBezTo>
                  <a:cubicBezTo>
                    <a:pt x="138093" y="89272"/>
                    <a:pt x="138176" y="89272"/>
                    <a:pt x="138270" y="89272"/>
                  </a:cubicBezTo>
                  <a:cubicBezTo>
                    <a:pt x="141795" y="89272"/>
                    <a:pt x="144501" y="93005"/>
                    <a:pt x="149312" y="99640"/>
                  </a:cubicBezTo>
                  <a:cubicBezTo>
                    <a:pt x="157928" y="111522"/>
                    <a:pt x="170929" y="129480"/>
                    <a:pt x="191946" y="129480"/>
                  </a:cubicBezTo>
                  <a:cubicBezTo>
                    <a:pt x="191987" y="129480"/>
                    <a:pt x="192028" y="129480"/>
                    <a:pt x="192070" y="129480"/>
                  </a:cubicBezTo>
                  <a:cubicBezTo>
                    <a:pt x="212806" y="129407"/>
                    <a:pt x="226679" y="118977"/>
                    <a:pt x="236808" y="111367"/>
                  </a:cubicBezTo>
                  <a:cubicBezTo>
                    <a:pt x="242729" y="106919"/>
                    <a:pt x="247011" y="103694"/>
                    <a:pt x="251179" y="103694"/>
                  </a:cubicBezTo>
                  <a:cubicBezTo>
                    <a:pt x="256456" y="103694"/>
                    <a:pt x="260593" y="106867"/>
                    <a:pt x="264585" y="109936"/>
                  </a:cubicBezTo>
                  <a:cubicBezTo>
                    <a:pt x="268836" y="113202"/>
                    <a:pt x="272848" y="116281"/>
                    <a:pt x="278364" y="116281"/>
                  </a:cubicBezTo>
                  <a:cubicBezTo>
                    <a:pt x="283880" y="116281"/>
                    <a:pt x="284969" y="116302"/>
                    <a:pt x="285373" y="116312"/>
                  </a:cubicBezTo>
                  <a:cubicBezTo>
                    <a:pt x="285580" y="116312"/>
                    <a:pt x="286472" y="116305"/>
                    <a:pt x="288058" y="116292"/>
                  </a:cubicBezTo>
                  <a:lnTo>
                    <a:pt x="288960" y="116292"/>
                  </a:lnTo>
                  <a:cubicBezTo>
                    <a:pt x="288960" y="116292"/>
                    <a:pt x="289033" y="122378"/>
                    <a:pt x="289033" y="122378"/>
                  </a:cubicBezTo>
                  <a:lnTo>
                    <a:pt x="288131" y="122378"/>
                  </a:lnTo>
                  <a:cubicBezTo>
                    <a:pt x="286410" y="122406"/>
                    <a:pt x="285435" y="122416"/>
                    <a:pt x="285217" y="122409"/>
                  </a:cubicBezTo>
                  <a:cubicBezTo>
                    <a:pt x="284865" y="122409"/>
                    <a:pt x="284056" y="122378"/>
                    <a:pt x="278374" y="122378"/>
                  </a:cubicBezTo>
                  <a:cubicBezTo>
                    <a:pt x="270785" y="122378"/>
                    <a:pt x="265528" y="118334"/>
                    <a:pt x="260883" y="114778"/>
                  </a:cubicBezTo>
                  <a:cubicBezTo>
                    <a:pt x="257400" y="112103"/>
                    <a:pt x="254393" y="109801"/>
                    <a:pt x="251189" y="109801"/>
                  </a:cubicBezTo>
                  <a:cubicBezTo>
                    <a:pt x="249053" y="109801"/>
                    <a:pt x="244885" y="112932"/>
                    <a:pt x="240479" y="116240"/>
                  </a:cubicBezTo>
                  <a:cubicBezTo>
                    <a:pt x="230277" y="123912"/>
                    <a:pt x="214849" y="135504"/>
                    <a:pt x="192091" y="135576"/>
                  </a:cubicBezTo>
                  <a:lnTo>
                    <a:pt x="191946" y="135576"/>
                  </a:lnTo>
                  <a:cubicBezTo>
                    <a:pt x="167808" y="135576"/>
                    <a:pt x="153148" y="115327"/>
                    <a:pt x="144377" y="103217"/>
                  </a:cubicBezTo>
                  <a:cubicBezTo>
                    <a:pt x="142407" y="100501"/>
                    <a:pt x="140053" y="97245"/>
                    <a:pt x="138633" y="95887"/>
                  </a:cubicBezTo>
                  <a:cubicBezTo>
                    <a:pt x="135564" y="101195"/>
                    <a:pt x="131292" y="124327"/>
                    <a:pt x="128389" y="139983"/>
                  </a:cubicBezTo>
                  <a:cubicBezTo>
                    <a:pt x="121826" y="175494"/>
                    <a:pt x="120032" y="181352"/>
                    <a:pt x="115626" y="181808"/>
                  </a:cubicBezTo>
                  <a:cubicBezTo>
                    <a:pt x="115480" y="181818"/>
                    <a:pt x="115335" y="181829"/>
                    <a:pt x="115201" y="181829"/>
                  </a:cubicBezTo>
                  <a:close/>
                </a:path>
              </a:pathLst>
            </a:custGeom>
            <a:grpFill/>
            <a:ln w="0" cap="flat">
              <a:noFill/>
              <a:prstDash val="solid"/>
              <a:miter/>
            </a:ln>
          </p:spPr>
          <p:txBody>
            <a:bodyPr rtlCol="0" anchor="ctr"/>
            <a:lstStyle/>
            <a:p>
              <a:endParaRPr lang="en-SE"/>
            </a:p>
          </p:txBody>
        </p:sp>
      </p:grpSp>
      <p:sp>
        <p:nvSpPr>
          <p:cNvPr id="97" name="Arrow: Down 96">
            <a:extLst>
              <a:ext uri="{FF2B5EF4-FFF2-40B4-BE49-F238E27FC236}">
                <a16:creationId xmlns:a16="http://schemas.microsoft.com/office/drawing/2014/main" id="{82E1D508-40FE-8608-980D-410CD96A59D7}"/>
              </a:ext>
            </a:extLst>
          </p:cNvPr>
          <p:cNvSpPr/>
          <p:nvPr/>
        </p:nvSpPr>
        <p:spPr>
          <a:xfrm>
            <a:off x="3849599" y="3622307"/>
            <a:ext cx="651317" cy="2255215"/>
          </a:xfrm>
          <a:prstGeom prst="downArrow">
            <a:avLst/>
          </a:prstGeom>
          <a:solidFill>
            <a:schemeClr val="accent3">
              <a:alpha val="57000"/>
            </a:schemeClr>
          </a:solidFill>
          <a:ln w="8452" cap="flat">
            <a:noFill/>
            <a:prstDash val="solid"/>
            <a:miter/>
          </a:ln>
          <a:effectLst>
            <a:glow rad="12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3" name="Billede 2" descr="Et billede, der indeholder tekst, tøj, fodtøj, skærmbillede&#10;&#10;Automatisk genereret beskrivelse">
            <a:extLst>
              <a:ext uri="{FF2B5EF4-FFF2-40B4-BE49-F238E27FC236}">
                <a16:creationId xmlns:a16="http://schemas.microsoft.com/office/drawing/2014/main" id="{7F96DF36-572F-927B-65FF-24947FF690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2405597"/>
      </p:ext>
    </p:extLst>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644B4C9F-6D03-4129-BA46-E51C201C7DB3}"/>
    </a:ext>
  </a:extLst>
</a:theme>
</file>

<file path=ppt/theme/theme10.xml><?xml version="1.0" encoding="utf-8"?>
<a:theme xmlns:a="http://schemas.openxmlformats.org/drawingml/2006/main" name="LoFric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8E54F28A-D385-45A2-A435-38258EEA20D0}"/>
    </a:ext>
  </a:extLst>
</a:theme>
</file>

<file path=ppt/theme/theme11.xml><?xml version="1.0" encoding="utf-8"?>
<a:theme xmlns:a="http://schemas.openxmlformats.org/drawingml/2006/main" name="LoFric Origo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D3B82F9E-44F2-453E-9768-13EBE6D120A3}"/>
    </a:ext>
  </a:extLst>
</a:theme>
</file>

<file path=ppt/theme/theme12.xml><?xml version="1.0" encoding="utf-8"?>
<a:theme xmlns:a="http://schemas.openxmlformats.org/drawingml/2006/main" name="LoFric Sens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527E3D79-0791-43BC-9B2B-1E25C392BC25}"/>
    </a:ext>
  </a:extLst>
</a:theme>
</file>

<file path=ppt/theme/theme13.xml><?xml version="1.0" encoding="utf-8"?>
<a:theme xmlns:a="http://schemas.openxmlformats.org/drawingml/2006/main" name="LoFric Hydro-Kit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F112A99F-74CF-47A6-860D-0B221302DAEE}"/>
    </a:ext>
  </a:extLst>
</a:theme>
</file>

<file path=ppt/theme/theme14.xml><?xml version="1.0" encoding="utf-8"?>
<a:theme xmlns:a="http://schemas.openxmlformats.org/drawingml/2006/main" name="Navina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269A69A4-46C8-4845-8CB6-1481F68AFAE0}"/>
    </a:ext>
  </a:extLst>
</a:theme>
</file>

<file path=ppt/theme/theme15.xml><?xml version="1.0" encoding="utf-8"?>
<a:theme xmlns:a="http://schemas.openxmlformats.org/drawingml/2006/main" name="Navina Smart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8B22246F-7D0A-4F40-88AA-FF9A630C2CEA}"/>
    </a:ext>
  </a:extLst>
</a:theme>
</file>

<file path=ppt/theme/theme16.xml><?xml version="1.0" encoding="utf-8"?>
<a:theme xmlns:a="http://schemas.openxmlformats.org/drawingml/2006/main" name="Navina Classic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41D65EBD-3EDD-481A-9CC9-662B62856F6F}"/>
    </a:ext>
  </a:extLst>
</a:theme>
</file>

<file path=ppt/theme/theme1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6956AE03-2CB2-4D1F-A6B3-B0166AF46FBE}"/>
    </a:ext>
  </a:extLst>
</a:theme>
</file>

<file path=ppt/theme/theme3.xml><?xml version="1.0" encoding="utf-8"?>
<a:theme xmlns:a="http://schemas.openxmlformats.org/drawingml/2006/main" name="LoFric Origo">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EB4130F1-87F1-4677-8154-16210907C0B4}"/>
    </a:ext>
  </a:extLst>
</a:theme>
</file>

<file path=ppt/theme/theme4.xml><?xml version="1.0" encoding="utf-8"?>
<a:theme xmlns:a="http://schemas.openxmlformats.org/drawingml/2006/main" name="LoFric Sens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46C79412-C6BD-4C7A-8DF9-5F458740BBB0}"/>
    </a:ext>
  </a:extLst>
</a:theme>
</file>

<file path=ppt/theme/theme5.xml><?xml version="1.0" encoding="utf-8"?>
<a:theme xmlns:a="http://schemas.openxmlformats.org/drawingml/2006/main" name="LoFric Hydro-Kit">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04BFE874-177A-408F-95F9-574D539BFA76}"/>
    </a:ext>
  </a:extLst>
</a:theme>
</file>

<file path=ppt/theme/theme6.xml><?xml version="1.0" encoding="utf-8"?>
<a:theme xmlns:a="http://schemas.openxmlformats.org/drawingml/2006/main" name="Navina">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A3460EEB-5755-4E9F-A7D5-4F735E5163E6}"/>
    </a:ext>
  </a:extLst>
</a:theme>
</file>

<file path=ppt/theme/theme7.xml><?xml version="1.0" encoding="utf-8"?>
<a:theme xmlns:a="http://schemas.openxmlformats.org/drawingml/2006/main" name="Navina Smart">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9747BEF2-BE3F-4A64-99DE-47DCBACBC5EF}"/>
    </a:ext>
  </a:extLst>
</a:theme>
</file>

<file path=ppt/theme/theme8.xml><?xml version="1.0" encoding="utf-8"?>
<a:theme xmlns:a="http://schemas.openxmlformats.org/drawingml/2006/main" name="Navina Classic">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AAA04897-E562-4BD7-8689-6E2A6F7FAA29}"/>
    </a:ext>
  </a:extLst>
</a:theme>
</file>

<file path=ppt/theme/theme9.xml><?xml version="1.0" encoding="utf-8"?>
<a:theme xmlns:a="http://schemas.openxmlformats.org/drawingml/2006/main" name="Corporate - neg">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0E768DB3-25AD-4F78-BFBE-EF47D984793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da44a1-c60c-404f-bb4c-f4b8ad1f26c3" xsi:nil="true"/>
    <lcf76f155ced4ddcb4097134ff3c332f xmlns="bc0ab657-9929-4d44-b5ca-1d208193fce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823D1DB78D4846AE07CA7116C010A9" ma:contentTypeVersion="14" ma:contentTypeDescription="Create a new document." ma:contentTypeScope="" ma:versionID="abe5b0cf9acca945164010b5de2e35a9">
  <xsd:schema xmlns:xsd="http://www.w3.org/2001/XMLSchema" xmlns:xs="http://www.w3.org/2001/XMLSchema" xmlns:p="http://schemas.microsoft.com/office/2006/metadata/properties" xmlns:ns2="bc0ab657-9929-4d44-b5ca-1d208193fcee" xmlns:ns3="35da44a1-c60c-404f-bb4c-f4b8ad1f26c3" xmlns:ns4="0161a2e1-9af3-4001-a705-d3f2a57e3bfc" targetNamespace="http://schemas.microsoft.com/office/2006/metadata/properties" ma:root="true" ma:fieldsID="e547ebec75dfa344366345f85f817ded" ns2:_="" ns3:_="" ns4:_="">
    <xsd:import namespace="bc0ab657-9929-4d44-b5ca-1d208193fcee"/>
    <xsd:import namespace="35da44a1-c60c-404f-bb4c-f4b8ad1f26c3"/>
    <xsd:import namespace="0161a2e1-9af3-4001-a705-d3f2a57e3bf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ab657-9929-4d44-b5ca-1d208193f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9e31dd9-086b-491e-9da5-9ad521351aa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da44a1-c60c-404f-bb4c-f4b8ad1f26c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c84cb49-f6dd-4e3b-924c-f1696add9a76}" ma:internalName="TaxCatchAll" ma:showField="CatchAllData" ma:web="0161a2e1-9af3-4001-a705-d3f2a57e3bf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161a2e1-9af3-4001-a705-d3f2a57e3bf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DEA597-3F82-4244-91F8-03BEBBAF4F50}">
  <ds:schemaRefs>
    <ds:schemaRef ds:uri="http://schemas.microsoft.com/office/infopath/2007/PartnerControls"/>
    <ds:schemaRef ds:uri="35da44a1-c60c-404f-bb4c-f4b8ad1f26c3"/>
    <ds:schemaRef ds:uri="http://purl.org/dc/terms/"/>
    <ds:schemaRef ds:uri="http://schemas.microsoft.com/office/2006/documentManagement/types"/>
    <ds:schemaRef ds:uri="http://purl.org/dc/dcmitype/"/>
    <ds:schemaRef ds:uri="0161a2e1-9af3-4001-a705-d3f2a57e3bfc"/>
    <ds:schemaRef ds:uri="http://purl.org/dc/elements/1.1/"/>
    <ds:schemaRef ds:uri="http://schemas.microsoft.com/office/2006/metadata/properties"/>
    <ds:schemaRef ds:uri="bc0ab657-9929-4d44-b5ca-1d208193fce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318021-39C4-490A-BAAB-7A32DF88B010}">
  <ds:schemaRefs>
    <ds:schemaRef ds:uri="http://schemas.microsoft.com/sharepoint/v3/contenttype/forms"/>
  </ds:schemaRefs>
</ds:datastoreItem>
</file>

<file path=customXml/itemProps3.xml><?xml version="1.0" encoding="utf-8"?>
<ds:datastoreItem xmlns:ds="http://schemas.openxmlformats.org/officeDocument/2006/customXml" ds:itemID="{079A64BD-2471-43CE-AEE2-2E37E67D5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0ab657-9929-4d44-b5ca-1d208193fcee"/>
    <ds:schemaRef ds:uri="35da44a1-c60c-404f-bb4c-f4b8ad1f26c3"/>
    <ds:schemaRef ds:uri="0161a2e1-9af3-4001-a705-d3f2a57e3b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Wellspect PowerPoint Template 2017-01-08</Template>
  <TotalTime>9</TotalTime>
  <Words>2172</Words>
  <Application>Microsoft Office PowerPoint</Application>
  <PresentationFormat>Widescreen</PresentationFormat>
  <Paragraphs>148</Paragraphs>
  <Slides>14</Slides>
  <Notes>14</Notes>
  <HiddenSlides>0</HiddenSlides>
  <MMClips>0</MMClips>
  <ScaleCrop>false</ScaleCrop>
  <HeadingPairs>
    <vt:vector size="6" baseType="variant">
      <vt:variant>
        <vt:lpstr>Benyttede skrifttyper</vt:lpstr>
      </vt:variant>
      <vt:variant>
        <vt:i4>7</vt:i4>
      </vt:variant>
      <vt:variant>
        <vt:lpstr>Tema</vt:lpstr>
      </vt:variant>
      <vt:variant>
        <vt:i4>16</vt:i4>
      </vt:variant>
      <vt:variant>
        <vt:lpstr>Slidetitler</vt:lpstr>
      </vt:variant>
      <vt:variant>
        <vt:i4>14</vt:i4>
      </vt:variant>
    </vt:vector>
  </HeadingPairs>
  <TitlesOfParts>
    <vt:vector size="37" baseType="lpstr">
      <vt:lpstr>Arial</vt:lpstr>
      <vt:lpstr>Calibri</vt:lpstr>
      <vt:lpstr>Calibri Light</vt:lpstr>
      <vt:lpstr>Consolas</vt:lpstr>
      <vt:lpstr>Courier New</vt:lpstr>
      <vt:lpstr>Gotham Rounded Book</vt:lpstr>
      <vt:lpstr>Gotham Rounded Medium</vt:lpstr>
      <vt:lpstr>Corporate</vt:lpstr>
      <vt:lpstr>LoFric</vt:lpstr>
      <vt:lpstr>LoFric Origo</vt:lpstr>
      <vt:lpstr>LoFric Sense</vt:lpstr>
      <vt:lpstr>LoFric Hydro-Kit</vt:lpstr>
      <vt:lpstr>Navina</vt:lpstr>
      <vt:lpstr>Navina Smart</vt:lpstr>
      <vt:lpstr>Navina Classic</vt:lpstr>
      <vt:lpstr>Corporate - neg</vt:lpstr>
      <vt:lpstr>LoFric - neg</vt:lpstr>
      <vt:lpstr>LoFric Origo - neg</vt:lpstr>
      <vt:lpstr>LoFric Sense - neg</vt:lpstr>
      <vt:lpstr>LoFric Hydro-Kit - neg</vt:lpstr>
      <vt:lpstr>Navina - neg</vt:lpstr>
      <vt:lpstr>Navina Smart - neg</vt:lpstr>
      <vt:lpstr>Navina Classic - neg</vt:lpstr>
      <vt:lpstr>Autonom dysrefleksi</vt:lpstr>
      <vt:lpstr>Formålet</vt:lpstr>
      <vt:lpstr>PowerPoint-præsentation</vt:lpstr>
      <vt:lpstr>PowerPoint-præsentation</vt:lpstr>
      <vt:lpstr>Autonom dysrefleksi</vt:lpstr>
      <vt:lpstr>Frisk ryggrad</vt:lpstr>
      <vt:lpstr>Ryggmargsskade</vt:lpstr>
      <vt:lpstr>PowerPoint-præsentation</vt:lpstr>
      <vt:lpstr>PowerPoint-præsentation</vt:lpstr>
      <vt:lpstr>PowerPoint-præsentation</vt:lpstr>
      <vt:lpstr>PowerPoint-præsentation</vt:lpstr>
      <vt:lpstr>PowerPoint-præsentation</vt:lpstr>
      <vt:lpstr>Forebygging</vt:lpstr>
      <vt:lpstr>PowerPoint-præsentation</vt:lpstr>
    </vt:vector>
  </TitlesOfParts>
  <Company>Dentsply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Everton, Bev</dc:creator>
  <cp:lastModifiedBy>Pilhoj, Carina</cp:lastModifiedBy>
  <cp:revision>4</cp:revision>
  <dcterms:created xsi:type="dcterms:W3CDTF">2018-05-08T10:00:26Z</dcterms:created>
  <dcterms:modified xsi:type="dcterms:W3CDTF">2024-01-22T08:09:43Z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0x01010062823D1DB78D4846AE07CA7116C010A9</vt:lpwstr>
  </property>
  <property fmtid="{D5CDD505-2E9C-101B-9397-08002B2CF9AE}" pid="3" name="MediaServiceImageTags">
    <vt:lpwstr/>
  </property>
</Properties>
</file>