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theme/theme19.xml" ContentType="application/vnd.openxmlformats-officedocument.theme+xml"/>
  <Override PartName="/ppt/slideLayouts/slideLayout5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  <p:sldMasterId id="2147483753" r:id="rId23"/>
  </p:sldMasterIdLst>
  <p:notesMasterIdLst>
    <p:notesMasterId r:id="rId54"/>
  </p:notesMasterIdLst>
  <p:handoutMasterIdLst>
    <p:handoutMasterId r:id="rId55"/>
  </p:handoutMasterIdLst>
  <p:sldIdLst>
    <p:sldId id="286" r:id="rId24"/>
    <p:sldId id="287" r:id="rId25"/>
    <p:sldId id="264" r:id="rId26"/>
    <p:sldId id="265" r:id="rId27"/>
    <p:sldId id="266" r:id="rId28"/>
    <p:sldId id="267" r:id="rId29"/>
    <p:sldId id="293" r:id="rId30"/>
    <p:sldId id="268" r:id="rId31"/>
    <p:sldId id="269" r:id="rId32"/>
    <p:sldId id="270" r:id="rId33"/>
    <p:sldId id="292" r:id="rId34"/>
    <p:sldId id="271" r:id="rId35"/>
    <p:sldId id="272" r:id="rId36"/>
    <p:sldId id="273" r:id="rId37"/>
    <p:sldId id="274" r:id="rId38"/>
    <p:sldId id="291" r:id="rId39"/>
    <p:sldId id="275" r:id="rId40"/>
    <p:sldId id="276" r:id="rId41"/>
    <p:sldId id="277" r:id="rId42"/>
    <p:sldId id="290" r:id="rId43"/>
    <p:sldId id="278" r:id="rId44"/>
    <p:sldId id="279" r:id="rId45"/>
    <p:sldId id="289" r:id="rId46"/>
    <p:sldId id="280" r:id="rId47"/>
    <p:sldId id="281" r:id="rId48"/>
    <p:sldId id="282" r:id="rId49"/>
    <p:sldId id="283" r:id="rId50"/>
    <p:sldId id="288" r:id="rId51"/>
    <p:sldId id="285" r:id="rId52"/>
    <p:sldId id="26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905" autoAdjust="0"/>
  </p:normalViewPr>
  <p:slideViewPr>
    <p:cSldViewPr snapToGrid="0">
      <p:cViewPr varScale="1">
        <p:scale>
          <a:sx n="62" d="100"/>
          <a:sy n="62" d="100"/>
        </p:scale>
        <p:origin x="141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Inkontinens</a:t>
            </a:r>
            <a:r>
              <a:rPr lang="en-GB" dirty="0"/>
              <a:t> – </a:t>
            </a:r>
            <a:r>
              <a:rPr lang="en-GB" dirty="0" err="1"/>
              <a:t>prevalens</a:t>
            </a:r>
            <a:endParaRPr lang="en-GB" dirty="0"/>
          </a:p>
          <a:p>
            <a:r>
              <a:rPr lang="en-GB" dirty="0" err="1"/>
              <a:t>Retensjon</a:t>
            </a:r>
            <a:r>
              <a:rPr lang="en-GB" dirty="0"/>
              <a:t> – </a:t>
            </a:r>
            <a:r>
              <a:rPr lang="en-GB" dirty="0" err="1"/>
              <a:t>obstruktive</a:t>
            </a:r>
            <a:r>
              <a:rPr lang="en-GB" dirty="0"/>
              <a:t> </a:t>
            </a:r>
            <a:r>
              <a:rPr lang="en-GB" dirty="0" err="1"/>
              <a:t>symptomer</a:t>
            </a:r>
            <a:r>
              <a:rPr lang="en-GB" dirty="0"/>
              <a:t>, tar </a:t>
            </a:r>
            <a:r>
              <a:rPr lang="en-GB" dirty="0" err="1"/>
              <a:t>tid</a:t>
            </a:r>
            <a:r>
              <a:rPr lang="en-GB" dirty="0"/>
              <a:t> å </a:t>
            </a:r>
            <a:r>
              <a:rPr lang="en-GB" dirty="0" err="1"/>
              <a:t>komme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gang, </a:t>
            </a:r>
            <a:r>
              <a:rPr lang="en-GB" dirty="0" err="1"/>
              <a:t>streving</a:t>
            </a:r>
            <a:r>
              <a:rPr lang="en-GB" dirty="0"/>
              <a:t>, </a:t>
            </a:r>
            <a:r>
              <a:rPr lang="en-GB" dirty="0" err="1"/>
              <a:t>svak</a:t>
            </a:r>
            <a:r>
              <a:rPr lang="en-GB" dirty="0"/>
              <a:t> </a:t>
            </a:r>
            <a:r>
              <a:rPr lang="en-GB" dirty="0" err="1"/>
              <a:t>stråle</a:t>
            </a:r>
            <a:r>
              <a:rPr lang="en-GB" dirty="0"/>
              <a:t>, </a:t>
            </a:r>
            <a:r>
              <a:rPr lang="en-GB" dirty="0" err="1"/>
              <a:t>ufullstendig</a:t>
            </a:r>
            <a:r>
              <a:rPr lang="en-GB" dirty="0"/>
              <a:t> </a:t>
            </a:r>
            <a:r>
              <a:rPr lang="en-GB" dirty="0" err="1"/>
              <a:t>tømming</a:t>
            </a:r>
            <a:endParaRPr lang="en-GB" dirty="0"/>
          </a:p>
          <a:p>
            <a:r>
              <a:rPr lang="en-GB" dirty="0"/>
              <a:t>UVI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92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err="1"/>
              <a:t>Personer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dø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UVI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31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Nevrogen</a:t>
            </a:r>
            <a:r>
              <a:rPr lang="en-GB" dirty="0"/>
              <a:t> og </a:t>
            </a:r>
            <a:r>
              <a:rPr lang="en-GB" dirty="0" err="1"/>
              <a:t>funksjonell</a:t>
            </a:r>
            <a:r>
              <a:rPr lang="en-GB" dirty="0"/>
              <a:t> </a:t>
            </a:r>
            <a:r>
              <a:rPr lang="en-GB" dirty="0" err="1"/>
              <a:t>tarm</a:t>
            </a:r>
            <a:r>
              <a:rPr lang="en-GB" dirty="0"/>
              <a:t> …..</a:t>
            </a:r>
            <a:r>
              <a:rPr lang="en-GB" dirty="0" err="1"/>
              <a:t>symptomer</a:t>
            </a:r>
            <a:endParaRPr lang="en-GB" dirty="0"/>
          </a:p>
          <a:p>
            <a:r>
              <a:rPr lang="en-GB" dirty="0"/>
              <a:t>Sweetcorn test!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8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9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Stressinkontinens</a:t>
            </a:r>
            <a:r>
              <a:rPr lang="en-GB" dirty="0"/>
              <a:t>. Urgency. “</a:t>
            </a:r>
            <a:r>
              <a:rPr lang="en-GB" dirty="0" err="1"/>
              <a:t>Nøkkelen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døra</a:t>
            </a:r>
            <a:r>
              <a:rPr lang="en-GB" dirty="0"/>
              <a:t> </a:t>
            </a:r>
            <a:r>
              <a:rPr lang="en-GB" dirty="0" err="1"/>
              <a:t>blære</a:t>
            </a:r>
            <a:r>
              <a:rPr lang="en-GB" dirty="0"/>
              <a:t>”…..</a:t>
            </a:r>
            <a:r>
              <a:rPr lang="en-GB" dirty="0" err="1"/>
              <a:t>desperat</a:t>
            </a:r>
            <a:r>
              <a:rPr lang="en-GB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6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Stakkars</a:t>
            </a:r>
            <a:r>
              <a:rPr lang="en-GB" dirty="0"/>
              <a:t> </a:t>
            </a:r>
            <a:r>
              <a:rPr lang="en-GB" dirty="0" err="1"/>
              <a:t>kvinner</a:t>
            </a:r>
            <a:r>
              <a:rPr lang="en-GB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3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Prostata</a:t>
            </a:r>
            <a:r>
              <a:rPr lang="en-GB" dirty="0"/>
              <a:t>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vanlig</a:t>
            </a:r>
            <a:r>
              <a:rPr lang="en-GB" dirty="0"/>
              <a:t> 65+</a:t>
            </a:r>
          </a:p>
          <a:p>
            <a:r>
              <a:rPr lang="en-GB" dirty="0"/>
              <a:t>Tar </a:t>
            </a:r>
            <a:r>
              <a:rPr lang="en-GB" dirty="0" err="1"/>
              <a:t>tid</a:t>
            </a:r>
            <a:r>
              <a:rPr lang="en-GB" dirty="0"/>
              <a:t> å </a:t>
            </a:r>
            <a:r>
              <a:rPr lang="en-GB" dirty="0" err="1"/>
              <a:t>komme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gang, </a:t>
            </a:r>
            <a:r>
              <a:rPr lang="en-GB" dirty="0" err="1"/>
              <a:t>avbrutt</a:t>
            </a:r>
            <a:r>
              <a:rPr lang="en-GB" dirty="0"/>
              <a:t> </a:t>
            </a:r>
            <a:r>
              <a:rPr lang="en-GB" dirty="0" err="1"/>
              <a:t>stråle</a:t>
            </a:r>
            <a:r>
              <a:rPr lang="en-GB" dirty="0"/>
              <a:t> og </a:t>
            </a:r>
            <a:r>
              <a:rPr lang="en-GB" dirty="0" err="1"/>
              <a:t>streving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7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Botox </a:t>
            </a:r>
            <a:r>
              <a:rPr lang="en-GB" dirty="0" err="1"/>
              <a:t>alternativ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1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Gruppe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symptomer</a:t>
            </a:r>
            <a:r>
              <a:rPr lang="en-GB" dirty="0"/>
              <a:t>. Urgency. </a:t>
            </a:r>
            <a:r>
              <a:rPr lang="en-GB" dirty="0" err="1"/>
              <a:t>Nattlig</a:t>
            </a:r>
            <a:r>
              <a:rPr lang="en-GB" dirty="0"/>
              <a:t> </a:t>
            </a:r>
            <a:r>
              <a:rPr lang="en-GB" dirty="0" err="1"/>
              <a:t>enurese</a:t>
            </a:r>
            <a:r>
              <a:rPr lang="en-GB" dirty="0"/>
              <a:t>. </a:t>
            </a:r>
          </a:p>
          <a:p>
            <a:r>
              <a:rPr lang="en-GB" dirty="0" err="1"/>
              <a:t>Behandling</a:t>
            </a:r>
            <a:r>
              <a:rPr lang="en-GB" dirty="0"/>
              <a:t> </a:t>
            </a:r>
            <a:r>
              <a:rPr lang="en-GB" dirty="0" err="1"/>
              <a:t>tilgjengelig</a:t>
            </a:r>
            <a:endParaRPr lang="en-GB" dirty="0"/>
          </a:p>
          <a:p>
            <a:r>
              <a:rPr lang="en-GB" dirty="0" err="1"/>
              <a:t>Medisiner</a:t>
            </a:r>
            <a:r>
              <a:rPr lang="en-GB" dirty="0"/>
              <a:t>: </a:t>
            </a:r>
            <a:r>
              <a:rPr lang="en-GB" dirty="0" err="1"/>
              <a:t>Antikolinergika</a:t>
            </a:r>
            <a:endParaRPr lang="en-GB" dirty="0"/>
          </a:p>
          <a:p>
            <a:r>
              <a:rPr lang="en-GB" dirty="0" err="1"/>
              <a:t>Blæreinstillasjon</a:t>
            </a:r>
            <a:endParaRPr lang="en-GB" dirty="0"/>
          </a:p>
          <a:p>
            <a:r>
              <a:rPr lang="en-GB" dirty="0"/>
              <a:t>Botox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8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Menn</a:t>
            </a:r>
            <a:r>
              <a:rPr lang="en-GB" dirty="0"/>
              <a:t> 40+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0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Urinanalyse – infeksjon / blod</a:t>
            </a:r>
          </a:p>
          <a:p>
            <a:r>
              <a:rPr lang="nb-NO" dirty="0"/>
              <a:t>Blodprøve for glukose utelukke diabetes. Menn PSA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9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 </a:t>
            </a:r>
            <a:r>
              <a:rPr lang="en-GB" dirty="0" err="1"/>
              <a:t>vil</a:t>
            </a:r>
            <a:r>
              <a:rPr lang="en-GB" dirty="0"/>
              <a:t> se </a:t>
            </a:r>
            <a:r>
              <a:rPr lang="en-GB" dirty="0" err="1"/>
              <a:t>mer</a:t>
            </a:r>
            <a:r>
              <a:rPr lang="en-GB" dirty="0"/>
              <a:t> på </a:t>
            </a:r>
            <a:r>
              <a:rPr lang="en-GB" dirty="0" err="1"/>
              <a:t>undersøkelser</a:t>
            </a:r>
            <a:r>
              <a:rPr lang="en-GB" dirty="0"/>
              <a:t> </a:t>
            </a:r>
            <a:r>
              <a:rPr lang="en-GB" dirty="0" err="1"/>
              <a:t>senere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programmet</a:t>
            </a:r>
            <a:endParaRPr lang="en-GB" dirty="0"/>
          </a:p>
          <a:p>
            <a:endParaRPr lang="en-GB" dirty="0"/>
          </a:p>
          <a:p>
            <a:r>
              <a:rPr lang="en-GB" dirty="0"/>
              <a:t>RIK </a:t>
            </a:r>
            <a:r>
              <a:rPr lang="en-GB" dirty="0" err="1"/>
              <a:t>Lofric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9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5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C93F671-CD37-4540-BA11-7E39F2A1F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C8DDF281-30FF-4990-9FD9-7F6A98467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6958078-B6AE-4A01-9681-6DEA6E758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0291C1B2-7509-4295-9DFF-F4A6E284B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6BCA5C-91DB-4A9E-84ED-154F8EB9E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BCADC51B-9440-4CF1-B2A3-B604D1770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821DBA-84B5-4637-952C-4B19EA26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66B7BB2-D2C1-45B5-8539-DC38F232C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timeline&#10;&#10;Description automatically generated">
            <a:extLst>
              <a:ext uri="{FF2B5EF4-FFF2-40B4-BE49-F238E27FC236}">
                <a16:creationId xmlns:a16="http://schemas.microsoft.com/office/drawing/2014/main" id="{013F3FEA-A0F8-4F2C-8796-21369CADC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21DE5DFB-8CE6-4CA4-BD2E-13FB5ED0A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1D19694A-519B-4078-B631-78320BE44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C855D5-6B48-4716-9366-3F472BF14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DBC682E3-4247-40E5-8544-A17F3C18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31B9223D-B224-473D-AA65-F807EA542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D3CD85-AFFB-4FC2-A358-004D3E605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658B8A08-6EE9-45E9-849A-96DACBC78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616B-7D31-4BB3-BE4E-94E88A02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3EEC7BB-517F-4720-B00E-F214A3D82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F510F7CB-555A-4913-BC32-5F513B63D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23D4C9DC-5F1E-4A29-8E30-6BD8278A1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3A1E806-D8DD-42C9-81A9-17D67E8E9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8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7FD739E-FE6F-4598-B770-08C2EEF9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90BD16B-3917-497D-8AED-BEFFE914A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E534742-0462-4DF5-A7A4-7BF9DA70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E09B8BB-BF66-4F94-B186-29284E85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smiling&#10;&#10;Description automatically generated with low confidence">
            <a:extLst>
              <a:ext uri="{FF2B5EF4-FFF2-40B4-BE49-F238E27FC236}">
                <a16:creationId xmlns:a16="http://schemas.microsoft.com/office/drawing/2014/main" id="{126CAFA6-C523-4D1F-8728-DB025CBB1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&#10;&#10;Description automatically generated with medium confidence">
            <a:extLst>
              <a:ext uri="{FF2B5EF4-FFF2-40B4-BE49-F238E27FC236}">
                <a16:creationId xmlns:a16="http://schemas.microsoft.com/office/drawing/2014/main" id="{EC19BA78-7AB7-4212-8289-ED7F739B8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40F8E586-11BE-4AF6-9673-6023D4ED4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timeline&#10;&#10;Description automatically generated">
            <a:extLst>
              <a:ext uri="{FF2B5EF4-FFF2-40B4-BE49-F238E27FC236}">
                <a16:creationId xmlns:a16="http://schemas.microsoft.com/office/drawing/2014/main" id="{D9D9307F-9CA3-4A35-B7EA-6D794ADB9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4F16FE85-26C9-40F5-882B-7BBE2B452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 March 19  -  Read-Only" id="{AC4A203D-7DBC-479E-B0C4-FBC18AD31474}" vid="{0437F215-D43E-4F42-92CC-82BFA2C802AF}"/>
    </a:ext>
  </a:extLst>
</a:theme>
</file>

<file path=ppt/theme/theme2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55CDB87953C24E80765EEDEAD4FDA4" ma:contentTypeVersion="12" ma:contentTypeDescription="Create a new document." ma:contentTypeScope="" ma:versionID="4bec6afa4f4780da515d6aa013f33e2b">
  <xsd:schema xmlns:xsd="http://www.w3.org/2001/XMLSchema" xmlns:xs="http://www.w3.org/2001/XMLSchema" xmlns:p="http://schemas.microsoft.com/office/2006/metadata/properties" xmlns:ns2="e36f2201-6998-4fe1-9097-f47f55ea788e" xmlns:ns3="fc4a65d8-3370-4642-9d46-8e8a4077b185" targetNamespace="http://schemas.microsoft.com/office/2006/metadata/properties" ma:root="true" ma:fieldsID="d2d0718fe1869ac8fc01117fce0740c9" ns2:_="" ns3:_="">
    <xsd:import namespace="e36f2201-6998-4fe1-9097-f47f55ea788e"/>
    <xsd:import namespace="fc4a65d8-3370-4642-9d46-8e8a4077b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2201-6998-4fe1-9097-f47f55ea7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a65d8-3370-4642-9d46-8e8a4077b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4DDF87-028F-41E9-9449-4C4912DE0F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f2201-6998-4fe1-9097-f47f55ea788e"/>
    <ds:schemaRef ds:uri="fc4a65d8-3370-4642-9d46-8e8a4077b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7C6970-1E5E-4D93-AF02-2A5CC26E7813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fc4a65d8-3370-4642-9d46-8e8a4077b185"/>
    <ds:schemaRef ds:uri="e36f2201-6998-4fe1-9097-f47f55ea788e"/>
  </ds:schemaRefs>
</ds:datastoreItem>
</file>

<file path=customXml/itemProps3.xml><?xml version="1.0" encoding="utf-8"?>
<ds:datastoreItem xmlns:ds="http://schemas.openxmlformats.org/officeDocument/2006/customXml" ds:itemID="{52B556F0-8E75-459A-B43C-4B6DCD588E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127</Words>
  <Application>Microsoft Office PowerPoint</Application>
  <PresentationFormat>Widescreen</PresentationFormat>
  <Paragraphs>36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2021-02-05T15:39:00Z</dcterms:created>
  <dcterms:modified xsi:type="dcterms:W3CDTF">2022-03-16T08:12:05Z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0x0101008755CDB87953C24E80765EEDEAD4FDA4</vt:lpwstr>
  </property>
</Properties>
</file>