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 id="2147483669" r:id="rId5"/>
    <p:sldMasterId id="2147483673" r:id="rId6"/>
    <p:sldMasterId id="2147483677" r:id="rId7"/>
    <p:sldMasterId id="2147483741" r:id="rId8"/>
    <p:sldMasterId id="2147483665" r:id="rId9"/>
    <p:sldMasterId id="2147483681" r:id="rId10"/>
    <p:sldMasterId id="2147483685" r:id="rId11"/>
    <p:sldMasterId id="2147483689" r:id="rId12"/>
    <p:sldMasterId id="2147483693" r:id="rId13"/>
    <p:sldMasterId id="2147483697" r:id="rId14"/>
    <p:sldMasterId id="2147483701" r:id="rId15"/>
    <p:sldMasterId id="2147483705" r:id="rId16"/>
    <p:sldMasterId id="2147483746" r:id="rId17"/>
    <p:sldMasterId id="2147483709" r:id="rId18"/>
    <p:sldMasterId id="2147483713" r:id="rId19"/>
    <p:sldMasterId id="2147483717" r:id="rId20"/>
    <p:sldMasterId id="2147483721" r:id="rId21"/>
  </p:sldMasterIdLst>
  <p:notesMasterIdLst>
    <p:notesMasterId r:id="rId85"/>
  </p:notesMasterIdLst>
  <p:handoutMasterIdLst>
    <p:handoutMasterId r:id="rId86"/>
  </p:handoutMasterIdLst>
  <p:sldIdLst>
    <p:sldId id="262" r:id="rId22"/>
    <p:sldId id="263" r:id="rId23"/>
    <p:sldId id="264" r:id="rId24"/>
    <p:sldId id="265" r:id="rId25"/>
    <p:sldId id="325" r:id="rId26"/>
    <p:sldId id="266" r:id="rId27"/>
    <p:sldId id="267" r:id="rId28"/>
    <p:sldId id="268" r:id="rId29"/>
    <p:sldId id="269" r:id="rId30"/>
    <p:sldId id="270" r:id="rId31"/>
    <p:sldId id="331" r:id="rId32"/>
    <p:sldId id="271" r:id="rId33"/>
    <p:sldId id="272" r:id="rId34"/>
    <p:sldId id="273" r:id="rId35"/>
    <p:sldId id="274" r:id="rId36"/>
    <p:sldId id="275" r:id="rId37"/>
    <p:sldId id="326" r:id="rId38"/>
    <p:sldId id="276" r:id="rId39"/>
    <p:sldId id="277" r:id="rId40"/>
    <p:sldId id="278" r:id="rId41"/>
    <p:sldId id="279" r:id="rId42"/>
    <p:sldId id="280" r:id="rId43"/>
    <p:sldId id="281" r:id="rId44"/>
    <p:sldId id="282" r:id="rId45"/>
    <p:sldId id="283" r:id="rId46"/>
    <p:sldId id="284" r:id="rId47"/>
    <p:sldId id="285" r:id="rId48"/>
    <p:sldId id="327" r:id="rId49"/>
    <p:sldId id="286" r:id="rId50"/>
    <p:sldId id="316" r:id="rId51"/>
    <p:sldId id="317" r:id="rId52"/>
    <p:sldId id="288" r:id="rId53"/>
    <p:sldId id="289" r:id="rId54"/>
    <p:sldId id="290" r:id="rId55"/>
    <p:sldId id="291" r:id="rId56"/>
    <p:sldId id="292" r:id="rId57"/>
    <p:sldId id="293" r:id="rId58"/>
    <p:sldId id="294" r:id="rId59"/>
    <p:sldId id="295" r:id="rId60"/>
    <p:sldId id="296" r:id="rId61"/>
    <p:sldId id="297" r:id="rId62"/>
    <p:sldId id="298" r:id="rId63"/>
    <p:sldId id="299" r:id="rId64"/>
    <p:sldId id="300" r:id="rId65"/>
    <p:sldId id="301" r:id="rId66"/>
    <p:sldId id="302" r:id="rId67"/>
    <p:sldId id="328" r:id="rId68"/>
    <p:sldId id="303" r:id="rId69"/>
    <p:sldId id="304" r:id="rId70"/>
    <p:sldId id="305" r:id="rId71"/>
    <p:sldId id="306" r:id="rId72"/>
    <p:sldId id="329" r:id="rId73"/>
    <p:sldId id="307" r:id="rId74"/>
    <p:sldId id="308" r:id="rId75"/>
    <p:sldId id="309" r:id="rId76"/>
    <p:sldId id="310" r:id="rId77"/>
    <p:sldId id="330" r:id="rId78"/>
    <p:sldId id="318" r:id="rId79"/>
    <p:sldId id="312" r:id="rId80"/>
    <p:sldId id="313" r:id="rId81"/>
    <p:sldId id="314" r:id="rId82"/>
    <p:sldId id="315" r:id="rId83"/>
    <p:sldId id="261"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72237" autoAdjust="0"/>
  </p:normalViewPr>
  <p:slideViewPr>
    <p:cSldViewPr snapToGrid="0">
      <p:cViewPr varScale="1">
        <p:scale>
          <a:sx n="59" d="100"/>
          <a:sy n="59" d="100"/>
        </p:scale>
        <p:origin x="1378" y="67"/>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18.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viewProps" Target="viewProps.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2.xml"/><Relationship Id="rId90" Type="http://schemas.openxmlformats.org/officeDocument/2006/relationships/theme" Target="theme/theme1.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5.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7.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7" Type="http://schemas.openxmlformats.org/officeDocument/2006/relationships/slideMaster" Target="slideMasters/slideMaster4.xml"/><Relationship Id="rId71" Type="http://schemas.openxmlformats.org/officeDocument/2006/relationships/slide" Target="slides/slide50.xml"/><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commentAuthors" Target="commentAuthors.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3/15/2022</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3/15/2022</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Denne </a:t>
            </a:r>
            <a:r>
              <a:rPr lang="en-US" noProof="0" dirty="0" err="1"/>
              <a:t>informasjonen</a:t>
            </a:r>
            <a:r>
              <a:rPr lang="en-US" noProof="0" dirty="0"/>
              <a:t> </a:t>
            </a:r>
            <a:r>
              <a:rPr lang="en-US" noProof="0" dirty="0" err="1"/>
              <a:t>erstatter</a:t>
            </a:r>
            <a:r>
              <a:rPr lang="en-US" noProof="0" dirty="0"/>
              <a:t> </a:t>
            </a:r>
            <a:r>
              <a:rPr lang="en-US" noProof="0" dirty="0" err="1"/>
              <a:t>ikke</a:t>
            </a:r>
            <a:r>
              <a:rPr lang="en-US" noProof="0" dirty="0"/>
              <a:t> IFU, </a:t>
            </a:r>
            <a:r>
              <a:rPr lang="en-US" noProof="0" dirty="0" err="1"/>
              <a:t>vennligst</a:t>
            </a:r>
            <a:r>
              <a:rPr lang="en-US" noProof="0" dirty="0"/>
              <a:t> les IFU </a:t>
            </a:r>
            <a:r>
              <a:rPr lang="en-US" noProof="0" dirty="0" err="1"/>
              <a:t>nøye</a:t>
            </a:r>
            <a:r>
              <a:rPr lang="en-US" noProof="0" dirty="0"/>
              <a:t> </a:t>
            </a:r>
            <a:r>
              <a:rPr lang="en-US" noProof="0" dirty="0" err="1"/>
              <a:t>før</a:t>
            </a:r>
            <a:r>
              <a:rPr lang="en-US" noProof="0" dirty="0"/>
              <a:t> </a:t>
            </a:r>
            <a:r>
              <a:rPr lang="en-US" noProof="0" dirty="0" err="1"/>
              <a:t>opplæring</a:t>
            </a:r>
            <a:r>
              <a:rPr lang="en-US" noProof="0" dirty="0"/>
              <a:t> av </a:t>
            </a:r>
            <a:r>
              <a:rPr lang="en-US" noProof="0" dirty="0" err="1"/>
              <a:t>pasient</a:t>
            </a:r>
            <a:r>
              <a:rPr lang="en-US" noProof="0" dirty="0"/>
              <a:t> </a:t>
            </a:r>
            <a:r>
              <a:rPr lang="en-US" noProof="0" dirty="0" err="1"/>
              <a:t>i</a:t>
            </a:r>
            <a:r>
              <a:rPr lang="en-US" noProof="0" dirty="0"/>
              <a:t> </a:t>
            </a:r>
            <a:r>
              <a:rPr lang="en-US" noProof="0" dirty="0" err="1"/>
              <a:t>bruken</a:t>
            </a:r>
            <a:r>
              <a:rPr lang="en-US" noProof="0" dirty="0"/>
              <a:t> av </a:t>
            </a:r>
            <a:r>
              <a:rPr lang="en-US" noProof="0" dirty="0" err="1"/>
              <a:t>Navina</a:t>
            </a:r>
            <a:r>
              <a:rPr lang="en-US" noProof="0" dirty="0"/>
              <a:t>.</a:t>
            </a:r>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a:p>
        </p:txBody>
      </p:sp>
    </p:spTree>
    <p:extLst>
      <p:ext uri="{BB962C8B-B14F-4D97-AF65-F5344CB8AC3E}">
        <p14:creationId xmlns:p14="http://schemas.microsoft.com/office/powerpoint/2010/main" val="678429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noProof="0" dirty="0"/>
              <a:t>Det er </a:t>
            </a:r>
            <a:r>
              <a:rPr lang="en-US" noProof="0" dirty="0" err="1"/>
              <a:t>flere</a:t>
            </a:r>
            <a:r>
              <a:rPr lang="en-US" noProof="0" dirty="0"/>
              <a:t> </a:t>
            </a:r>
            <a:r>
              <a:rPr lang="en-US" noProof="0" dirty="0" err="1"/>
              <a:t>ikke</a:t>
            </a:r>
            <a:r>
              <a:rPr lang="en-US" noProof="0" dirty="0"/>
              <a:t> </a:t>
            </a:r>
            <a:r>
              <a:rPr lang="en-US" noProof="0" dirty="0" err="1"/>
              <a:t>nevrologiske</a:t>
            </a:r>
            <a:r>
              <a:rPr lang="en-US" noProof="0" dirty="0"/>
              <a:t> </a:t>
            </a:r>
            <a:r>
              <a:rPr lang="en-US" noProof="0" dirty="0" err="1"/>
              <a:t>indikasjoner</a:t>
            </a:r>
            <a:r>
              <a:rPr lang="en-US" noProof="0" dirty="0"/>
              <a:t> </a:t>
            </a:r>
            <a:r>
              <a:rPr lang="en-US" noProof="0" dirty="0" err="1"/>
              <a:t>som</a:t>
            </a:r>
            <a:r>
              <a:rPr lang="en-US" noProof="0" dirty="0"/>
              <a:t> har </a:t>
            </a:r>
            <a:r>
              <a:rPr lang="en-US" noProof="0" dirty="0" err="1"/>
              <a:t>fordeler</a:t>
            </a:r>
            <a:r>
              <a:rPr lang="en-US" noProof="0" dirty="0"/>
              <a:t> </a:t>
            </a:r>
            <a:r>
              <a:rPr lang="en-US" noProof="0" dirty="0" err="1"/>
              <a:t>ved</a:t>
            </a:r>
            <a:r>
              <a:rPr lang="en-US" noProof="0" dirty="0"/>
              <a:t> </a:t>
            </a:r>
            <a:r>
              <a:rPr lang="en-US" noProof="0" dirty="0" err="1"/>
              <a:t>bruk</a:t>
            </a:r>
            <a:r>
              <a:rPr lang="en-US" noProof="0" dirty="0"/>
              <a:t> av TAI. For </a:t>
            </a:r>
            <a:r>
              <a:rPr lang="en-US" noProof="0" dirty="0" err="1"/>
              <a:t>eksempel</a:t>
            </a:r>
            <a:r>
              <a:rPr lang="en-US" noProof="0" dirty="0"/>
              <a:t>, det </a:t>
            </a:r>
            <a:r>
              <a:rPr lang="en-US" noProof="0" dirty="0" err="1"/>
              <a:t>finnes</a:t>
            </a:r>
            <a:r>
              <a:rPr lang="en-US" noProof="0" dirty="0"/>
              <a:t> </a:t>
            </a:r>
            <a:r>
              <a:rPr lang="en-US" noProof="0" dirty="0" err="1"/>
              <a:t>flere</a:t>
            </a:r>
            <a:r>
              <a:rPr lang="en-US" noProof="0" dirty="0"/>
              <a:t> studier </a:t>
            </a:r>
            <a:r>
              <a:rPr lang="en-US" noProof="0" dirty="0" err="1"/>
              <a:t>som</a:t>
            </a:r>
            <a:r>
              <a:rPr lang="en-US" noProof="0" dirty="0"/>
              <a:t> </a:t>
            </a:r>
            <a:r>
              <a:rPr lang="en-US" noProof="0" dirty="0" err="1"/>
              <a:t>viser</a:t>
            </a:r>
            <a:r>
              <a:rPr lang="en-US" noProof="0" dirty="0"/>
              <a:t> </a:t>
            </a:r>
            <a:r>
              <a:rPr lang="en-US" noProof="0" dirty="0" err="1"/>
              <a:t>positiv</a:t>
            </a:r>
            <a:r>
              <a:rPr lang="en-US" noProof="0" dirty="0"/>
              <a:t> </a:t>
            </a:r>
            <a:r>
              <a:rPr lang="en-US" noProof="0" dirty="0" err="1"/>
              <a:t>respons</a:t>
            </a:r>
            <a:r>
              <a:rPr lang="en-US" noProof="0" dirty="0"/>
              <a:t> på TAI hos </a:t>
            </a:r>
            <a:r>
              <a:rPr lang="en-US" noProof="0" dirty="0" err="1"/>
              <a:t>pasienter</a:t>
            </a:r>
            <a:r>
              <a:rPr lang="en-US" noProof="0" dirty="0"/>
              <a:t> </a:t>
            </a:r>
            <a:r>
              <a:rPr lang="en-US" noProof="0" dirty="0" err="1"/>
              <a:t>som</a:t>
            </a:r>
            <a:r>
              <a:rPr lang="en-US" noProof="0" dirty="0"/>
              <a:t> </a:t>
            </a:r>
            <a:r>
              <a:rPr lang="en-US" noProof="0" dirty="0" err="1"/>
              <a:t>lider</a:t>
            </a:r>
            <a:r>
              <a:rPr lang="en-US" noProof="0" dirty="0"/>
              <a:t> av </a:t>
            </a:r>
            <a:r>
              <a:rPr lang="en-US" noProof="0" dirty="0" err="1"/>
              <a:t>funksjonelle</a:t>
            </a:r>
            <a:r>
              <a:rPr lang="en-US" noProof="0" dirty="0"/>
              <a:t> </a:t>
            </a:r>
            <a:r>
              <a:rPr lang="en-US" noProof="0" dirty="0" err="1"/>
              <a:t>tarmlidelser</a:t>
            </a:r>
            <a:r>
              <a:rPr lang="en-US" noProof="0" dirty="0"/>
              <a:t> FBD (</a:t>
            </a:r>
            <a:r>
              <a:rPr lang="en-US" sz="1200" noProof="0" dirty="0">
                <a:solidFill>
                  <a:srgbClr val="4D4D4D"/>
                </a:solidFill>
                <a:latin typeface="Calibri" panose="020F0502020204030204" pitchFamily="34" charset="0"/>
                <a:cs typeface="Calibri" panose="020F0502020204030204" pitchFamily="34" charset="0"/>
              </a:rPr>
              <a:t>Emmett et al</a:t>
            </a:r>
            <a:r>
              <a:rPr lang="en-US" sz="1200" i="1" noProof="0" dirty="0">
                <a:solidFill>
                  <a:srgbClr val="4D4D4D"/>
                </a:solidFill>
                <a:latin typeface="Calibri" panose="020F0502020204030204" pitchFamily="34" charset="0"/>
                <a:cs typeface="Calibri" panose="020F0502020204030204" pitchFamily="34" charset="0"/>
              </a:rPr>
              <a:t>. </a:t>
            </a:r>
            <a:r>
              <a:rPr lang="en-US" sz="1200" i="0" noProof="0" dirty="0">
                <a:solidFill>
                  <a:srgbClr val="4D4D4D"/>
                </a:solidFill>
                <a:latin typeface="Calibri" panose="020F0502020204030204" pitchFamily="34" charset="0"/>
                <a:cs typeface="Calibri" panose="020F0502020204030204" pitchFamily="34" charset="0"/>
              </a:rPr>
              <a:t>BMC Gastroenterology 2015) og LARS </a:t>
            </a:r>
            <a:r>
              <a:rPr lang="en-US" sz="1200" i="0" noProof="0" dirty="0" err="1">
                <a:solidFill>
                  <a:srgbClr val="4D4D4D"/>
                </a:solidFill>
                <a:latin typeface="Calibri" panose="020F0502020204030204" pitchFamily="34" charset="0"/>
                <a:cs typeface="Calibri" panose="020F0502020204030204" pitchFamily="34" charset="0"/>
              </a:rPr>
              <a:t>pasienter</a:t>
            </a:r>
            <a:r>
              <a:rPr lang="en-US" sz="1200" i="0" noProof="0" dirty="0">
                <a:solidFill>
                  <a:srgbClr val="4D4D4D"/>
                </a:solidFill>
                <a:latin typeface="Calibri" panose="020F0502020204030204" pitchFamily="34" charset="0"/>
                <a:cs typeface="Calibri" panose="020F0502020204030204" pitchFamily="34" charset="0"/>
              </a:rPr>
              <a:t> </a:t>
            </a:r>
            <a:r>
              <a:rPr lang="en-US" sz="1200" i="0" noProof="0" dirty="0" err="1">
                <a:solidFill>
                  <a:srgbClr val="4D4D4D"/>
                </a:solidFill>
                <a:latin typeface="Calibri" panose="020F0502020204030204" pitchFamily="34" charset="0"/>
                <a:cs typeface="Calibri" panose="020F0502020204030204" pitchFamily="34" charset="0"/>
              </a:rPr>
              <a:t>som</a:t>
            </a:r>
            <a:r>
              <a:rPr lang="en-US" sz="1200" i="0" noProof="0" dirty="0">
                <a:solidFill>
                  <a:srgbClr val="4D4D4D"/>
                </a:solidFill>
                <a:latin typeface="Calibri" panose="020F0502020204030204" pitchFamily="34" charset="0"/>
                <a:cs typeface="Calibri" panose="020F0502020204030204" pitchFamily="34" charset="0"/>
              </a:rPr>
              <a:t> </a:t>
            </a:r>
            <a:r>
              <a:rPr lang="en-US" sz="1200" i="0" noProof="0" dirty="0" err="1">
                <a:solidFill>
                  <a:srgbClr val="4D4D4D"/>
                </a:solidFill>
                <a:latin typeface="Calibri" panose="020F0502020204030204" pitchFamily="34" charset="0"/>
                <a:cs typeface="Calibri" panose="020F0502020204030204" pitchFamily="34" charset="0"/>
              </a:rPr>
              <a:t>behandles</a:t>
            </a:r>
            <a:r>
              <a:rPr lang="en-US" sz="1200" i="0" noProof="0" dirty="0">
                <a:solidFill>
                  <a:srgbClr val="4D4D4D"/>
                </a:solidFill>
                <a:latin typeface="Calibri" panose="020F0502020204030204" pitchFamily="34" charset="0"/>
                <a:cs typeface="Calibri" panose="020F0502020204030204" pitchFamily="34" charset="0"/>
              </a:rPr>
              <a:t> med </a:t>
            </a:r>
            <a:r>
              <a:rPr lang="en-US" noProof="0" dirty="0"/>
              <a:t>TAI </a:t>
            </a:r>
            <a:r>
              <a:rPr lang="en-US" noProof="0" dirty="0" err="1"/>
              <a:t>oppnådde</a:t>
            </a:r>
            <a:r>
              <a:rPr lang="en-US" noProof="0" dirty="0"/>
              <a:t> </a:t>
            </a:r>
            <a:r>
              <a:rPr lang="en-US" noProof="0" dirty="0" err="1"/>
              <a:t>klinisk</a:t>
            </a:r>
            <a:r>
              <a:rPr lang="en-US" noProof="0" dirty="0"/>
              <a:t> relevant </a:t>
            </a:r>
            <a:r>
              <a:rPr lang="en-US" noProof="0" dirty="0" err="1"/>
              <a:t>forbedring</a:t>
            </a:r>
            <a:r>
              <a:rPr lang="en-US" noProof="0" dirty="0"/>
              <a:t> </a:t>
            </a:r>
            <a:r>
              <a:rPr lang="en-US" noProof="0" dirty="0" err="1"/>
              <a:t>ved</a:t>
            </a:r>
            <a:r>
              <a:rPr lang="en-US" noProof="0" dirty="0"/>
              <a:t> </a:t>
            </a:r>
            <a:r>
              <a:rPr lang="en-US" noProof="0" dirty="0" err="1"/>
              <a:t>kronisk</a:t>
            </a:r>
            <a:r>
              <a:rPr lang="en-US" noProof="0" dirty="0"/>
              <a:t> major LARS (Enriquez-</a:t>
            </a:r>
            <a:r>
              <a:rPr lang="en-US" noProof="0" dirty="0" err="1"/>
              <a:t>Navascues</a:t>
            </a:r>
            <a:r>
              <a:rPr lang="en-US" noProof="0" dirty="0"/>
              <a:t> et al. Colorectal Disease, 2019).</a:t>
            </a:r>
            <a:endParaRPr lang="en-US" i="0" noProof="0" dirty="0"/>
          </a:p>
        </p:txBody>
      </p:sp>
      <p:sp>
        <p:nvSpPr>
          <p:cNvPr id="204" name="Google Shape;204;p9:notes"/>
          <p:cNvSpPr txBox="1">
            <a:spLocks noGrp="1"/>
          </p:cNvSpPr>
          <p:nvPr>
            <p:ph type="sldNum" idx="12"/>
          </p:nvPr>
        </p:nvSpPr>
        <p:spPr>
          <a:xfrm>
            <a:off x="3619088" y="8977134"/>
            <a:ext cx="3105348" cy="47420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8495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11</a:t>
            </a:fld>
            <a:endParaRPr lang="en-US"/>
          </a:p>
        </p:txBody>
      </p:sp>
    </p:spTree>
    <p:extLst>
      <p:ext uri="{BB962C8B-B14F-4D97-AF65-F5344CB8AC3E}">
        <p14:creationId xmlns:p14="http://schemas.microsoft.com/office/powerpoint/2010/main" val="3841661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Sammenlignet</a:t>
            </a:r>
            <a:r>
              <a:rPr lang="en-US" sz="1200" kern="1200" dirty="0">
                <a:solidFill>
                  <a:schemeClr val="tx1"/>
                </a:solidFill>
                <a:effectLst/>
                <a:latin typeface="+mn-lt"/>
                <a:ea typeface="+mn-ea"/>
                <a:cs typeface="+mn-cs"/>
              </a:rPr>
              <a:t> med </a:t>
            </a:r>
            <a:r>
              <a:rPr lang="en-US" sz="1200" kern="1200" dirty="0" err="1">
                <a:solidFill>
                  <a:schemeClr val="tx1"/>
                </a:solidFill>
                <a:effectLst/>
                <a:latin typeface="+mn-lt"/>
                <a:ea typeface="+mn-ea"/>
                <a:cs typeface="+mn-cs"/>
              </a:rPr>
              <a:t>førstelinje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behandling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hadde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pasienter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brukte</a:t>
            </a:r>
            <a:r>
              <a:rPr lang="en-US" sz="1200" kern="1200" dirty="0">
                <a:solidFill>
                  <a:schemeClr val="tx1"/>
                </a:solidFill>
                <a:effectLst/>
                <a:latin typeface="+mn-lt"/>
                <a:ea typeface="+mn-ea"/>
                <a:cs typeface="+mn-cs"/>
              </a:rPr>
              <a:t> TAI (Christensen et al 2006, Christensen et al 2008, Del </a:t>
            </a:r>
            <a:r>
              <a:rPr lang="en-US" sz="1200" kern="1200" dirty="0" err="1">
                <a:solidFill>
                  <a:schemeClr val="tx1"/>
                </a:solidFill>
                <a:effectLst/>
                <a:latin typeface="+mn-lt"/>
                <a:ea typeface="+mn-ea"/>
                <a:cs typeface="+mn-cs"/>
              </a:rPr>
              <a:t>Popolo</a:t>
            </a:r>
            <a:r>
              <a:rPr lang="en-US" sz="1200" kern="1200" dirty="0">
                <a:solidFill>
                  <a:schemeClr val="tx1"/>
                </a:solidFill>
                <a:effectLst/>
                <a:latin typeface="+mn-lt"/>
                <a:ea typeface="+mn-ea"/>
                <a:cs typeface="+mn-cs"/>
              </a:rPr>
              <a:t> et al 2008, Emmanuel et al 2016, </a:t>
            </a:r>
            <a:r>
              <a:rPr lang="en-US" sz="1200" kern="1200" dirty="0" err="1">
                <a:solidFill>
                  <a:schemeClr val="tx1"/>
                </a:solidFill>
                <a:effectLst/>
                <a:latin typeface="+mn-lt"/>
                <a:ea typeface="+mn-ea"/>
                <a:cs typeface="+mn-cs"/>
              </a:rPr>
              <a:t>Etherson</a:t>
            </a:r>
            <a:r>
              <a:rPr lang="en-US" sz="1200" kern="1200" dirty="0">
                <a:solidFill>
                  <a:schemeClr val="tx1"/>
                </a:solidFill>
                <a:effectLst/>
                <a:latin typeface="+mn-lt"/>
                <a:ea typeface="+mn-ea"/>
                <a:cs typeface="+mn-cs"/>
              </a:rPr>
              <a:t> et al 2017): </a:t>
            </a:r>
            <a:endParaRPr lang="sv-SE" sz="1200" kern="1200" dirty="0">
              <a:solidFill>
                <a:schemeClr val="tx1"/>
              </a:solidFill>
              <a:effectLst/>
              <a:latin typeface="+mn-lt"/>
              <a:ea typeface="+mn-ea"/>
              <a:cs typeface="+mn-cs"/>
            </a:endParaRPr>
          </a:p>
          <a:p>
            <a:pPr lvl="0"/>
            <a:r>
              <a:rPr lang="sv-SE" sz="1200" kern="1200" dirty="0">
                <a:solidFill>
                  <a:schemeClr val="tx1"/>
                </a:solidFill>
                <a:effectLst/>
                <a:latin typeface="+mn-lt"/>
                <a:ea typeface="+mn-ea"/>
                <a:cs typeface="+mn-cs"/>
              </a:rPr>
              <a:t>Mindre symptomer på obstipasjon</a:t>
            </a:r>
          </a:p>
          <a:p>
            <a:pPr lvl="0"/>
            <a:r>
              <a:rPr lang="sv-SE" sz="1200" kern="1200" dirty="0">
                <a:solidFill>
                  <a:schemeClr val="tx1"/>
                </a:solidFill>
                <a:effectLst/>
                <a:latin typeface="+mn-lt"/>
                <a:ea typeface="+mn-ea"/>
                <a:cs typeface="+mn-cs"/>
              </a:rPr>
              <a:t>Færre episoder med avføringslekkasje </a:t>
            </a:r>
          </a:p>
          <a:p>
            <a:pPr lvl="0"/>
            <a:r>
              <a:rPr lang="sv-SE" sz="1200" kern="1200" dirty="0">
                <a:solidFill>
                  <a:schemeClr val="tx1"/>
                </a:solidFill>
                <a:effectLst/>
                <a:latin typeface="+mn-lt"/>
                <a:ea typeface="+mn-ea"/>
                <a:cs typeface="+mn-cs"/>
              </a:rPr>
              <a:t>Forbedret symptom-relatert livskvalitet </a:t>
            </a:r>
          </a:p>
          <a:p>
            <a:pPr lvl="0"/>
            <a:r>
              <a:rPr lang="en-US" sz="1200" kern="1200" dirty="0" err="1">
                <a:solidFill>
                  <a:schemeClr val="tx1"/>
                </a:solidFill>
                <a:effectLst/>
                <a:latin typeface="+mn-lt"/>
                <a:ea typeface="+mn-ea"/>
                <a:cs typeface="+mn-cs"/>
              </a:rPr>
              <a:t>Redusert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tidsbruk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prosedyrer</a:t>
            </a:r>
            <a:r>
              <a:rPr lang="en-US" sz="1200" kern="1200" dirty="0">
                <a:solidFill>
                  <a:schemeClr val="tx1"/>
                </a:solidFill>
                <a:effectLst/>
                <a:latin typeface="+mn-lt"/>
                <a:ea typeface="+mn-ea"/>
                <a:cs typeface="+mn-cs"/>
              </a:rPr>
              <a:t> med </a:t>
            </a:r>
            <a:r>
              <a:rPr lang="en-US" sz="1200" kern="1200" dirty="0" err="1">
                <a:solidFill>
                  <a:schemeClr val="tx1"/>
                </a:solidFill>
                <a:effectLst/>
                <a:latin typeface="+mn-lt"/>
                <a:ea typeface="+mn-ea"/>
                <a:cs typeface="+mn-cs"/>
              </a:rPr>
              <a:t>tarmbehandling</a:t>
            </a:r>
            <a:r>
              <a:rPr lang="en-US" sz="1200" kern="1200" dirty="0">
                <a:solidFill>
                  <a:schemeClr val="tx1"/>
                </a:solidFill>
                <a:effectLst/>
                <a:latin typeface="+mn-lt"/>
                <a:ea typeface="+mn-ea"/>
                <a:cs typeface="+mn-cs"/>
              </a:rPr>
              <a:t>  </a:t>
            </a:r>
          </a:p>
          <a:p>
            <a:pPr lvl="0"/>
            <a:r>
              <a:rPr lang="en-US" sz="1200" kern="1200" dirty="0" err="1">
                <a:solidFill>
                  <a:schemeClr val="tx1"/>
                </a:solidFill>
                <a:effectLst/>
                <a:latin typeface="+mn-lt"/>
                <a:ea typeface="+mn-ea"/>
                <a:cs typeface="+mn-cs"/>
              </a:rPr>
              <a:t>Lavere</a:t>
            </a:r>
            <a:r>
              <a:rPr lang="en-US" sz="1200" kern="1200" dirty="0">
                <a:solidFill>
                  <a:schemeClr val="tx1"/>
                </a:solidFill>
                <a:effectLst/>
                <a:latin typeface="+mn-lt"/>
                <a:ea typeface="+mn-ea"/>
                <a:cs typeface="+mn-cs"/>
              </a:rPr>
              <a:t> rate med </a:t>
            </a:r>
            <a:r>
              <a:rPr lang="en-US" sz="1200" kern="1200" dirty="0" err="1">
                <a:solidFill>
                  <a:schemeClr val="tx1"/>
                </a:solidFill>
                <a:effectLst/>
                <a:latin typeface="+mn-lt"/>
                <a:ea typeface="+mn-ea"/>
                <a:cs typeface="+mn-cs"/>
              </a:rPr>
              <a:t>urinveisinfeksjon</a:t>
            </a:r>
            <a:endParaRPr lang="en-US"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Lavere</a:t>
            </a:r>
            <a:r>
              <a:rPr lang="en-US" sz="1200" kern="1200" dirty="0">
                <a:solidFill>
                  <a:schemeClr val="tx1"/>
                </a:solidFill>
                <a:effectLst/>
                <a:latin typeface="+mn-lt"/>
                <a:ea typeface="+mn-ea"/>
                <a:cs typeface="+mn-cs"/>
              </a:rPr>
              <a:t> rate med </a:t>
            </a:r>
            <a:r>
              <a:rPr lang="en-US" sz="1200" kern="1200" dirty="0" err="1">
                <a:solidFill>
                  <a:schemeClr val="tx1"/>
                </a:solidFill>
                <a:effectLst/>
                <a:latin typeface="+mn-lt"/>
                <a:ea typeface="+mn-ea"/>
                <a:cs typeface="+mn-cs"/>
              </a:rPr>
              <a:t>stomi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kirurgi</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12</a:t>
            </a:fld>
            <a:endParaRPr lang="en-US"/>
          </a:p>
        </p:txBody>
      </p:sp>
    </p:spTree>
    <p:extLst>
      <p:ext uri="{BB962C8B-B14F-4D97-AF65-F5344CB8AC3E}">
        <p14:creationId xmlns:p14="http://schemas.microsoft.com/office/powerpoint/2010/main" val="3178744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err="1"/>
              <a:t>Pasientvalg</a:t>
            </a:r>
            <a:r>
              <a:rPr lang="en-US" noProof="0" dirty="0"/>
              <a:t> og </a:t>
            </a:r>
            <a:r>
              <a:rPr lang="en-US" noProof="0" dirty="0" err="1"/>
              <a:t>forberedelser</a:t>
            </a:r>
            <a:r>
              <a:rPr lang="en-US" noProof="0" dirty="0"/>
              <a:t> er </a:t>
            </a:r>
            <a:r>
              <a:rPr lang="en-US" noProof="0" dirty="0" err="1"/>
              <a:t>viktig</a:t>
            </a:r>
            <a:r>
              <a:rPr lang="en-US" noProof="0" dirty="0"/>
              <a:t> for å </a:t>
            </a:r>
            <a:r>
              <a:rPr lang="en-US" noProof="0" dirty="0" err="1"/>
              <a:t>få</a:t>
            </a:r>
            <a:r>
              <a:rPr lang="en-US" noProof="0" dirty="0"/>
              <a:t> </a:t>
            </a:r>
            <a:r>
              <a:rPr lang="en-US" noProof="0" dirty="0" err="1"/>
              <a:t>suksessfullt</a:t>
            </a:r>
            <a:r>
              <a:rPr lang="en-US" noProof="0" dirty="0"/>
              <a:t> </a:t>
            </a:r>
            <a:r>
              <a:rPr lang="en-US" noProof="0" dirty="0" err="1"/>
              <a:t>resultat</a:t>
            </a:r>
            <a:r>
              <a:rPr lang="en-US" noProof="0" dirty="0"/>
              <a:t> med TAI.</a:t>
            </a:r>
          </a:p>
          <a:p>
            <a:endParaRPr lang="en-US" noProof="0" dirty="0"/>
          </a:p>
          <a:p>
            <a:r>
              <a:rPr lang="en-US" sz="1200" b="0" i="0" u="none" strike="noStrike" kern="1200" baseline="0" dirty="0" err="1">
                <a:solidFill>
                  <a:schemeClr val="tx1"/>
                </a:solidFill>
                <a:latin typeface="+mn-lt"/>
                <a:ea typeface="+mn-ea"/>
                <a:cs typeface="+mn-cs"/>
              </a:rPr>
              <a:t>Kontraindikasjoner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transanal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irrigasjon</a:t>
            </a:r>
            <a:r>
              <a:rPr lang="en-US" sz="1200" b="0" i="0" u="none" strike="noStrike" kern="1200" baseline="0" dirty="0">
                <a:solidFill>
                  <a:schemeClr val="tx1"/>
                </a:solidFill>
                <a:latin typeface="+mn-lt"/>
                <a:ea typeface="+mn-ea"/>
                <a:cs typeface="+mn-cs"/>
              </a:rPr>
              <a:t>, det </a:t>
            </a:r>
            <a:r>
              <a:rPr lang="en-US" sz="1200" b="0" i="0" u="none" strike="noStrike" kern="1200" baseline="0" dirty="0" err="1">
                <a:solidFill>
                  <a:schemeClr val="tx1"/>
                </a:solidFill>
                <a:latin typeface="+mn-lt"/>
                <a:ea typeface="+mn-ea"/>
                <a:cs typeface="+mn-cs"/>
              </a:rPr>
              <a:t>vil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si</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ikke</a:t>
            </a:r>
            <a:r>
              <a:rPr lang="en-US" sz="1200" b="1"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bruke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Navina</a:t>
            </a:r>
            <a:r>
              <a:rPr lang="en-US" sz="1200" b="0" i="0" u="none" strike="noStrike" kern="1200" baseline="0" dirty="0">
                <a:solidFill>
                  <a:schemeClr val="tx1"/>
                </a:solidFill>
                <a:latin typeface="+mn-lt"/>
                <a:ea typeface="+mn-ea"/>
                <a:cs typeface="+mn-cs"/>
              </a:rPr>
              <a:t> Systems </a:t>
            </a:r>
            <a:r>
              <a:rPr lang="en-US" sz="1200" b="0" i="0" u="none" strike="noStrike" kern="1200" baseline="0" dirty="0" err="1">
                <a:solidFill>
                  <a:schemeClr val="tx1"/>
                </a:solidFill>
                <a:latin typeface="+mn-lt"/>
                <a:ea typeface="+mn-ea"/>
                <a:cs typeface="+mn-cs"/>
              </a:rPr>
              <a:t>dersom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personen</a:t>
            </a:r>
            <a:r>
              <a:rPr lang="en-US" sz="1200" b="0" i="0" u="none" strike="noStrike" kern="1200" baseline="0" dirty="0">
                <a:solidFill>
                  <a:schemeClr val="tx1"/>
                </a:solidFill>
                <a:latin typeface="+mn-lt"/>
                <a:ea typeface="+mn-ea"/>
                <a:cs typeface="+mn-cs"/>
              </a:rPr>
              <a:t> har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flere</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følgende</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Kjent</a:t>
            </a:r>
            <a:r>
              <a:rPr lang="en-US" sz="1200" b="0" i="0" u="none" strike="noStrike" kern="1200" baseline="0" dirty="0">
                <a:solidFill>
                  <a:schemeClr val="tx1"/>
                </a:solidFill>
                <a:latin typeface="+mn-lt"/>
                <a:ea typeface="+mn-ea"/>
                <a:cs typeface="+mn-cs"/>
              </a:rPr>
              <a:t> anal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kolorektal</a:t>
            </a:r>
            <a:r>
              <a:rPr lang="en-US" sz="1200" b="0" i="0" u="none" strike="noStrike" kern="1200" baseline="0" dirty="0">
                <a:solidFill>
                  <a:schemeClr val="tx1"/>
                </a:solidFill>
                <a:latin typeface="+mn-lt"/>
                <a:ea typeface="+mn-ea"/>
                <a:cs typeface="+mn-cs"/>
              </a:rPr>
              <a:t> stenose</a:t>
            </a:r>
          </a:p>
          <a:p>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Aktiv</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inflammatorisk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tarmsykdom</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Akutt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divertikulitt</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Kolorektal</a:t>
            </a:r>
            <a:r>
              <a:rPr lang="en-US" sz="1200" b="0" i="0" u="none" strike="noStrike" kern="1200" baseline="0" dirty="0">
                <a:solidFill>
                  <a:schemeClr val="tx1"/>
                </a:solidFill>
                <a:latin typeface="+mn-lt"/>
                <a:ea typeface="+mn-ea"/>
                <a:cs typeface="+mn-cs"/>
              </a:rPr>
              <a:t> cancer</a:t>
            </a:r>
          </a:p>
          <a:p>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Ischemisk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kolitt</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Mindre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måneder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siden</a:t>
            </a:r>
            <a:r>
              <a:rPr lang="en-US" sz="1200" b="0" i="0" u="none" strike="noStrike" kern="1200" baseline="0" dirty="0">
                <a:solidFill>
                  <a:schemeClr val="tx1"/>
                </a:solidFill>
                <a:latin typeface="+mn-lt"/>
                <a:ea typeface="+mn-ea"/>
                <a:cs typeface="+mn-cs"/>
              </a:rPr>
              <a:t> anal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kolorektal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kirurgi</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Mindre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enn</a:t>
            </a:r>
            <a:r>
              <a:rPr lang="en-US" sz="1200" b="0" i="0" u="none" strike="noStrike" kern="1200" baseline="0" dirty="0">
                <a:solidFill>
                  <a:schemeClr val="tx1"/>
                </a:solidFill>
                <a:latin typeface="+mn-lt"/>
                <a:ea typeface="+mn-ea"/>
                <a:cs typeface="+mn-cs"/>
              </a:rPr>
              <a:t> 4 </a:t>
            </a:r>
            <a:r>
              <a:rPr lang="en-US" sz="1200" b="0" i="0" u="none" strike="noStrike" kern="1200" baseline="0" dirty="0" err="1">
                <a:solidFill>
                  <a:schemeClr val="tx1"/>
                </a:solidFill>
                <a:latin typeface="+mn-lt"/>
                <a:ea typeface="+mn-ea"/>
                <a:cs typeface="+mn-cs"/>
              </a:rPr>
              <a:t>uker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siden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endoskopisk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polypektomi</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13</a:t>
            </a:fld>
            <a:endParaRPr lang="en-US"/>
          </a:p>
        </p:txBody>
      </p:sp>
    </p:spTree>
    <p:extLst>
      <p:ext uri="{BB962C8B-B14F-4D97-AF65-F5344CB8AC3E}">
        <p14:creationId xmlns:p14="http://schemas.microsoft.com/office/powerpoint/2010/main" val="1123512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Det er </a:t>
            </a:r>
            <a:r>
              <a:rPr lang="en-US" noProof="0" dirty="0" err="1"/>
              <a:t>flere</a:t>
            </a:r>
            <a:r>
              <a:rPr lang="en-US" noProof="0" dirty="0"/>
              <a:t> </a:t>
            </a:r>
            <a:r>
              <a:rPr lang="en-US" noProof="0" dirty="0" err="1"/>
              <a:t>faktorer</a:t>
            </a:r>
            <a:r>
              <a:rPr lang="en-US" noProof="0" dirty="0"/>
              <a:t> </a:t>
            </a:r>
            <a:r>
              <a:rPr lang="en-US" noProof="0" dirty="0" err="1"/>
              <a:t>som</a:t>
            </a:r>
            <a:r>
              <a:rPr lang="en-US" noProof="0" dirty="0"/>
              <a:t> </a:t>
            </a:r>
            <a:r>
              <a:rPr lang="en-US" noProof="0" dirty="0" err="1"/>
              <a:t>kan</a:t>
            </a:r>
            <a:r>
              <a:rPr lang="en-US" noProof="0" dirty="0"/>
              <a:t> ha </a:t>
            </a:r>
            <a:r>
              <a:rPr lang="en-US" noProof="0" dirty="0" err="1"/>
              <a:t>påvirkning</a:t>
            </a:r>
            <a:r>
              <a:rPr lang="en-US" noProof="0" dirty="0"/>
              <a:t> på </a:t>
            </a:r>
            <a:r>
              <a:rPr lang="en-US" noProof="0" dirty="0" err="1"/>
              <a:t>bruken</a:t>
            </a:r>
            <a:r>
              <a:rPr lang="en-US" noProof="0" dirty="0"/>
              <a:t> av TAI og </a:t>
            </a:r>
            <a:r>
              <a:rPr lang="en-US" noProof="0" dirty="0" err="1"/>
              <a:t>som</a:t>
            </a:r>
            <a:r>
              <a:rPr lang="en-US" noProof="0" dirty="0"/>
              <a:t> </a:t>
            </a:r>
            <a:r>
              <a:rPr lang="en-US" noProof="0" dirty="0" err="1"/>
              <a:t>bør</a:t>
            </a:r>
            <a:r>
              <a:rPr lang="en-US" noProof="0" dirty="0"/>
              <a:t> </a:t>
            </a:r>
            <a:r>
              <a:rPr lang="en-US" noProof="0" dirty="0" err="1"/>
              <a:t>tas</a:t>
            </a:r>
            <a:r>
              <a:rPr lang="en-US" noProof="0" dirty="0"/>
              <a:t> </a:t>
            </a:r>
            <a:r>
              <a:rPr lang="en-US" noProof="0" dirty="0" err="1"/>
              <a:t>i</a:t>
            </a:r>
            <a:r>
              <a:rPr lang="en-US" noProof="0" dirty="0"/>
              <a:t> </a:t>
            </a:r>
            <a:r>
              <a:rPr lang="en-US" noProof="0" dirty="0" err="1"/>
              <a:t>betraktning</a:t>
            </a:r>
            <a:r>
              <a:rPr lang="en-US" noProof="0" dirty="0"/>
              <a:t> </a:t>
            </a:r>
            <a:r>
              <a:rPr lang="en-US" noProof="0" dirty="0" err="1"/>
              <a:t>før</a:t>
            </a:r>
            <a:r>
              <a:rPr lang="en-US" noProof="0" dirty="0"/>
              <a:t> </a:t>
            </a:r>
            <a:r>
              <a:rPr lang="en-US" noProof="0" dirty="0" err="1"/>
              <a:t>oppstart</a:t>
            </a:r>
            <a:r>
              <a:rPr lang="en-US" noProof="0" dirty="0"/>
              <a:t> med TAI for å </a:t>
            </a:r>
            <a:r>
              <a:rPr lang="en-US" noProof="0" dirty="0" err="1"/>
              <a:t>sikre</a:t>
            </a:r>
            <a:r>
              <a:rPr lang="en-US" noProof="0" dirty="0"/>
              <a:t> at </a:t>
            </a:r>
            <a:r>
              <a:rPr lang="en-US" noProof="0" dirty="0" err="1"/>
              <a:t>riktig</a:t>
            </a:r>
            <a:r>
              <a:rPr lang="en-US" noProof="0" dirty="0"/>
              <a:t> </a:t>
            </a:r>
            <a:r>
              <a:rPr lang="en-US" noProof="0" dirty="0" err="1"/>
              <a:t>utstyr</a:t>
            </a:r>
            <a:r>
              <a:rPr lang="en-US" noProof="0" dirty="0"/>
              <a:t> </a:t>
            </a:r>
            <a:r>
              <a:rPr lang="en-US" noProof="0" dirty="0" err="1"/>
              <a:t>blir</a:t>
            </a:r>
            <a:r>
              <a:rPr lang="en-US" noProof="0" dirty="0"/>
              <a:t> </a:t>
            </a:r>
            <a:r>
              <a:rPr lang="en-US" noProof="0" dirty="0" err="1"/>
              <a:t>valgt</a:t>
            </a:r>
            <a:r>
              <a:rPr lang="en-US" noProof="0" dirty="0"/>
              <a:t> for å </a:t>
            </a:r>
            <a:r>
              <a:rPr lang="en-US" noProof="0" dirty="0" err="1"/>
              <a:t>gjøre</a:t>
            </a:r>
            <a:r>
              <a:rPr lang="en-US" noProof="0" dirty="0"/>
              <a:t> </a:t>
            </a:r>
            <a:r>
              <a:rPr lang="en-US" noProof="0" dirty="0" err="1"/>
              <a:t>irrigasjonsprosedyren</a:t>
            </a:r>
            <a:r>
              <a:rPr lang="en-US" noProof="0" dirty="0"/>
              <a:t> </a:t>
            </a:r>
            <a:r>
              <a:rPr lang="en-US" noProof="0" dirty="0" err="1"/>
              <a:t>enklere</a:t>
            </a:r>
            <a:r>
              <a:rPr lang="en-US" noProof="0" dirty="0"/>
              <a:t>. </a:t>
            </a:r>
          </a:p>
          <a:p>
            <a:r>
              <a:rPr lang="en-US" noProof="0" dirty="0"/>
              <a:t>I </a:t>
            </a:r>
            <a:r>
              <a:rPr lang="en-US" noProof="0" dirty="0" err="1"/>
              <a:t>hjemmemiljø</a:t>
            </a:r>
            <a:r>
              <a:rPr lang="en-US" noProof="0" dirty="0"/>
              <a:t> </a:t>
            </a:r>
          </a:p>
          <a:p>
            <a:pPr marL="171450" indent="-171450">
              <a:buFontTx/>
              <a:buChar char="-"/>
            </a:pPr>
            <a:r>
              <a:rPr lang="en-US" noProof="0" dirty="0" err="1"/>
              <a:t>Hvordan</a:t>
            </a:r>
            <a:r>
              <a:rPr lang="en-US" noProof="0" dirty="0"/>
              <a:t> er </a:t>
            </a:r>
            <a:r>
              <a:rPr lang="en-US" noProof="0" dirty="0" err="1"/>
              <a:t>tilgangen</a:t>
            </a:r>
            <a:r>
              <a:rPr lang="en-US" noProof="0" dirty="0"/>
              <a:t> </a:t>
            </a:r>
            <a:r>
              <a:rPr lang="en-US" noProof="0" dirty="0" err="1"/>
              <a:t>til</a:t>
            </a:r>
            <a:r>
              <a:rPr lang="en-US" noProof="0" dirty="0"/>
              <a:t> </a:t>
            </a:r>
            <a:r>
              <a:rPr lang="en-US" noProof="0" dirty="0" err="1"/>
              <a:t>toalett</a:t>
            </a:r>
            <a:r>
              <a:rPr lang="en-US" noProof="0" dirty="0"/>
              <a:t>  </a:t>
            </a:r>
            <a:r>
              <a:rPr lang="en-US" noProof="0" dirty="0" err="1"/>
              <a:t>eller</a:t>
            </a:r>
            <a:r>
              <a:rPr lang="en-US" noProof="0" dirty="0"/>
              <a:t> </a:t>
            </a:r>
            <a:r>
              <a:rPr lang="en-US" noProof="0" dirty="0" err="1"/>
              <a:t>toalettstol</a:t>
            </a:r>
            <a:r>
              <a:rPr lang="en-US" noProof="0" dirty="0"/>
              <a:t>, er det </a:t>
            </a:r>
            <a:r>
              <a:rPr lang="en-US" noProof="0" dirty="0" err="1"/>
              <a:t>nok</a:t>
            </a:r>
            <a:r>
              <a:rPr lang="en-US" noProof="0" dirty="0"/>
              <a:t> </a:t>
            </a:r>
            <a:r>
              <a:rPr lang="en-US" noProof="0" dirty="0" err="1"/>
              <a:t>plass</a:t>
            </a:r>
            <a:r>
              <a:rPr lang="en-US" noProof="0" dirty="0"/>
              <a:t>, </a:t>
            </a:r>
            <a:r>
              <a:rPr lang="en-US" noProof="0" dirty="0" err="1"/>
              <a:t>blir</a:t>
            </a:r>
            <a:r>
              <a:rPr lang="en-US" noProof="0" dirty="0"/>
              <a:t> det </a:t>
            </a:r>
            <a:r>
              <a:rPr lang="en-US" noProof="0" dirty="0" err="1"/>
              <a:t>mulig</a:t>
            </a:r>
            <a:r>
              <a:rPr lang="en-US" noProof="0" dirty="0"/>
              <a:t> å </a:t>
            </a:r>
            <a:r>
              <a:rPr lang="en-US" noProof="0" dirty="0" err="1"/>
              <a:t>fylle</a:t>
            </a:r>
            <a:r>
              <a:rPr lang="en-US" noProof="0" dirty="0"/>
              <a:t> </a:t>
            </a:r>
            <a:r>
              <a:rPr lang="en-US" noProof="0" dirty="0" err="1"/>
              <a:t>vannbeholderen</a:t>
            </a:r>
            <a:r>
              <a:rPr lang="en-US" noProof="0" dirty="0"/>
              <a:t>, henge den </a:t>
            </a:r>
            <a:r>
              <a:rPr lang="en-US" noProof="0" dirty="0" err="1"/>
              <a:t>eller</a:t>
            </a:r>
            <a:r>
              <a:rPr lang="en-US" noProof="0" dirty="0"/>
              <a:t> </a:t>
            </a:r>
            <a:r>
              <a:rPr lang="en-US" noProof="0" dirty="0" err="1"/>
              <a:t>kan</a:t>
            </a:r>
            <a:r>
              <a:rPr lang="en-US" noProof="0" dirty="0"/>
              <a:t> den </a:t>
            </a:r>
            <a:r>
              <a:rPr lang="en-US" noProof="0" dirty="0" err="1"/>
              <a:t>stå</a:t>
            </a:r>
            <a:r>
              <a:rPr lang="en-US" noProof="0" dirty="0"/>
              <a:t>.</a:t>
            </a:r>
          </a:p>
          <a:p>
            <a:pPr marL="171450" indent="-171450">
              <a:buFontTx/>
              <a:buChar char="-"/>
            </a:pPr>
            <a:r>
              <a:rPr lang="en-US" noProof="0" dirty="0"/>
              <a:t>Ta </a:t>
            </a:r>
            <a:r>
              <a:rPr lang="en-US" noProof="0" dirty="0" err="1"/>
              <a:t>hensyn</a:t>
            </a:r>
            <a:r>
              <a:rPr lang="en-US" noProof="0" dirty="0"/>
              <a:t> </a:t>
            </a:r>
            <a:r>
              <a:rPr lang="en-US" noProof="0" dirty="0" err="1"/>
              <a:t>til</a:t>
            </a:r>
            <a:r>
              <a:rPr lang="en-US" noProof="0" dirty="0"/>
              <a:t> om </a:t>
            </a:r>
            <a:r>
              <a:rPr lang="en-US" noProof="0" dirty="0" err="1"/>
              <a:t>lyder</a:t>
            </a:r>
            <a:r>
              <a:rPr lang="en-US" noProof="0" dirty="0"/>
              <a:t> </a:t>
            </a:r>
            <a:r>
              <a:rPr lang="en-US" noProof="0" dirty="0" err="1"/>
              <a:t>kan</a:t>
            </a:r>
            <a:r>
              <a:rPr lang="en-US" noProof="0" dirty="0"/>
              <a:t> </a:t>
            </a:r>
            <a:r>
              <a:rPr lang="en-US" noProof="0" dirty="0" err="1"/>
              <a:t>bli</a:t>
            </a:r>
            <a:r>
              <a:rPr lang="en-US" noProof="0" dirty="0"/>
              <a:t> et problem med </a:t>
            </a:r>
            <a:r>
              <a:rPr lang="en-US" noProof="0" dirty="0" err="1"/>
              <a:t>tanke</a:t>
            </a:r>
            <a:r>
              <a:rPr lang="en-US" noProof="0" dirty="0"/>
              <a:t> på </a:t>
            </a:r>
            <a:r>
              <a:rPr lang="en-US" noProof="0" dirty="0" err="1"/>
              <a:t>verdighet</a:t>
            </a:r>
            <a:r>
              <a:rPr lang="en-US" noProof="0" dirty="0"/>
              <a:t> og </a:t>
            </a:r>
            <a:r>
              <a:rPr lang="en-US" noProof="0" dirty="0" err="1"/>
              <a:t>privatliv</a:t>
            </a:r>
            <a:r>
              <a:rPr lang="en-US" noProof="0" dirty="0"/>
              <a:t>.</a:t>
            </a:r>
          </a:p>
          <a:p>
            <a:pPr marL="171450" indent="-171450">
              <a:buFontTx/>
              <a:buChar char="-"/>
            </a:pPr>
            <a:r>
              <a:rPr lang="en-US" noProof="0" dirty="0" err="1"/>
              <a:t>Hvis</a:t>
            </a:r>
            <a:r>
              <a:rPr lang="en-US" noProof="0" dirty="0"/>
              <a:t> </a:t>
            </a:r>
            <a:r>
              <a:rPr lang="en-US" noProof="0" dirty="0" err="1"/>
              <a:t>avhengig</a:t>
            </a:r>
            <a:r>
              <a:rPr lang="en-US" noProof="0" dirty="0"/>
              <a:t> av </a:t>
            </a:r>
            <a:r>
              <a:rPr lang="en-US" noProof="0" dirty="0" err="1"/>
              <a:t>hjelper</a:t>
            </a:r>
            <a:r>
              <a:rPr lang="en-US" noProof="0" dirty="0"/>
              <a:t>, </a:t>
            </a:r>
            <a:r>
              <a:rPr lang="en-US" noProof="0" dirty="0" err="1"/>
              <a:t>hvordan</a:t>
            </a:r>
            <a:r>
              <a:rPr lang="en-US" noProof="0" dirty="0"/>
              <a:t> er </a:t>
            </a:r>
            <a:r>
              <a:rPr lang="en-US" noProof="0" dirty="0" err="1"/>
              <a:t>tilgangen</a:t>
            </a:r>
            <a:r>
              <a:rPr lang="en-US" noProof="0" dirty="0"/>
              <a:t> </a:t>
            </a:r>
            <a:r>
              <a:rPr lang="en-US" noProof="0" dirty="0" err="1"/>
              <a:t>til</a:t>
            </a:r>
            <a:r>
              <a:rPr lang="en-US" noProof="0" dirty="0"/>
              <a:t> </a:t>
            </a:r>
            <a:r>
              <a:rPr lang="en-US" noProof="0" dirty="0" err="1"/>
              <a:t>toalettet</a:t>
            </a:r>
            <a:r>
              <a:rPr lang="en-US" noProof="0" dirty="0"/>
              <a:t> og </a:t>
            </a:r>
            <a:r>
              <a:rPr lang="en-US" noProof="0" dirty="0" err="1"/>
              <a:t>muligheter</a:t>
            </a:r>
            <a:r>
              <a:rPr lang="en-US" noProof="0" dirty="0"/>
              <a:t> for </a:t>
            </a:r>
            <a:r>
              <a:rPr lang="en-US" noProof="0" dirty="0" err="1"/>
              <a:t>forflytning</a:t>
            </a:r>
            <a:r>
              <a:rPr lang="en-US" noProof="0" dirty="0"/>
              <a:t>.</a:t>
            </a:r>
          </a:p>
          <a:p>
            <a:pPr marL="0" indent="0">
              <a:buFontTx/>
              <a:buNone/>
            </a:pPr>
            <a:r>
              <a:rPr lang="en-US" noProof="0" dirty="0" err="1"/>
              <a:t>Sittestilling</a:t>
            </a:r>
            <a:r>
              <a:rPr lang="en-US" noProof="0" dirty="0"/>
              <a:t> og </a:t>
            </a:r>
            <a:r>
              <a:rPr lang="en-US" noProof="0" dirty="0" err="1"/>
              <a:t>stabilitet</a:t>
            </a:r>
            <a:r>
              <a:rPr lang="en-US" noProof="0" dirty="0"/>
              <a:t> på </a:t>
            </a:r>
            <a:r>
              <a:rPr lang="en-US" noProof="0" dirty="0" err="1"/>
              <a:t>toalettet</a:t>
            </a:r>
            <a:r>
              <a:rPr lang="en-US" noProof="0" dirty="0"/>
              <a:t>:</a:t>
            </a:r>
          </a:p>
          <a:p>
            <a:pPr marL="171450" indent="-171450">
              <a:buFontTx/>
              <a:buChar char="-"/>
            </a:pPr>
            <a:r>
              <a:rPr lang="nb-NO" noProof="0" dirty="0"/>
              <a:t>Lær å spenne seg, sitte fremoverbøyd, knærne hevet. Er pasienten i stand til å bli instruert? Behov for hjelpemidler?</a:t>
            </a:r>
          </a:p>
          <a:p>
            <a:pPr marL="171450" indent="-171450">
              <a:buFontTx/>
              <a:buChar char="-"/>
            </a:pPr>
            <a:r>
              <a:rPr lang="en-US" noProof="0" dirty="0" err="1"/>
              <a:t>Hvis</a:t>
            </a:r>
            <a:r>
              <a:rPr lang="en-US" noProof="0" dirty="0"/>
              <a:t> </a:t>
            </a:r>
            <a:r>
              <a:rPr lang="en-US" noProof="0" dirty="0" err="1"/>
              <a:t>pasienten</a:t>
            </a:r>
            <a:r>
              <a:rPr lang="en-US" noProof="0" dirty="0"/>
              <a:t> sitter </a:t>
            </a:r>
            <a:r>
              <a:rPr lang="en-US" noProof="0" dirty="0" err="1"/>
              <a:t>oppreist</a:t>
            </a:r>
            <a:r>
              <a:rPr lang="en-US" noProof="0" dirty="0"/>
              <a:t>, er </a:t>
            </a:r>
            <a:r>
              <a:rPr lang="en-US" noProof="0" dirty="0" err="1"/>
              <a:t>pasienten</a:t>
            </a:r>
            <a:r>
              <a:rPr lang="en-US" noProof="0" dirty="0"/>
              <a:t> </a:t>
            </a:r>
            <a:r>
              <a:rPr lang="en-US" noProof="0" dirty="0" err="1"/>
              <a:t>stabil</a:t>
            </a:r>
            <a:r>
              <a:rPr lang="en-US" noProof="0" dirty="0"/>
              <a:t> </a:t>
            </a:r>
            <a:r>
              <a:rPr lang="en-US" noProof="0" dirty="0" err="1"/>
              <a:t>nok</a:t>
            </a:r>
            <a:r>
              <a:rPr lang="en-US" noProof="0" dirty="0"/>
              <a:t> for </a:t>
            </a:r>
            <a:r>
              <a:rPr lang="en-US" noProof="0" dirty="0" err="1"/>
              <a:t>bruk</a:t>
            </a:r>
            <a:r>
              <a:rPr lang="en-US" noProof="0" dirty="0"/>
              <a:t> av </a:t>
            </a:r>
            <a:r>
              <a:rPr lang="en-US" noProof="0" dirty="0" err="1"/>
              <a:t>kateter</a:t>
            </a:r>
            <a:r>
              <a:rPr lang="en-US" noProof="0" dirty="0"/>
              <a:t>?</a:t>
            </a:r>
          </a:p>
          <a:p>
            <a:pPr marL="171450" indent="-171450">
              <a:buFontTx/>
              <a:buChar char="-"/>
            </a:pPr>
            <a:r>
              <a:rPr lang="en-US" noProof="0" dirty="0" err="1"/>
              <a:t>Hvis</a:t>
            </a:r>
            <a:r>
              <a:rPr lang="en-US" noProof="0" dirty="0"/>
              <a:t> </a:t>
            </a:r>
            <a:r>
              <a:rPr lang="en-US" noProof="0" dirty="0" err="1"/>
              <a:t>pasienten</a:t>
            </a:r>
            <a:r>
              <a:rPr lang="en-US" noProof="0" dirty="0"/>
              <a:t> </a:t>
            </a:r>
            <a:r>
              <a:rPr lang="en-US" noProof="0" dirty="0" err="1"/>
              <a:t>lener</a:t>
            </a:r>
            <a:r>
              <a:rPr lang="en-US" noProof="0" dirty="0"/>
              <a:t> seg, er </a:t>
            </a:r>
            <a:r>
              <a:rPr lang="en-US" noProof="0" dirty="0" err="1"/>
              <a:t>pasienten</a:t>
            </a:r>
            <a:r>
              <a:rPr lang="en-US" noProof="0" dirty="0"/>
              <a:t> </a:t>
            </a:r>
            <a:r>
              <a:rPr lang="en-US" noProof="0" dirty="0" err="1"/>
              <a:t>stbil</a:t>
            </a:r>
            <a:r>
              <a:rPr lang="en-US" noProof="0" dirty="0"/>
              <a:t> </a:t>
            </a:r>
            <a:r>
              <a:rPr lang="en-US" noProof="0" dirty="0" err="1"/>
              <a:t>nok</a:t>
            </a:r>
            <a:r>
              <a:rPr lang="en-US" noProof="0" dirty="0"/>
              <a:t> </a:t>
            </a:r>
            <a:r>
              <a:rPr lang="en-US" noProof="0" dirty="0" err="1"/>
              <a:t>til</a:t>
            </a:r>
            <a:r>
              <a:rPr lang="en-US" noProof="0" dirty="0"/>
              <a:t> å </a:t>
            </a:r>
            <a:r>
              <a:rPr lang="en-US" noProof="0" dirty="0" err="1"/>
              <a:t>bruke</a:t>
            </a:r>
            <a:r>
              <a:rPr lang="en-US" noProof="0" dirty="0"/>
              <a:t> cone?</a:t>
            </a:r>
          </a:p>
          <a:p>
            <a:pPr marL="0" indent="0">
              <a:buFontTx/>
              <a:buNone/>
            </a:pPr>
            <a:r>
              <a:rPr lang="en-US" noProof="0" dirty="0" err="1"/>
              <a:t>Manuell</a:t>
            </a:r>
            <a:r>
              <a:rPr lang="en-US" noProof="0" dirty="0"/>
              <a:t> </a:t>
            </a:r>
            <a:r>
              <a:rPr lang="en-US" noProof="0" dirty="0" err="1"/>
              <a:t>funksjon</a:t>
            </a:r>
            <a:r>
              <a:rPr lang="en-US" noProof="0" dirty="0"/>
              <a:t>:</a:t>
            </a:r>
          </a:p>
          <a:p>
            <a:pPr marL="171450" indent="-171450">
              <a:buFontTx/>
              <a:buChar char="-"/>
            </a:pPr>
            <a:r>
              <a:rPr lang="nb-NO" noProof="0" dirty="0"/>
              <a:t>Gjør pasientens fingerferdighet, håndstyrke og fleksibilitet i håndleddet dem i stand til å sette inn kateter/</a:t>
            </a:r>
            <a:r>
              <a:rPr lang="nb-NO" noProof="0" dirty="0" err="1"/>
              <a:t>cone</a:t>
            </a:r>
            <a:r>
              <a:rPr lang="nb-NO" noProof="0" dirty="0"/>
              <a:t>, holde en </a:t>
            </a:r>
            <a:r>
              <a:rPr lang="nb-NO" noProof="0" dirty="0" err="1"/>
              <a:t>cone</a:t>
            </a:r>
            <a:r>
              <a:rPr lang="nb-NO" noProof="0" dirty="0"/>
              <a:t> på plass, bruke en manuell pumpe?</a:t>
            </a:r>
          </a:p>
          <a:p>
            <a:pPr marL="0" indent="0">
              <a:buFontTx/>
              <a:buNone/>
            </a:pPr>
            <a:r>
              <a:rPr lang="nb-NO" noProof="0" dirty="0"/>
              <a:t>Kroppshabitus</a:t>
            </a:r>
          </a:p>
          <a:p>
            <a:pPr marL="171450" indent="-171450">
              <a:buFontTx/>
              <a:buChar char="-"/>
            </a:pPr>
            <a:r>
              <a:rPr lang="nb-NO" noProof="0" dirty="0"/>
              <a:t>Pasientens setefasong og størrelse kan påvirke evnen til å holde på en </a:t>
            </a:r>
            <a:r>
              <a:rPr lang="nb-NO" noProof="0" dirty="0" err="1"/>
              <a:t>cone</a:t>
            </a:r>
            <a:r>
              <a:rPr lang="nb-NO" noProof="0" dirty="0"/>
              <a:t> eller strekke seg til å sette inn kateter/</a:t>
            </a:r>
            <a:r>
              <a:rPr lang="nb-NO" noProof="0" dirty="0" err="1"/>
              <a:t>cone</a:t>
            </a:r>
            <a:r>
              <a:rPr lang="nb-NO" noProof="0" dirty="0"/>
              <a:t>.</a:t>
            </a:r>
          </a:p>
          <a:p>
            <a:pPr marL="171450" indent="-171450">
              <a:buFontTx/>
              <a:buChar char="-"/>
            </a:pPr>
            <a:r>
              <a:rPr lang="nb-NO" noProof="0" dirty="0"/>
              <a:t>Huden kan kontrolleres for vurdering av inkontinens, følelse, friksjon og/eller sår.</a:t>
            </a:r>
          </a:p>
          <a:p>
            <a:pPr marL="0" indent="0">
              <a:buFontTx/>
              <a:buNone/>
            </a:pPr>
            <a:r>
              <a:rPr lang="nb-NO" noProof="0" dirty="0"/>
              <a:t>Psykologiske faktorer:</a:t>
            </a:r>
          </a:p>
          <a:p>
            <a:pPr marL="171450" indent="-171450">
              <a:buFontTx/>
              <a:buChar char="-"/>
            </a:pPr>
            <a:r>
              <a:rPr lang="nb-NO" noProof="0" dirty="0"/>
              <a:t>Er pasienten i stand til å forstå og lese instruksjoner?</a:t>
            </a:r>
          </a:p>
          <a:p>
            <a:pPr marL="171450" indent="-171450">
              <a:buFontTx/>
              <a:buChar char="-"/>
            </a:pPr>
            <a:r>
              <a:rPr lang="nb-NO" noProof="0" dirty="0"/>
              <a:t>Hvis pasienten har en historie med overgrep kan han/hun trenge ytterligere rådgivning.</a:t>
            </a:r>
          </a:p>
          <a:p>
            <a:pPr marL="0" indent="0">
              <a:buFontTx/>
              <a:buNone/>
            </a:pPr>
            <a:r>
              <a:rPr lang="nb-NO" noProof="0" dirty="0"/>
              <a:t>Undersøkelser:</a:t>
            </a:r>
          </a:p>
          <a:p>
            <a:pPr marL="171450" indent="-171450">
              <a:buFontTx/>
              <a:buChar char="-"/>
            </a:pPr>
            <a:r>
              <a:rPr lang="nb-NO" noProof="0" dirty="0"/>
              <a:t>Digital rektal undersøkelse er viktig å utføre for å vurdere anal tonus, hvis anal tonus er dårlig foretrekkes et rektalkateter (ikke </a:t>
            </a:r>
            <a:r>
              <a:rPr lang="nb-NO" noProof="0" dirty="0" err="1"/>
              <a:t>cone</a:t>
            </a:r>
            <a:r>
              <a:rPr lang="nb-NO" noProof="0" dirty="0"/>
              <a:t>), og for å sikre at innføringen er trygg. Ved dårlig følelse er det viktig med instruksjoner om hvordan katetret settes inn på en trygg måte.</a:t>
            </a:r>
          </a:p>
          <a:p>
            <a:pPr marL="171450" indent="-171450">
              <a:buFontTx/>
              <a:buChar char="-"/>
            </a:pPr>
            <a:r>
              <a:rPr lang="nb-NO" noProof="0" dirty="0"/>
              <a:t>Også for å utelukke oppsamling av avføring i endetarmen. Hvis det er så, må dette behandles før start av TAI.</a:t>
            </a:r>
            <a:endParaRPr lang="en-US" noProof="0" dirty="0"/>
          </a:p>
          <a:p>
            <a:pPr marL="0" indent="0">
              <a:buFontTx/>
              <a:buNone/>
            </a:pPr>
            <a:r>
              <a:rPr lang="en-US" noProof="0" dirty="0"/>
              <a:t> </a:t>
            </a:r>
          </a:p>
        </p:txBody>
      </p:sp>
      <p:sp>
        <p:nvSpPr>
          <p:cNvPr id="4" name="Slide Number Placeholder 3"/>
          <p:cNvSpPr>
            <a:spLocks noGrp="1"/>
          </p:cNvSpPr>
          <p:nvPr>
            <p:ph type="sldNum" sz="quarter" idx="5"/>
          </p:nvPr>
        </p:nvSpPr>
        <p:spPr/>
        <p:txBody>
          <a:bodyPr/>
          <a:lstStyle/>
          <a:p>
            <a:fld id="{6D4018D2-26EA-4626-92F2-1F10E443FD0D}" type="slidenum">
              <a:rPr lang="en-US" smtClean="0"/>
              <a:t>14</a:t>
            </a:fld>
            <a:endParaRPr lang="en-US"/>
          </a:p>
        </p:txBody>
      </p:sp>
    </p:spTree>
    <p:extLst>
      <p:ext uri="{BB962C8B-B14F-4D97-AF65-F5344CB8AC3E}">
        <p14:creationId xmlns:p14="http://schemas.microsoft.com/office/powerpoint/2010/main" val="3015536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b-NO" dirty="0"/>
              <a:t>Helsetjenesten bør dokumentere vurdering og analyse av egenomsorg i pasientjournal. Det er viktig at den som gjør vurderingen redegjør for sin stilling. Omfanget av dokumentasjonen varierer fra sak til sak og kompleksiteten i evalueringen. En pasients journal bør inneholde den informasjonen som er nødvendig for god og sikker pleie av pasienten og nødvendig informasjon om iverksatte tiltak.</a:t>
            </a:r>
          </a:p>
          <a:p>
            <a:pPr marL="0" lvl="0" indent="0" algn="l" rtl="0">
              <a:spcBef>
                <a:spcPts val="0"/>
              </a:spcBef>
              <a:spcAft>
                <a:spcPts val="0"/>
              </a:spcAft>
              <a:buNone/>
            </a:pPr>
            <a:endParaRPr lang="nb-NO" dirty="0"/>
          </a:p>
          <a:p>
            <a:pPr marL="0" lvl="0" indent="0" algn="l" rtl="0">
              <a:spcBef>
                <a:spcPts val="0"/>
              </a:spcBef>
              <a:spcAft>
                <a:spcPts val="0"/>
              </a:spcAft>
              <a:buNone/>
            </a:pPr>
            <a:r>
              <a:rPr lang="nb-NO" dirty="0"/>
              <a:t>Innhenting av informert samtykke er viktig før behandling utføres. Det er viktig for alle pasienter å oppnå selvbestemmelse og autonomi, organisasjonen din kan ha en policy som fastsetter når du trenger å innhente skriftlig samtykke, men registrer alltid typen samtykke som er gitt i pasientens medisinske journaler.</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270" name="Google Shape;27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kern="1200" baseline="0" dirty="0" err="1">
                <a:solidFill>
                  <a:schemeClr val="tx1"/>
                </a:solidFill>
                <a:latin typeface="+mn-lt"/>
                <a:ea typeface="+mn-ea"/>
                <a:cs typeface="+mn-cs"/>
              </a:rPr>
              <a:t>Motivasjon</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tålmodighet</a:t>
            </a:r>
            <a:r>
              <a:rPr lang="en-US" sz="1200" b="0" i="0" u="none" strike="noStrike" kern="1200" baseline="0" dirty="0">
                <a:solidFill>
                  <a:schemeClr val="tx1"/>
                </a:solidFill>
                <a:latin typeface="+mn-lt"/>
                <a:ea typeface="+mn-ea"/>
                <a:cs typeface="+mn-cs"/>
              </a:rPr>
              <a:t> er </a:t>
            </a:r>
            <a:r>
              <a:rPr lang="en-US" sz="1200" b="0" i="0" u="none" strike="noStrike" kern="1200" baseline="0" dirty="0" err="1">
                <a:solidFill>
                  <a:schemeClr val="tx1"/>
                </a:solidFill>
                <a:latin typeface="+mn-lt"/>
                <a:ea typeface="+mn-ea"/>
                <a:cs typeface="+mn-cs"/>
              </a:rPr>
              <a:t>essensielt</a:t>
            </a:r>
            <a:r>
              <a:rPr lang="en-US" sz="1200" b="0" i="0" u="none" strike="noStrike" kern="1200" baseline="0" dirty="0">
                <a:solidFill>
                  <a:schemeClr val="tx1"/>
                </a:solidFill>
                <a:latin typeface="+mn-lt"/>
                <a:ea typeface="+mn-ea"/>
                <a:cs typeface="+mn-cs"/>
              </a:rPr>
              <a:t>.</a:t>
            </a:r>
          </a:p>
          <a:p>
            <a:r>
              <a:rPr lang="en-US" sz="1200" b="0" i="0" u="none" strike="noStrike" kern="1200" baseline="0" dirty="0" err="1">
                <a:solidFill>
                  <a:schemeClr val="tx1"/>
                </a:solidFill>
                <a:latin typeface="+mn-lt"/>
                <a:ea typeface="+mn-ea"/>
                <a:cs typeface="+mn-cs"/>
              </a:rPr>
              <a:t>Vær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forberedt</a:t>
            </a:r>
            <a:r>
              <a:rPr lang="en-US" sz="1200" b="0" i="0" u="none" strike="noStrike" kern="1200" baseline="0" dirty="0">
                <a:solidFill>
                  <a:schemeClr val="tx1"/>
                </a:solidFill>
                <a:latin typeface="+mn-lt"/>
                <a:ea typeface="+mn-ea"/>
                <a:cs typeface="+mn-cs"/>
              </a:rPr>
              <a:t> og </a:t>
            </a:r>
            <a:r>
              <a:rPr lang="nb-NO" sz="1200" b="0" i="0" u="none" strike="noStrike" kern="1200" baseline="0" dirty="0">
                <a:solidFill>
                  <a:schemeClr val="tx1"/>
                </a:solidFill>
                <a:latin typeface="+mn-lt"/>
                <a:ea typeface="+mn-ea"/>
                <a:cs typeface="+mn-cs"/>
              </a:rPr>
              <a:t>gi deg selv tid til å endre vaner, både mentalt og fysisk, og tarmen til å tilpasse seg nye rutiner. Du trenger også tid til å finne dine optimale behandlingsparametere.</a:t>
            </a:r>
          </a:p>
          <a:p>
            <a:r>
              <a:rPr lang="nb-NO" sz="1200" b="0" i="0" u="none" strike="noStrike" kern="1200" baseline="0" dirty="0">
                <a:solidFill>
                  <a:schemeClr val="tx1"/>
                </a:solidFill>
                <a:latin typeface="+mn-lt"/>
                <a:ea typeface="+mn-ea"/>
                <a:cs typeface="+mn-cs"/>
              </a:rPr>
              <a:t>Det er viktig å ha realistiske forventninger til hva TAI kan gjøre for deg og hvor lang tid det kan ta å oppnå tilfredsstillende resultater. Opptil 4–12 uker er nødvendig for å stabilisere tarmen og utvikle en god individualisert avføringsrutine.</a:t>
            </a:r>
          </a:p>
          <a:p>
            <a:r>
              <a:rPr lang="nb-NO" sz="1200" b="0" i="0" u="none" strike="noStrike" kern="1200" baseline="0" dirty="0">
                <a:solidFill>
                  <a:schemeClr val="tx1"/>
                </a:solidFill>
                <a:latin typeface="+mn-lt"/>
                <a:ea typeface="+mn-ea"/>
                <a:cs typeface="+mn-cs"/>
              </a:rPr>
              <a:t>Gi det tid. Det er verdt det!</a:t>
            </a:r>
            <a:endParaRPr sz="800" dirty="0"/>
          </a:p>
          <a:p>
            <a:pPr marL="0" lvl="0" indent="0" algn="l" rtl="0">
              <a:spcBef>
                <a:spcPts val="0"/>
              </a:spcBef>
              <a:spcAft>
                <a:spcPts val="0"/>
              </a:spcAft>
              <a:buNone/>
            </a:pPr>
            <a:endParaRPr sz="800" dirty="0"/>
          </a:p>
        </p:txBody>
      </p:sp>
      <p:sp>
        <p:nvSpPr>
          <p:cNvPr id="245" name="Google Shape;24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17</a:t>
            </a:fld>
            <a:endParaRPr lang="en-US"/>
          </a:p>
        </p:txBody>
      </p:sp>
    </p:spTree>
    <p:extLst>
      <p:ext uri="{BB962C8B-B14F-4D97-AF65-F5344CB8AC3E}">
        <p14:creationId xmlns:p14="http://schemas.microsoft.com/office/powerpoint/2010/main" val="3173676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b-NO" noProof="0" dirty="0">
                <a:ea typeface="Calibri"/>
                <a:cs typeface="Calibri"/>
                <a:sym typeface="Calibri"/>
              </a:rPr>
              <a:t>Det er avgjørende at pasienten gis god kunnskap om tarmens anatomi og fysiologi, samt en god forståelse for nytten av behandlingen. Det hjelper ofte å bruke bilder og illustrasjoner for å visualisere. En brukerveiledning kan være en god måte for pasienten å lære mer om terapien før eller etter besøket.</a:t>
            </a:r>
          </a:p>
          <a:p>
            <a:pPr marL="0" lvl="0" indent="0" algn="l" rtl="0">
              <a:spcBef>
                <a:spcPts val="0"/>
              </a:spcBef>
              <a:spcAft>
                <a:spcPts val="0"/>
              </a:spcAft>
              <a:buNone/>
            </a:pPr>
            <a:endParaRPr lang="nb-NO" noProof="0" dirty="0">
              <a:ea typeface="Calibri"/>
              <a:cs typeface="Calibri"/>
              <a:sym typeface="Calibri"/>
            </a:endParaRPr>
          </a:p>
          <a:p>
            <a:pPr marL="0" lvl="0" indent="0" algn="l" rtl="0">
              <a:spcBef>
                <a:spcPts val="0"/>
              </a:spcBef>
              <a:spcAft>
                <a:spcPts val="0"/>
              </a:spcAft>
              <a:buNone/>
            </a:pPr>
            <a:r>
              <a:rPr lang="nb-NO" noProof="0" dirty="0">
                <a:ea typeface="Calibri"/>
                <a:cs typeface="Calibri"/>
                <a:sym typeface="Calibri"/>
              </a:rPr>
              <a:t>Sørg for at pasientene har realistiske forventninger, TAI er ikke en rask løsning. Det kan ta opptil 12 uker å få en effektiv behandling med riktige innstillinger. Det er bra å ha et overvåkingsverktøy for å måle resultatet av behandlingen, for eksempel en tarmdagbok eller poengsum for å evaluere forbedring eller ikke.</a:t>
            </a:r>
          </a:p>
          <a:p>
            <a:pPr marL="0" lvl="0" indent="0" algn="l" rtl="0">
              <a:spcBef>
                <a:spcPts val="0"/>
              </a:spcBef>
              <a:spcAft>
                <a:spcPts val="0"/>
              </a:spcAft>
              <a:buNone/>
            </a:pPr>
            <a:endParaRPr lang="nb-NO" noProof="0" dirty="0">
              <a:ea typeface="Calibri"/>
              <a:cs typeface="Calibri"/>
              <a:sym typeface="Calibri"/>
            </a:endParaRPr>
          </a:p>
          <a:p>
            <a:pPr marL="0" lvl="0" indent="0" algn="l" rtl="0">
              <a:spcBef>
                <a:spcPts val="0"/>
              </a:spcBef>
              <a:spcAft>
                <a:spcPts val="0"/>
              </a:spcAft>
              <a:buNone/>
            </a:pPr>
            <a:r>
              <a:rPr lang="nb-NO" noProof="0" dirty="0">
                <a:ea typeface="Calibri"/>
                <a:cs typeface="Calibri"/>
                <a:sym typeface="Calibri"/>
              </a:rPr>
              <a:t>Komplikasjoner og mottiltak vil bli beskrevet i følgende slides, kort:</a:t>
            </a:r>
          </a:p>
          <a:p>
            <a:pPr marL="0" lvl="0" indent="0" algn="l" rtl="0">
              <a:spcBef>
                <a:spcPts val="0"/>
              </a:spcBef>
              <a:spcAft>
                <a:spcPts val="0"/>
              </a:spcAft>
              <a:buNone/>
            </a:pPr>
            <a:r>
              <a:rPr lang="nb-NO" noProof="0" dirty="0">
                <a:ea typeface="Calibri"/>
                <a:cs typeface="Calibri"/>
                <a:sym typeface="Calibri"/>
              </a:rPr>
              <a:t>Informer pasienten om symptomene på tarmperforasjon, det er en sjelden komplikasjon, men viktig å kjenne til symptomene for ikke å stå ubehandlet. Hvis det er fare for autonom </a:t>
            </a:r>
            <a:r>
              <a:rPr lang="nb-NO" noProof="0" dirty="0" err="1">
                <a:ea typeface="Calibri"/>
                <a:cs typeface="Calibri"/>
                <a:sym typeface="Calibri"/>
              </a:rPr>
              <a:t>dysrefleksi</a:t>
            </a:r>
            <a:r>
              <a:rPr lang="nb-NO" noProof="0" dirty="0">
                <a:ea typeface="Calibri"/>
                <a:cs typeface="Calibri"/>
                <a:sym typeface="Calibri"/>
              </a:rPr>
              <a:t> (AD), informer om symptomene på AD og hva som skal gjøres ved symptomer.</a:t>
            </a:r>
          </a:p>
          <a:p>
            <a:pPr marL="0" lvl="0" indent="0" algn="l" rtl="0">
              <a:spcBef>
                <a:spcPts val="0"/>
              </a:spcBef>
              <a:spcAft>
                <a:spcPts val="0"/>
              </a:spcAft>
              <a:buNone/>
            </a:pPr>
            <a:r>
              <a:rPr lang="nb-NO" noProof="0" dirty="0">
                <a:ea typeface="Calibri"/>
                <a:cs typeface="Calibri"/>
                <a:sym typeface="Calibri"/>
              </a:rPr>
              <a:t>Sprengning av ballongen forårsaker vanligvis ingen skade, men kanskje ubehagelig for pasienten.</a:t>
            </a:r>
          </a:p>
          <a:p>
            <a:pPr marL="0" lvl="0" indent="0" algn="l" rtl="0">
              <a:spcBef>
                <a:spcPts val="0"/>
              </a:spcBef>
              <a:spcAft>
                <a:spcPts val="0"/>
              </a:spcAft>
              <a:buNone/>
            </a:pPr>
            <a:r>
              <a:rPr lang="nb-NO" noProof="0" dirty="0">
                <a:ea typeface="Calibri"/>
                <a:cs typeface="Calibri"/>
                <a:sym typeface="Calibri"/>
              </a:rPr>
              <a:t>Mindre blødninger kan forekomme, men hvis vedvarende eller rikelig, medisinsk behandling er nødvendig.</a:t>
            </a:r>
          </a:p>
          <a:p>
            <a:pPr marL="0" lvl="0" indent="0" algn="l" rtl="0">
              <a:spcBef>
                <a:spcPts val="0"/>
              </a:spcBef>
              <a:spcAft>
                <a:spcPts val="0"/>
              </a:spcAft>
              <a:buNone/>
            </a:pPr>
            <a:endParaRPr lang="nb-NO" noProof="0" dirty="0">
              <a:ea typeface="Calibri"/>
              <a:cs typeface="Calibri"/>
              <a:sym typeface="Calibri"/>
            </a:endParaRPr>
          </a:p>
          <a:p>
            <a:pPr marL="0" lvl="0" indent="0" algn="l" rtl="0">
              <a:spcBef>
                <a:spcPts val="0"/>
              </a:spcBef>
              <a:spcAft>
                <a:spcPts val="0"/>
              </a:spcAft>
              <a:buNone/>
            </a:pPr>
            <a:r>
              <a:rPr lang="nb-NO" noProof="0" dirty="0">
                <a:ea typeface="Calibri"/>
                <a:cs typeface="Calibri"/>
                <a:sym typeface="Calibri"/>
              </a:rPr>
              <a:t>Gjør en nøye gjennomgang med pasienten om hvordan man håndterer TAI systemet. For å sikre god etterlevelse over tid kreves det en strukturert og pedagogisk opplæring og oppfølging av terapien. Planlegg at det første besøket skal vare i omtrent 60 minutter.</a:t>
            </a:r>
            <a:endParaRPr lang="en-US" noProof="0" dirty="0">
              <a:ea typeface="Calibri"/>
              <a:cs typeface="Calibri"/>
              <a:sym typeface="Calibri"/>
            </a:endParaRPr>
          </a:p>
          <a:p>
            <a:pPr marL="0" lvl="0" indent="0" algn="l" rtl="0">
              <a:spcBef>
                <a:spcPts val="0"/>
              </a:spcBef>
              <a:spcAft>
                <a:spcPts val="0"/>
              </a:spcAft>
              <a:buNone/>
            </a:pPr>
            <a:endParaRPr lang="en-US" noProof="0" dirty="0">
              <a:ea typeface="Calibri"/>
              <a:cs typeface="Calibri"/>
              <a:sym typeface="Calibri"/>
            </a:endParaRPr>
          </a:p>
          <a:p>
            <a:pPr marL="0" lvl="0" indent="0" algn="l" rtl="0">
              <a:spcBef>
                <a:spcPts val="0"/>
              </a:spcBef>
              <a:spcAft>
                <a:spcPts val="0"/>
              </a:spcAft>
              <a:buNone/>
            </a:pPr>
            <a:endParaRPr lang="en-US" noProof="0" dirty="0">
              <a:ea typeface="Calibri"/>
              <a:cs typeface="Calibri"/>
              <a:sym typeface="Calibri"/>
            </a:endParaRPr>
          </a:p>
          <a:p>
            <a:pPr marL="0" lvl="0" indent="0" algn="l" rtl="0">
              <a:spcBef>
                <a:spcPts val="0"/>
              </a:spcBef>
              <a:spcAft>
                <a:spcPts val="0"/>
              </a:spcAft>
              <a:buNone/>
            </a:pPr>
            <a:endParaRPr lang="en-US" noProof="0" dirty="0"/>
          </a:p>
        </p:txBody>
      </p:sp>
      <p:sp>
        <p:nvSpPr>
          <p:cNvPr id="278" name="Google Shape;27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noProof="0" dirty="0" err="1">
                <a:solidFill>
                  <a:srgbClr val="000000"/>
                </a:solidFill>
              </a:rPr>
              <a:t>Akkurat</a:t>
            </a:r>
            <a:r>
              <a:rPr lang="en-US" sz="1200" b="0" noProof="0" dirty="0">
                <a:solidFill>
                  <a:srgbClr val="000000"/>
                </a:solidFill>
              </a:rPr>
              <a:t> </a:t>
            </a:r>
            <a:r>
              <a:rPr lang="en-US" sz="1200" b="0" noProof="0" dirty="0" err="1">
                <a:solidFill>
                  <a:srgbClr val="000000"/>
                </a:solidFill>
              </a:rPr>
              <a:t>som</a:t>
            </a:r>
            <a:r>
              <a:rPr lang="en-US" sz="1200" b="0" noProof="0" dirty="0">
                <a:solidFill>
                  <a:srgbClr val="000000"/>
                </a:solidFill>
              </a:rPr>
              <a:t> studier </a:t>
            </a:r>
            <a:r>
              <a:rPr lang="en-US" sz="1200" b="0" noProof="0" dirty="0" err="1">
                <a:solidFill>
                  <a:srgbClr val="000000"/>
                </a:solidFill>
              </a:rPr>
              <a:t>viser</a:t>
            </a:r>
            <a:r>
              <a:rPr lang="en-US" sz="1200" b="0" noProof="0" dirty="0">
                <a:solidFill>
                  <a:srgbClr val="000000"/>
                </a:solidFill>
              </a:rPr>
              <a:t>, det er </a:t>
            </a:r>
            <a:r>
              <a:rPr lang="en-US" sz="1200" b="0" noProof="0" dirty="0" err="1">
                <a:solidFill>
                  <a:srgbClr val="000000"/>
                </a:solidFill>
              </a:rPr>
              <a:t>veldig</a:t>
            </a:r>
            <a:r>
              <a:rPr lang="en-US" sz="1200" b="0" noProof="0" dirty="0">
                <a:solidFill>
                  <a:srgbClr val="000000"/>
                </a:solidFill>
              </a:rPr>
              <a:t> </a:t>
            </a:r>
            <a:r>
              <a:rPr lang="en-US" sz="1200" b="0" noProof="0" dirty="0" err="1">
                <a:solidFill>
                  <a:srgbClr val="000000"/>
                </a:solidFill>
              </a:rPr>
              <a:t>viktig</a:t>
            </a:r>
            <a:r>
              <a:rPr lang="en-US" sz="1200" b="0" noProof="0" dirty="0">
                <a:solidFill>
                  <a:srgbClr val="000000"/>
                </a:solidFill>
              </a:rPr>
              <a:t> å </a:t>
            </a:r>
            <a:r>
              <a:rPr lang="en-US" sz="1200" b="0" noProof="0" dirty="0" err="1">
                <a:solidFill>
                  <a:srgbClr val="000000"/>
                </a:solidFill>
              </a:rPr>
              <a:t>gi</a:t>
            </a:r>
            <a:r>
              <a:rPr lang="en-US" sz="1200" b="0" noProof="0" dirty="0">
                <a:solidFill>
                  <a:srgbClr val="000000"/>
                </a:solidFill>
              </a:rPr>
              <a:t> </a:t>
            </a:r>
            <a:r>
              <a:rPr lang="en-US" sz="1200" b="0" noProof="0" dirty="0" err="1">
                <a:solidFill>
                  <a:srgbClr val="000000"/>
                </a:solidFill>
              </a:rPr>
              <a:t>pasienter</a:t>
            </a:r>
            <a:r>
              <a:rPr lang="en-US" sz="1200" b="0" noProof="0" dirty="0">
                <a:solidFill>
                  <a:srgbClr val="000000"/>
                </a:solidFill>
              </a:rPr>
              <a:t> god </a:t>
            </a:r>
            <a:r>
              <a:rPr lang="en-US" sz="1200" b="0" noProof="0" dirty="0" err="1">
                <a:solidFill>
                  <a:srgbClr val="000000"/>
                </a:solidFill>
              </a:rPr>
              <a:t>informasjon</a:t>
            </a:r>
            <a:r>
              <a:rPr lang="en-US" sz="1200" b="0" noProof="0" dirty="0">
                <a:solidFill>
                  <a:srgbClr val="000000"/>
                </a:solidFill>
              </a:rPr>
              <a:t> </a:t>
            </a:r>
            <a:r>
              <a:rPr lang="en-US" sz="1200" b="0" noProof="0" dirty="0" err="1">
                <a:solidFill>
                  <a:srgbClr val="000000"/>
                </a:solidFill>
              </a:rPr>
              <a:t>før</a:t>
            </a:r>
            <a:r>
              <a:rPr lang="en-US" sz="1200" b="0" noProof="0" dirty="0">
                <a:solidFill>
                  <a:srgbClr val="000000"/>
                </a:solidFill>
              </a:rPr>
              <a:t> de starter å </a:t>
            </a:r>
            <a:r>
              <a:rPr lang="en-US" sz="1200" b="0" noProof="0" dirty="0" err="1">
                <a:solidFill>
                  <a:srgbClr val="000000"/>
                </a:solidFill>
              </a:rPr>
              <a:t>bruke</a:t>
            </a:r>
            <a:r>
              <a:rPr lang="en-US" sz="1200" b="0" noProof="0" dirty="0">
                <a:solidFill>
                  <a:srgbClr val="000000"/>
                </a:solidFill>
              </a:rPr>
              <a:t> TAI, og det er </a:t>
            </a:r>
            <a:r>
              <a:rPr lang="en-US" sz="1200" b="0" noProof="0" dirty="0" err="1">
                <a:solidFill>
                  <a:srgbClr val="000000"/>
                </a:solidFill>
              </a:rPr>
              <a:t>også</a:t>
            </a:r>
            <a:r>
              <a:rPr lang="en-US" sz="1200" b="0" noProof="0" dirty="0">
                <a:solidFill>
                  <a:srgbClr val="000000"/>
                </a:solidFill>
              </a:rPr>
              <a:t> </a:t>
            </a:r>
            <a:r>
              <a:rPr lang="en-US" sz="1200" b="0" noProof="0" dirty="0" err="1">
                <a:solidFill>
                  <a:srgbClr val="000000"/>
                </a:solidFill>
              </a:rPr>
              <a:t>viktig</a:t>
            </a:r>
            <a:r>
              <a:rPr lang="en-US" sz="1200" b="0" noProof="0" dirty="0">
                <a:solidFill>
                  <a:srgbClr val="000000"/>
                </a:solidFill>
              </a:rPr>
              <a:t> med </a:t>
            </a:r>
            <a:r>
              <a:rPr lang="en-US" sz="1200" b="0" noProof="0" dirty="0" err="1">
                <a:solidFill>
                  <a:srgbClr val="000000"/>
                </a:solidFill>
              </a:rPr>
              <a:t>en</a:t>
            </a:r>
            <a:r>
              <a:rPr lang="en-US" sz="1200" b="0" noProof="0" dirty="0">
                <a:solidFill>
                  <a:srgbClr val="000000"/>
                </a:solidFill>
              </a:rPr>
              <a:t> god </a:t>
            </a:r>
            <a:r>
              <a:rPr lang="en-US" sz="1200" b="0" noProof="0" dirty="0" err="1">
                <a:solidFill>
                  <a:srgbClr val="000000"/>
                </a:solidFill>
              </a:rPr>
              <a:t>oppfølging</a:t>
            </a:r>
            <a:r>
              <a:rPr lang="en-US" sz="1200" b="0" noProof="0" dirty="0">
                <a:solidFill>
                  <a:srgbClr val="000000"/>
                </a:solidFill>
              </a:rPr>
              <a:t>.</a:t>
            </a:r>
          </a:p>
          <a:p>
            <a:pPr marL="0" lvl="0" indent="0" algn="l" rtl="0">
              <a:spcBef>
                <a:spcPts val="0"/>
              </a:spcBef>
              <a:spcAft>
                <a:spcPts val="0"/>
              </a:spcAft>
              <a:buNone/>
            </a:pPr>
            <a:endParaRPr lang="en-US" sz="1200" b="0" noProof="0" dirty="0">
              <a:solidFill>
                <a:srgbClr val="000000"/>
              </a:solidFill>
            </a:endParaRPr>
          </a:p>
          <a:p>
            <a:pPr marL="0" lvl="0" indent="0" algn="l" rtl="0">
              <a:spcBef>
                <a:spcPts val="0"/>
              </a:spcBef>
              <a:spcAft>
                <a:spcPts val="0"/>
              </a:spcAft>
              <a:buNone/>
            </a:pPr>
            <a:r>
              <a:rPr lang="en-US" sz="1200" b="0" noProof="0" dirty="0" err="1">
                <a:solidFill>
                  <a:srgbClr val="000000"/>
                </a:solidFill>
              </a:rPr>
              <a:t>Wellspect</a:t>
            </a:r>
            <a:r>
              <a:rPr lang="en-US" sz="1200" b="0" noProof="0" dirty="0">
                <a:solidFill>
                  <a:srgbClr val="000000"/>
                </a:solidFill>
              </a:rPr>
              <a:t> </a:t>
            </a:r>
            <a:r>
              <a:rPr lang="en-US" sz="1200" b="0" noProof="0" dirty="0" err="1">
                <a:solidFill>
                  <a:srgbClr val="000000"/>
                </a:solidFill>
              </a:rPr>
              <a:t>tilbyr</a:t>
            </a:r>
            <a:r>
              <a:rPr lang="en-US" sz="1200" b="0" noProof="0" dirty="0">
                <a:solidFill>
                  <a:srgbClr val="000000"/>
                </a:solidFill>
              </a:rPr>
              <a:t> et </a:t>
            </a:r>
            <a:r>
              <a:rPr lang="en-US" sz="1200" b="0" noProof="0" dirty="0" err="1">
                <a:solidFill>
                  <a:srgbClr val="000000"/>
                </a:solidFill>
              </a:rPr>
              <a:t>bredt</a:t>
            </a:r>
            <a:r>
              <a:rPr lang="en-US" sz="1200" b="0" noProof="0" dirty="0">
                <a:solidFill>
                  <a:srgbClr val="000000"/>
                </a:solidFill>
              </a:rPr>
              <a:t> </a:t>
            </a:r>
            <a:r>
              <a:rPr lang="en-US" sz="1200" b="0" noProof="0" dirty="0" err="1">
                <a:solidFill>
                  <a:srgbClr val="000000"/>
                </a:solidFill>
              </a:rPr>
              <a:t>utvalg</a:t>
            </a:r>
            <a:r>
              <a:rPr lang="en-US" sz="1200" b="0" noProof="0" dirty="0">
                <a:solidFill>
                  <a:srgbClr val="000000"/>
                </a:solidFill>
              </a:rPr>
              <a:t> av </a:t>
            </a:r>
            <a:r>
              <a:rPr lang="en-US" sz="1200" b="0" noProof="0" dirty="0" err="1">
                <a:solidFill>
                  <a:srgbClr val="000000"/>
                </a:solidFill>
              </a:rPr>
              <a:t>informasjonsmateriell</a:t>
            </a:r>
            <a:r>
              <a:rPr lang="en-US" sz="1200" b="0" noProof="0" dirty="0">
                <a:solidFill>
                  <a:srgbClr val="000000"/>
                </a:solidFill>
              </a:rPr>
              <a:t> for å </a:t>
            </a:r>
            <a:r>
              <a:rPr lang="en-US" sz="1200" b="0" noProof="0" dirty="0" err="1">
                <a:solidFill>
                  <a:srgbClr val="000000"/>
                </a:solidFill>
              </a:rPr>
              <a:t>hjelpe</a:t>
            </a:r>
            <a:r>
              <a:rPr lang="en-US" sz="1200" b="0" noProof="0" dirty="0">
                <a:solidFill>
                  <a:srgbClr val="000000"/>
                </a:solidFill>
              </a:rPr>
              <a:t> </a:t>
            </a:r>
            <a:r>
              <a:rPr lang="en-US" sz="1200" b="0" noProof="0" dirty="0" err="1">
                <a:solidFill>
                  <a:srgbClr val="000000"/>
                </a:solidFill>
              </a:rPr>
              <a:t>pasienten</a:t>
            </a:r>
            <a:r>
              <a:rPr lang="en-US" sz="1200" b="0" noProof="0" dirty="0">
                <a:solidFill>
                  <a:srgbClr val="000000"/>
                </a:solidFill>
              </a:rPr>
              <a:t> med </a:t>
            </a:r>
            <a:r>
              <a:rPr lang="en-US" sz="1200" b="0" noProof="0" dirty="0" err="1">
                <a:solidFill>
                  <a:srgbClr val="000000"/>
                </a:solidFill>
              </a:rPr>
              <a:t>en</a:t>
            </a:r>
            <a:r>
              <a:rPr lang="en-US" sz="1200" b="0" noProof="0" dirty="0">
                <a:solidFill>
                  <a:srgbClr val="000000"/>
                </a:solidFill>
              </a:rPr>
              <a:t> god start.</a:t>
            </a:r>
          </a:p>
          <a:p>
            <a:pPr marL="0" lvl="0" indent="0" algn="l" rtl="0">
              <a:spcBef>
                <a:spcPts val="0"/>
              </a:spcBef>
              <a:spcAft>
                <a:spcPts val="0"/>
              </a:spcAft>
              <a:buNone/>
            </a:pPr>
            <a:endParaRPr lang="en-US" sz="1200" b="0" noProof="0" dirty="0">
              <a:solidFill>
                <a:srgbClr val="000000"/>
              </a:solidFill>
            </a:endParaRPr>
          </a:p>
          <a:p>
            <a:pPr marL="0" lvl="0" indent="0" algn="l" rtl="0">
              <a:spcBef>
                <a:spcPts val="0"/>
              </a:spcBef>
              <a:spcAft>
                <a:spcPts val="0"/>
              </a:spcAft>
              <a:buNone/>
            </a:pPr>
            <a:r>
              <a:rPr lang="en-US" sz="1200" b="0" noProof="0" dirty="0">
                <a:solidFill>
                  <a:srgbClr val="000000"/>
                </a:solidFill>
              </a:rPr>
              <a:t>På wellspect.no </a:t>
            </a:r>
            <a:r>
              <a:rPr lang="en-US" sz="1200" b="0" noProof="0" dirty="0" err="1">
                <a:solidFill>
                  <a:srgbClr val="000000"/>
                </a:solidFill>
              </a:rPr>
              <a:t>kan</a:t>
            </a:r>
            <a:r>
              <a:rPr lang="en-US" sz="1200" b="0" noProof="0" dirty="0">
                <a:solidFill>
                  <a:srgbClr val="000000"/>
                </a:solidFill>
              </a:rPr>
              <a:t> du </a:t>
            </a:r>
            <a:r>
              <a:rPr lang="en-US" sz="1200" b="0" noProof="0" dirty="0" err="1">
                <a:solidFill>
                  <a:srgbClr val="000000"/>
                </a:solidFill>
              </a:rPr>
              <a:t>finne</a:t>
            </a:r>
            <a:r>
              <a:rPr lang="en-US" sz="1200" b="0" noProof="0" dirty="0">
                <a:solidFill>
                  <a:srgbClr val="000000"/>
                </a:solidFill>
              </a:rPr>
              <a:t> </a:t>
            </a:r>
            <a:r>
              <a:rPr lang="en-US" sz="1200" b="0" noProof="0" dirty="0" err="1">
                <a:solidFill>
                  <a:srgbClr val="000000"/>
                </a:solidFill>
              </a:rPr>
              <a:t>materiell</a:t>
            </a:r>
            <a:r>
              <a:rPr lang="en-US" sz="1200" b="0" noProof="0" dirty="0">
                <a:solidFill>
                  <a:srgbClr val="000000"/>
                </a:solidFill>
              </a:rPr>
              <a:t> og </a:t>
            </a:r>
            <a:r>
              <a:rPr lang="en-US" sz="1200" b="0" noProof="0" dirty="0" err="1">
                <a:solidFill>
                  <a:srgbClr val="000000"/>
                </a:solidFill>
              </a:rPr>
              <a:t>informasjon</a:t>
            </a:r>
            <a:r>
              <a:rPr lang="en-US" sz="1200" b="0" noProof="0" dirty="0">
                <a:solidFill>
                  <a:srgbClr val="000000"/>
                </a:solidFill>
              </a:rPr>
              <a:t> </a:t>
            </a:r>
            <a:r>
              <a:rPr lang="en-US" sz="1200" b="0" noProof="0" dirty="0" err="1">
                <a:solidFill>
                  <a:srgbClr val="000000"/>
                </a:solidFill>
              </a:rPr>
              <a:t>som</a:t>
            </a:r>
            <a:r>
              <a:rPr lang="en-US" sz="1200" b="0" noProof="0" dirty="0">
                <a:solidFill>
                  <a:srgbClr val="000000"/>
                </a:solidFill>
              </a:rPr>
              <a:t>:</a:t>
            </a:r>
          </a:p>
          <a:p>
            <a:pPr marL="171450" lvl="0" indent="-171450" algn="l" rtl="0">
              <a:spcBef>
                <a:spcPts val="0"/>
              </a:spcBef>
              <a:spcAft>
                <a:spcPts val="0"/>
              </a:spcAft>
              <a:buFont typeface="Arial" panose="020B0604020202020204" pitchFamily="34" charset="0"/>
              <a:buChar char="•"/>
            </a:pPr>
            <a:r>
              <a:rPr lang="en-US" sz="1200" b="0" noProof="0" dirty="0" err="1">
                <a:solidFill>
                  <a:srgbClr val="000000"/>
                </a:solidFill>
              </a:rPr>
              <a:t>Produktinformasjon</a:t>
            </a:r>
            <a:endParaRPr lang="en-US" sz="1200" b="0" noProof="0" dirty="0">
              <a:solidFill>
                <a:srgbClr val="000000"/>
              </a:solidFill>
            </a:endParaRPr>
          </a:p>
          <a:p>
            <a:pPr marL="171450" lvl="0" indent="-171450" algn="l" rtl="0">
              <a:spcBef>
                <a:spcPts val="0"/>
              </a:spcBef>
              <a:spcAft>
                <a:spcPts val="0"/>
              </a:spcAft>
              <a:buFont typeface="Arial" panose="020B0604020202020204" pitchFamily="34" charset="0"/>
              <a:buChar char="•"/>
            </a:pPr>
            <a:r>
              <a:rPr lang="en-US" sz="1200" b="0" noProof="0" dirty="0" err="1">
                <a:solidFill>
                  <a:srgbClr val="000000"/>
                </a:solidFill>
              </a:rPr>
              <a:t>Brukerveiledere</a:t>
            </a:r>
            <a:endParaRPr lang="en-US" sz="1200" b="0" noProof="0" dirty="0">
              <a:solidFill>
                <a:srgbClr val="000000"/>
              </a:solidFill>
            </a:endParaRPr>
          </a:p>
          <a:p>
            <a:pPr marL="171450" lvl="0" indent="-171450" algn="l" rtl="0">
              <a:spcBef>
                <a:spcPts val="0"/>
              </a:spcBef>
              <a:spcAft>
                <a:spcPts val="0"/>
              </a:spcAft>
              <a:buFont typeface="Arial" panose="020B0604020202020204" pitchFamily="34" charset="0"/>
              <a:buChar char="•"/>
            </a:pPr>
            <a:r>
              <a:rPr lang="en-US" sz="1200" b="0" noProof="0" dirty="0" err="1">
                <a:solidFill>
                  <a:srgbClr val="000000"/>
                </a:solidFill>
              </a:rPr>
              <a:t>Instruksjonsfilmer</a:t>
            </a:r>
            <a:endParaRPr lang="en-US" sz="1200" b="0" noProof="0" dirty="0">
              <a:solidFill>
                <a:srgbClr val="000000"/>
              </a:solidFill>
            </a:endParaRPr>
          </a:p>
          <a:p>
            <a:pPr marL="171450" lvl="0" indent="-171450" algn="l" rtl="0">
              <a:spcBef>
                <a:spcPts val="0"/>
              </a:spcBef>
              <a:spcAft>
                <a:spcPts val="0"/>
              </a:spcAft>
              <a:buFont typeface="Arial" panose="020B0604020202020204" pitchFamily="34" charset="0"/>
              <a:buChar char="•"/>
            </a:pPr>
            <a:r>
              <a:rPr lang="en-US" sz="1200" b="0" noProof="0" dirty="0" err="1">
                <a:solidFill>
                  <a:srgbClr val="000000"/>
                </a:solidFill>
              </a:rPr>
              <a:t>Brukerhistorier</a:t>
            </a:r>
            <a:r>
              <a:rPr lang="en-US" sz="1200" b="0" noProof="0" dirty="0">
                <a:solidFill>
                  <a:srgbClr val="000000"/>
                </a:solidFill>
              </a:rPr>
              <a:t> og </a:t>
            </a:r>
            <a:r>
              <a:rPr lang="en-US" sz="1200" b="0" noProof="0" dirty="0" err="1">
                <a:solidFill>
                  <a:srgbClr val="000000"/>
                </a:solidFill>
              </a:rPr>
              <a:t>mye</a:t>
            </a:r>
            <a:r>
              <a:rPr lang="en-US" sz="1200" b="0" noProof="0" dirty="0">
                <a:solidFill>
                  <a:srgbClr val="000000"/>
                </a:solidFill>
              </a:rPr>
              <a:t> </a:t>
            </a:r>
            <a:r>
              <a:rPr lang="en-US" sz="1200" b="0" noProof="0" dirty="0" err="1">
                <a:solidFill>
                  <a:srgbClr val="000000"/>
                </a:solidFill>
              </a:rPr>
              <a:t>mer</a:t>
            </a:r>
            <a:r>
              <a:rPr lang="en-US" sz="1200" b="0" noProof="0" dirty="0">
                <a:solidFill>
                  <a:srgbClr val="000000"/>
                </a:solidFill>
              </a:rPr>
              <a:t>…</a:t>
            </a:r>
          </a:p>
          <a:p>
            <a:pPr marL="171450" lvl="0" indent="-171450" algn="l" rtl="0">
              <a:spcBef>
                <a:spcPts val="0"/>
              </a:spcBef>
              <a:spcAft>
                <a:spcPts val="0"/>
              </a:spcAft>
              <a:buFont typeface="Arial" panose="020B0604020202020204" pitchFamily="34" charset="0"/>
              <a:buChar char="•"/>
            </a:pPr>
            <a:endParaRPr lang="en-US" sz="1200" b="0" noProof="0" dirty="0">
              <a:solidFill>
                <a:srgbClr val="000000"/>
              </a:solidFill>
            </a:endParaRPr>
          </a:p>
          <a:p>
            <a:pPr marL="0" lvl="0" indent="0" algn="l" rtl="0">
              <a:spcBef>
                <a:spcPts val="0"/>
              </a:spcBef>
              <a:spcAft>
                <a:spcPts val="0"/>
              </a:spcAft>
              <a:buNone/>
            </a:pPr>
            <a:endParaRPr lang="en-US" sz="1200" b="0" noProof="0" dirty="0">
              <a:solidFill>
                <a:srgbClr val="000000"/>
              </a:solidFill>
            </a:endParaRPr>
          </a:p>
          <a:p>
            <a:pPr marL="0" marR="0" lvl="0" indent="0" algn="l" rtl="0">
              <a:lnSpc>
                <a:spcPct val="100000"/>
              </a:lnSpc>
              <a:spcBef>
                <a:spcPts val="0"/>
              </a:spcBef>
              <a:spcAft>
                <a:spcPts val="0"/>
              </a:spcAft>
              <a:buClr>
                <a:schemeClr val="dk1"/>
              </a:buClr>
              <a:buSzPts val="800"/>
              <a:buFont typeface="Calibri"/>
              <a:buNone/>
            </a:pPr>
            <a:endParaRPr lang="sv-SE" sz="1200" b="0" dirty="0">
              <a:solidFill>
                <a:srgbClr val="FF0000"/>
              </a:solidFill>
            </a:endParaRPr>
          </a:p>
        </p:txBody>
      </p:sp>
      <p:sp>
        <p:nvSpPr>
          <p:cNvPr id="306" name="Google Shape;30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Denne presentasjonen har til hensikt å gi deg en oversikt over hva du trenger å vite om TAI og </a:t>
            </a:r>
            <a:r>
              <a:rPr lang="nb-NO" noProof="0" dirty="0" err="1"/>
              <a:t>Navina</a:t>
            </a:r>
            <a:r>
              <a:rPr lang="nb-NO" noProof="0" dirty="0"/>
              <a:t> Systems. Den erstatter ikke noen retningslinjer eller instruksjoner som du har ved din institusjon eller instruksjoner om hvordan du skal vurdere pasienter. Informasjonen er gjennomgått av sykepleiere i klinisk praksis.</a:t>
            </a:r>
            <a:endParaRPr lang="en-US" noProof="0" dirty="0"/>
          </a:p>
          <a:p>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2</a:t>
            </a:fld>
            <a:endParaRPr lang="en-US"/>
          </a:p>
        </p:txBody>
      </p:sp>
    </p:spTree>
    <p:extLst>
      <p:ext uri="{BB962C8B-B14F-4D97-AF65-F5344CB8AC3E}">
        <p14:creationId xmlns:p14="http://schemas.microsoft.com/office/powerpoint/2010/main" val="3256579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Det </a:t>
            </a:r>
            <a:r>
              <a:rPr kumimoji="0" lang="en-US" sz="1200" b="0" i="0" u="none" strike="noStrike" kern="1200" cap="none" spc="0" normalizeH="0" baseline="0" noProof="0" dirty="0" err="1">
                <a:ln>
                  <a:noFill/>
                </a:ln>
                <a:solidFill>
                  <a:srgbClr val="000000"/>
                </a:solidFill>
                <a:effectLst/>
                <a:uLnTx/>
                <a:uFillTx/>
                <a:latin typeface="+mn-lt"/>
                <a:ea typeface="+mn-ea"/>
                <a:cs typeface="+mn-cs"/>
              </a:rPr>
              <a:t>finnes</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materiell</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som</a:t>
            </a:r>
            <a:r>
              <a:rPr kumimoji="0" lang="en-US" sz="1200" b="0" i="0" u="none" strike="noStrike" kern="1200" cap="none" spc="0" normalizeH="0" baseline="0" noProof="0" dirty="0">
                <a:ln>
                  <a:noFill/>
                </a:ln>
                <a:solidFill>
                  <a:srgbClr val="000000"/>
                </a:solidFill>
                <a:effectLst/>
                <a:uLnTx/>
                <a:uFillTx/>
                <a:latin typeface="+mn-lt"/>
                <a:ea typeface="+mn-ea"/>
                <a:cs typeface="+mn-cs"/>
              </a:rPr>
              <a:t> er </a:t>
            </a:r>
            <a:r>
              <a:rPr kumimoji="0" lang="en-US" sz="1200" b="0" i="0" u="none" strike="noStrike" kern="1200" cap="none" spc="0" normalizeH="0" baseline="0" noProof="0" dirty="0" err="1">
                <a:ln>
                  <a:noFill/>
                </a:ln>
                <a:solidFill>
                  <a:srgbClr val="000000"/>
                </a:solidFill>
                <a:effectLst/>
                <a:uLnTx/>
                <a:uFillTx/>
                <a:latin typeface="+mn-lt"/>
                <a:ea typeface="+mn-ea"/>
                <a:cs typeface="+mn-cs"/>
              </a:rPr>
              <a:t>til</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hjelp</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ved</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oppstart</a:t>
            </a:r>
            <a:r>
              <a:rPr kumimoji="0" lang="en-US" sz="1200" b="0" i="0" u="none" strike="noStrike" kern="1200" cap="none" spc="0" normalizeH="0" baseline="0" noProof="0" dirty="0">
                <a:ln>
                  <a:noFill/>
                </a:ln>
                <a:solidFill>
                  <a:srgbClr val="000000"/>
                </a:solidFill>
                <a:effectLst/>
                <a:uLnTx/>
                <a:uFillTx/>
                <a:latin typeface="+mn-lt"/>
                <a:ea typeface="+mn-ea"/>
                <a:cs typeface="+mn-cs"/>
              </a:rPr>
              <a:t> av TAI </a:t>
            </a:r>
            <a:r>
              <a:rPr kumimoji="0" lang="en-US" sz="1200" b="0" i="0" u="none" strike="noStrike" kern="1200" cap="none" spc="0" normalizeH="0" baseline="0" noProof="0" dirty="0" err="1">
                <a:ln>
                  <a:noFill/>
                </a:ln>
                <a:solidFill>
                  <a:srgbClr val="000000"/>
                </a:solidFill>
                <a:effectLst/>
                <a:uLnTx/>
                <a:uFillTx/>
                <a:latin typeface="+mn-lt"/>
                <a:ea typeface="+mn-ea"/>
                <a:cs typeface="+mn-cs"/>
              </a:rPr>
              <a:t>slik</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som</a:t>
            </a:r>
            <a:r>
              <a:rPr kumimoji="0" lang="en-US" sz="1200" b="0" i="0" u="none" strike="noStrike" kern="1200" cap="none" spc="0" normalizeH="0" baseline="0" noProof="0" dirty="0">
                <a:ln>
                  <a:noFill/>
                </a:ln>
                <a:solidFill>
                  <a:srgbClr val="000000"/>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mn-lt"/>
                <a:ea typeface="+mn-ea"/>
                <a:cs typeface="+mn-cs"/>
              </a:rPr>
              <a:t>Sjekkliste</a:t>
            </a:r>
            <a:r>
              <a:rPr kumimoji="0" lang="en-US" sz="1200" b="1"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En</a:t>
            </a:r>
            <a:r>
              <a:rPr kumimoji="0" lang="en-US" sz="1200" b="1"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støtte</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ved</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oppstart</a:t>
            </a:r>
            <a:r>
              <a:rPr kumimoji="0" lang="en-US" sz="1200" b="0" i="0" u="none" strike="noStrike" kern="1200" cap="none" spc="0" normalizeH="0" baseline="0" noProof="0" dirty="0">
                <a:ln>
                  <a:noFill/>
                </a:ln>
                <a:solidFill>
                  <a:srgbClr val="000000"/>
                </a:solidFill>
                <a:effectLst/>
                <a:uLnTx/>
                <a:uFillTx/>
                <a:latin typeface="+mn-lt"/>
                <a:ea typeface="+mn-ea"/>
                <a:cs typeface="+mn-cs"/>
              </a:rPr>
              <a:t> av TAI.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mn-lt"/>
                <a:ea typeface="+mn-ea"/>
                <a:cs typeface="+mn-cs"/>
              </a:rPr>
              <a:t>Navina</a:t>
            </a:r>
            <a:r>
              <a:rPr kumimoji="0" lang="en-US" sz="1200" b="1" i="0" u="none" strike="noStrike" kern="1200" cap="none" spc="0" normalizeH="0" baseline="0" noProof="0" dirty="0">
                <a:ln>
                  <a:noFill/>
                </a:ln>
                <a:solidFill>
                  <a:srgbClr val="000000"/>
                </a:solidFill>
                <a:effectLst/>
                <a:uLnTx/>
                <a:uFillTx/>
                <a:latin typeface="+mn-lt"/>
                <a:ea typeface="+mn-ea"/>
                <a:cs typeface="+mn-cs"/>
              </a:rPr>
              <a:t> Smart app</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lang="en-US" sz="1200" kern="1200" dirty="0">
                <a:solidFill>
                  <a:schemeClr val="tx1"/>
                </a:solidFill>
                <a:effectLst/>
                <a:latin typeface="+mn-lt"/>
                <a:ea typeface="+mn-ea"/>
                <a:cs typeface="+mn-cs"/>
              </a:rPr>
              <a:t>For </a:t>
            </a:r>
            <a:r>
              <a:rPr lang="en-US" sz="1200" kern="1200" dirty="0" err="1">
                <a:solidFill>
                  <a:schemeClr val="tx1"/>
                </a:solidFill>
                <a:effectLst/>
                <a:latin typeface="+mn-lt"/>
                <a:ea typeface="+mn-ea"/>
                <a:cs typeface="+mn-cs"/>
              </a:rPr>
              <a:t>brukere</a:t>
            </a:r>
            <a:r>
              <a:rPr lang="en-US" sz="1200" kern="1200" dirty="0">
                <a:solidFill>
                  <a:schemeClr val="tx1"/>
                </a:solidFill>
                <a:effectLst/>
                <a:latin typeface="+mn-lt"/>
                <a:ea typeface="+mn-ea"/>
                <a:cs typeface="+mn-cs"/>
              </a:rPr>
              <a:t> av </a:t>
            </a:r>
            <a:r>
              <a:rPr lang="en-US" sz="1200" kern="1200" dirty="0" err="1">
                <a:solidFill>
                  <a:schemeClr val="tx1"/>
                </a:solidFill>
                <a:effectLst/>
                <a:latin typeface="+mn-lt"/>
                <a:ea typeface="+mn-ea"/>
                <a:cs typeface="+mn-cs"/>
              </a:rPr>
              <a:t>Navina</a:t>
            </a:r>
            <a:r>
              <a:rPr lang="en-US" sz="1200" kern="1200" dirty="0">
                <a:solidFill>
                  <a:schemeClr val="tx1"/>
                </a:solidFill>
                <a:effectLst/>
                <a:latin typeface="+mn-lt"/>
                <a:ea typeface="+mn-ea"/>
                <a:cs typeface="+mn-cs"/>
              </a:rPr>
              <a:t> Smart, </a:t>
            </a:r>
            <a:r>
              <a:rPr lang="en-US" sz="1200" kern="1200" dirty="0" err="1">
                <a:solidFill>
                  <a:schemeClr val="tx1"/>
                </a:solidFill>
                <a:effectLst/>
                <a:latin typeface="+mn-lt"/>
                <a:ea typeface="+mn-ea"/>
                <a:cs typeface="+mn-cs"/>
              </a:rPr>
              <a:t>Navina</a:t>
            </a:r>
            <a:r>
              <a:rPr lang="en-US" sz="1200" kern="1200" dirty="0">
                <a:solidFill>
                  <a:schemeClr val="tx1"/>
                </a:solidFill>
                <a:effectLst/>
                <a:latin typeface="+mn-lt"/>
                <a:ea typeface="+mn-ea"/>
                <a:cs typeface="+mn-cs"/>
              </a:rPr>
              <a:t> Smart app er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automatisk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irrigasjonsdagbok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brukes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oppfølgingssamtaler</a:t>
            </a:r>
            <a:r>
              <a:rPr lang="en-US" sz="1200" kern="1200" dirty="0">
                <a:solidFill>
                  <a:schemeClr val="tx1"/>
                </a:solidFill>
                <a:effectLst/>
                <a:latin typeface="+mn-lt"/>
                <a:ea typeface="+mn-ea"/>
                <a:cs typeface="+mn-cs"/>
              </a:rPr>
              <a:t> og </a:t>
            </a:r>
            <a:r>
              <a:rPr lang="en-US" sz="1200" kern="1200" dirty="0" err="1">
                <a:solidFill>
                  <a:schemeClr val="tx1"/>
                </a:solidFill>
                <a:effectLst/>
                <a:latin typeface="+mn-lt"/>
                <a:ea typeface="+mn-ea"/>
                <a:cs typeface="+mn-cs"/>
              </a:rPr>
              <a:t>til</a:t>
            </a:r>
            <a:r>
              <a:rPr lang="en-US" sz="1200" kern="1200" dirty="0">
                <a:solidFill>
                  <a:schemeClr val="tx1"/>
                </a:solidFill>
                <a:effectLst/>
                <a:latin typeface="+mn-lt"/>
                <a:ea typeface="+mn-ea"/>
                <a:cs typeface="+mn-cs"/>
              </a:rPr>
              <a:t> å </a:t>
            </a:r>
            <a:r>
              <a:rPr lang="en-US" sz="1200" kern="1200" dirty="0" err="1">
                <a:solidFill>
                  <a:schemeClr val="tx1"/>
                </a:solidFill>
                <a:effectLst/>
                <a:latin typeface="+mn-lt"/>
                <a:ea typeface="+mn-ea"/>
                <a:cs typeface="+mn-cs"/>
              </a:rPr>
              <a:t>skreddersy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innstillinger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individuelle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behov</a:t>
            </a:r>
            <a:r>
              <a:rPr lang="en-US" sz="1200" kern="1200" dirty="0">
                <a:solidFill>
                  <a:schemeClr val="tx1"/>
                </a:solidFill>
                <a:effectLst/>
                <a:latin typeface="+mn-lt"/>
                <a:ea typeface="+mn-ea"/>
                <a:cs typeface="+mn-cs"/>
              </a:rPr>
              <a:t>.</a:t>
            </a:r>
            <a:endParaRPr kumimoji="0" lang="en-US"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mn-lt"/>
                <a:ea typeface="+mn-ea"/>
                <a:cs typeface="+mn-cs"/>
              </a:rPr>
              <a:t>Brosjyrer</a:t>
            </a:r>
            <a:r>
              <a:rPr kumimoji="0" lang="en-US" sz="1200" b="1" i="0" u="none" strike="noStrike" kern="1200" cap="none" spc="0" normalizeH="0" baseline="0" noProof="0" dirty="0">
                <a:ln>
                  <a:noFill/>
                </a:ln>
                <a:solidFill>
                  <a:srgbClr val="000000"/>
                </a:solidFill>
                <a:effectLst/>
                <a:uLnTx/>
                <a:uFillTx/>
                <a:latin typeface="+mn-lt"/>
                <a:ea typeface="+mn-ea"/>
                <a:cs typeface="+mn-cs"/>
              </a:rPr>
              <a:t> og </a:t>
            </a:r>
            <a:r>
              <a:rPr kumimoji="0" lang="en-US" sz="1200" b="1" i="0" u="none" strike="noStrike" kern="1200" cap="none" spc="0" normalizeH="0" baseline="0" noProof="0" dirty="0" err="1">
                <a:ln>
                  <a:noFill/>
                </a:ln>
                <a:solidFill>
                  <a:srgbClr val="000000"/>
                </a:solidFill>
                <a:effectLst/>
                <a:uLnTx/>
                <a:uFillTx/>
                <a:latin typeface="+mn-lt"/>
                <a:ea typeface="+mn-ea"/>
                <a:cs typeface="+mn-cs"/>
              </a:rPr>
              <a:t>informasjon</a:t>
            </a:r>
            <a:r>
              <a:rPr kumimoji="0" lang="en-US" sz="1200" b="0" i="0" u="none" strike="noStrike" kern="1200" cap="none" spc="0" normalizeH="0" baseline="0" noProof="0" dirty="0">
                <a:ln>
                  <a:noFill/>
                </a:ln>
                <a:solidFill>
                  <a:srgbClr val="000000"/>
                </a:solidFill>
                <a:effectLst/>
                <a:uLnTx/>
                <a:uFillTx/>
                <a:latin typeface="+mn-lt"/>
                <a:ea typeface="+mn-ea"/>
                <a:cs typeface="+mn-cs"/>
              </a:rPr>
              <a:t>: Om </a:t>
            </a:r>
            <a:r>
              <a:rPr kumimoji="0" lang="en-US" sz="1200" b="0" i="0" u="none" strike="noStrike" kern="1200" cap="none" spc="0" normalizeH="0" baseline="0" noProof="0" dirty="0" err="1">
                <a:ln>
                  <a:noFill/>
                </a:ln>
                <a:solidFill>
                  <a:srgbClr val="000000"/>
                </a:solidFill>
                <a:effectLst/>
                <a:uLnTx/>
                <a:uFillTx/>
                <a:latin typeface="+mn-lt"/>
                <a:ea typeface="+mn-ea"/>
                <a:cs typeface="+mn-cs"/>
              </a:rPr>
              <a:t>produkter</a:t>
            </a:r>
            <a:r>
              <a:rPr kumimoji="0" lang="en-US" sz="1200" b="0" i="0" u="none" strike="noStrike" kern="1200" cap="none" spc="0" normalizeH="0" baseline="0" noProof="0" dirty="0">
                <a:ln>
                  <a:noFill/>
                </a:ln>
                <a:solidFill>
                  <a:srgbClr val="000000"/>
                </a:solidFill>
                <a:effectLst/>
                <a:uLnTx/>
                <a:uFillTx/>
                <a:latin typeface="+mn-lt"/>
                <a:ea typeface="+mn-ea"/>
                <a:cs typeface="+mn-cs"/>
              </a:rPr>
              <a:t> og </a:t>
            </a:r>
            <a:r>
              <a:rPr kumimoji="0" lang="en-US" sz="1200" b="0" i="0" u="none" strike="noStrike" kern="1200" cap="none" spc="0" normalizeH="0" baseline="0" noProof="0" dirty="0" err="1">
                <a:ln>
                  <a:noFill/>
                </a:ln>
                <a:solidFill>
                  <a:srgbClr val="000000"/>
                </a:solidFill>
                <a:effectLst/>
                <a:uLnTx/>
                <a:uFillTx/>
                <a:latin typeface="+mn-lt"/>
                <a:ea typeface="+mn-ea"/>
                <a:cs typeface="+mn-cs"/>
              </a:rPr>
              <a:t>ulike</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indikasjoner</a:t>
            </a:r>
            <a:r>
              <a:rPr kumimoji="0" lang="en-US" sz="1200" b="0" i="0" u="none" strike="noStrike" kern="1200" cap="none" spc="0" normalizeH="0" baseline="0" noProof="0" dirty="0">
                <a:ln>
                  <a:noFill/>
                </a:ln>
                <a:solidFill>
                  <a:srgbClr val="000000"/>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Dette </a:t>
            </a:r>
            <a:r>
              <a:rPr kumimoji="0" lang="en-US" sz="1200" b="0" i="0" u="none" strike="noStrike" kern="1200" cap="none" spc="0" normalizeH="0" baseline="0" noProof="0" dirty="0" err="1">
                <a:ln>
                  <a:noFill/>
                </a:ln>
                <a:solidFill>
                  <a:srgbClr val="000000"/>
                </a:solidFill>
                <a:effectLst/>
                <a:uLnTx/>
                <a:uFillTx/>
                <a:latin typeface="+mn-lt"/>
                <a:ea typeface="+mn-ea"/>
                <a:cs typeface="+mn-cs"/>
              </a:rPr>
              <a:t>materiellet</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kan</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bestilles</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gjennom</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Wellspect</a:t>
            </a:r>
            <a:r>
              <a:rPr kumimoji="0" lang="en-US" sz="1200" b="0" i="0" u="none" strike="noStrike" kern="1200" cap="none" spc="0" normalizeH="0" baseline="0" noProof="0" dirty="0">
                <a:ln>
                  <a:noFill/>
                </a:ln>
                <a:solidFill>
                  <a:srgbClr val="000000"/>
                </a:solidFill>
                <a:effectLst/>
                <a:uLnTx/>
                <a:uFillTx/>
                <a:latin typeface="+mn-lt"/>
                <a:ea typeface="+mn-ea"/>
                <a:cs typeface="+mn-cs"/>
              </a:rPr>
              <a:t> – </a:t>
            </a:r>
            <a:r>
              <a:rPr kumimoji="0" lang="en-US" sz="1200" b="0" i="0" u="none" strike="noStrike" kern="1200" cap="none" spc="0" normalizeH="0" baseline="0" noProof="0" dirty="0" err="1">
                <a:ln>
                  <a:noFill/>
                </a:ln>
                <a:solidFill>
                  <a:srgbClr val="000000"/>
                </a:solidFill>
                <a:effectLst/>
                <a:uLnTx/>
                <a:uFillTx/>
                <a:latin typeface="+mn-lt"/>
                <a:ea typeface="+mn-ea"/>
                <a:cs typeface="+mn-cs"/>
              </a:rPr>
              <a:t>enten</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gjennom</a:t>
            </a:r>
            <a:r>
              <a:rPr kumimoji="0" lang="en-US" sz="1200" b="0" i="0" u="none" strike="noStrike" kern="1200" cap="none" spc="0" normalizeH="0" baseline="0" noProof="0" dirty="0">
                <a:ln>
                  <a:noFill/>
                </a:ln>
                <a:solidFill>
                  <a:srgbClr val="000000"/>
                </a:solidFill>
                <a:effectLst/>
                <a:uLnTx/>
                <a:uFillTx/>
                <a:latin typeface="+mn-lt"/>
                <a:ea typeface="+mn-ea"/>
                <a:cs typeface="+mn-cs"/>
              </a:rPr>
              <a:t> din </a:t>
            </a:r>
            <a:r>
              <a:rPr kumimoji="0" lang="en-US" sz="1200" b="0" i="0" u="none" strike="noStrike" kern="1200" cap="none" spc="0" normalizeH="0" baseline="0" noProof="0" dirty="0" err="1">
                <a:ln>
                  <a:noFill/>
                </a:ln>
                <a:solidFill>
                  <a:srgbClr val="000000"/>
                </a:solidFill>
                <a:effectLst/>
                <a:uLnTx/>
                <a:uFillTx/>
                <a:latin typeface="+mn-lt"/>
                <a:ea typeface="+mn-ea"/>
                <a:cs typeface="+mn-cs"/>
              </a:rPr>
              <a:t>salgsrepresentant</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eller</a:t>
            </a:r>
            <a:r>
              <a:rPr kumimoji="0" lang="en-US" sz="1200" b="0" i="0" u="none" strike="noStrike" kern="1200" cap="none" spc="0" normalizeH="0" baseline="0" noProof="0" dirty="0">
                <a:ln>
                  <a:noFill/>
                </a:ln>
                <a:solidFill>
                  <a:srgbClr val="000000"/>
                </a:solidFill>
                <a:effectLst/>
                <a:uLnTx/>
                <a:uFillTx/>
                <a:latin typeface="+mn-lt"/>
                <a:ea typeface="+mn-ea"/>
                <a:cs typeface="+mn-cs"/>
              </a:rPr>
              <a:t> på </a:t>
            </a:r>
            <a:r>
              <a:rPr kumimoji="0" lang="en-US" sz="1200" b="0" i="0" u="none" strike="noStrike" kern="1200" cap="none" spc="0" normalizeH="0" baseline="0" noProof="0" dirty="0" err="1">
                <a:ln>
                  <a:noFill/>
                </a:ln>
                <a:solidFill>
                  <a:srgbClr val="000000"/>
                </a:solidFill>
                <a:effectLst/>
                <a:uLnTx/>
                <a:uFillTx/>
                <a:latin typeface="+mn-lt"/>
                <a:ea typeface="+mn-ea"/>
                <a:cs typeface="+mn-cs"/>
              </a:rPr>
              <a:t>vår</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webside</a:t>
            </a:r>
            <a:r>
              <a:rPr kumimoji="0" lang="en-US" sz="1200" b="0" i="0" u="none" strike="noStrike" kern="1200" cap="none" spc="0" normalizeH="0" baseline="0" noProof="0" dirty="0">
                <a:ln>
                  <a:noFill/>
                </a:ln>
                <a:solidFill>
                  <a:srgbClr val="000000"/>
                </a:solidFill>
                <a:effectLst/>
                <a:uLnTx/>
                <a:uFillTx/>
                <a:latin typeface="+mn-lt"/>
                <a:ea typeface="+mn-ea"/>
                <a:cs typeface="+mn-cs"/>
              </a:rPr>
              <a:t>.</a:t>
            </a:r>
            <a:endParaRPr kumimoji="0" lang="en-US" sz="1200" b="1" i="0" u="none" strike="noStrike" kern="1200" cap="none" spc="0" normalizeH="0" baseline="0" noProof="0" dirty="0">
              <a:ln>
                <a:noFill/>
              </a:ln>
              <a:solidFill>
                <a:srgbClr val="000000"/>
              </a:solidFill>
              <a:effectLst/>
              <a:uLnTx/>
              <a:uFillTx/>
              <a:latin typeface="+mn-lt"/>
              <a:ea typeface="+mn-ea"/>
              <a:cs typeface="+mn-cs"/>
            </a:endParaRPr>
          </a:p>
          <a:p>
            <a:pPr marL="0" lvl="0" indent="0" algn="l" rtl="0">
              <a:spcBef>
                <a:spcPts val="0"/>
              </a:spcBef>
              <a:spcAft>
                <a:spcPts val="0"/>
              </a:spcAft>
              <a:buNone/>
            </a:pPr>
            <a:endParaRPr dirty="0"/>
          </a:p>
        </p:txBody>
      </p:sp>
      <p:sp>
        <p:nvSpPr>
          <p:cNvPr id="318" name="Google Shape;31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atin typeface="+mn-lt"/>
            </a:endParaRPr>
          </a:p>
        </p:txBody>
      </p:sp>
      <p:sp>
        <p:nvSpPr>
          <p:cNvPr id="4" name="Platshållare för bildnumm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24692F0-9B36-4E40-A025-AEC63D3742A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01860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mn-lt"/>
              </a:rPr>
              <a:t>Det er </a:t>
            </a:r>
            <a:r>
              <a:rPr lang="en-US" dirty="0" err="1">
                <a:latin typeface="+mn-lt"/>
              </a:rPr>
              <a:t>viktig</a:t>
            </a:r>
            <a:r>
              <a:rPr lang="en-US" dirty="0">
                <a:latin typeface="+mn-lt"/>
              </a:rPr>
              <a:t> å ha et </a:t>
            </a:r>
            <a:r>
              <a:rPr lang="en-US" dirty="0" err="1">
                <a:latin typeface="+mn-lt"/>
              </a:rPr>
              <a:t>overvåkningverktøy</a:t>
            </a:r>
            <a:r>
              <a:rPr lang="en-US" dirty="0">
                <a:latin typeface="+mn-lt"/>
              </a:rPr>
              <a:t> </a:t>
            </a:r>
            <a:r>
              <a:rPr lang="nb-NO" dirty="0">
                <a:latin typeface="+mn-lt"/>
              </a:rPr>
              <a:t>for å gjenkjenne ikke bare når det har vært god respons på behandlingen, men også når behandlingen må eskaleres.</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dirty="0">
              <a:latin typeface="+mn-l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b-NO" dirty="0">
                <a:latin typeface="+mn-lt"/>
              </a:rPr>
              <a:t>Det er flere forskjellige overvåkingsverktøy tilgjengelig som kan passe forskjellige individer avhengig av deres mest plagsomme symptomer (mer informasjon om ulike poengsummer finnes i Utforsk "Hvordan evaluere tarmdysfunksjon").</a:t>
            </a:r>
            <a:r>
              <a:rPr lang="en-US" dirty="0">
                <a:latin typeface="+mn-lt"/>
              </a:rPr>
              <a:t>It is important to have a monitoring tool to recognize not only when there has been an adequate response to the treatment, but also when the treatment needs to be escalated.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mn-l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mn-lt"/>
              </a:rPr>
              <a:t>There are several different monitoring tools available that may suit different individuals depending on their most bothersome symptoms (more information about different scores is found in Explore “How to evaluate bowel dysfunction”).</a:t>
            </a:r>
          </a:p>
        </p:txBody>
      </p:sp>
      <p:sp>
        <p:nvSpPr>
          <p:cNvPr id="4" name="Platshållare för bildnumm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24692F0-9B36-4E40-A025-AEC63D3742A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50560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nb-NO" sz="1200" b="0" i="0" u="none" strike="noStrike" kern="1200" baseline="0" dirty="0">
                <a:solidFill>
                  <a:schemeClr val="tx1"/>
                </a:solidFill>
                <a:latin typeface="+mn-lt"/>
                <a:ea typeface="+mn-ea"/>
                <a:cs typeface="+mn-cs"/>
              </a:rPr>
              <a:t>Komplikasjoner med TAI som krever medisinsk behandling er tarmperforering og autonom </a:t>
            </a:r>
            <a:r>
              <a:rPr lang="nb-NO" sz="1200" b="0" i="0" u="none" strike="noStrike" kern="1200" baseline="0" dirty="0" err="1">
                <a:solidFill>
                  <a:schemeClr val="tx1"/>
                </a:solidFill>
                <a:latin typeface="+mn-lt"/>
                <a:ea typeface="+mn-ea"/>
                <a:cs typeface="+mn-cs"/>
              </a:rPr>
              <a:t>dysrefleksi</a:t>
            </a:r>
            <a:r>
              <a:rPr lang="nb-NO" sz="1200" b="0" i="0" u="none" strike="noStrike" kern="1200" baseline="0" dirty="0">
                <a:solidFill>
                  <a:schemeClr val="tx1"/>
                </a:solidFill>
                <a:latin typeface="+mn-lt"/>
                <a:ea typeface="+mn-ea"/>
                <a:cs typeface="+mn-cs"/>
              </a:rPr>
              <a:t> (hvis alvorlig). Det er andre, mindre, komplikasjoner som forårsaker dårlig etterlevelse av behandling som </a:t>
            </a:r>
            <a:r>
              <a:rPr lang="nb-NO" sz="1200" b="0" i="0" u="none" strike="noStrike" kern="1200" baseline="0" dirty="0" err="1">
                <a:solidFill>
                  <a:schemeClr val="tx1"/>
                </a:solidFill>
                <a:latin typeface="+mn-lt"/>
                <a:ea typeface="+mn-ea"/>
                <a:cs typeface="+mn-cs"/>
              </a:rPr>
              <a:t>soiling</a:t>
            </a:r>
            <a:r>
              <a:rPr lang="nb-NO" sz="1200" b="0" i="0" u="none" strike="noStrike" kern="1200" baseline="0" dirty="0">
                <a:solidFill>
                  <a:schemeClr val="tx1"/>
                </a:solidFill>
                <a:latin typeface="+mn-lt"/>
                <a:ea typeface="+mn-ea"/>
                <a:cs typeface="+mn-cs"/>
              </a:rPr>
              <a:t> mellom TAI-perioder, lekkasje av skyllevæske, gjentatte utstøtinger av katetret og sprenging av rektalballongen.</a:t>
            </a:r>
          </a:p>
          <a:p>
            <a:endParaRPr lang="nb-NO" sz="1200" b="0" i="0" u="none" strike="noStrike" kern="1200" baseline="0" dirty="0">
              <a:solidFill>
                <a:schemeClr val="tx1"/>
              </a:solidFill>
              <a:latin typeface="+mn-lt"/>
              <a:ea typeface="+mn-ea"/>
              <a:cs typeface="+mn-cs"/>
            </a:endParaRPr>
          </a:p>
          <a:p>
            <a:r>
              <a:rPr lang="nb-NO" sz="1200" b="0" i="0" u="none" strike="noStrike" kern="1200" baseline="0" dirty="0">
                <a:solidFill>
                  <a:schemeClr val="tx1"/>
                </a:solidFill>
                <a:latin typeface="+mn-lt"/>
                <a:ea typeface="+mn-ea"/>
                <a:cs typeface="+mn-cs"/>
              </a:rPr>
              <a:t>Noe smerte oppleves av mange brukere av TAI og kan skyldes ubehag ved prosedyren, mens alvorlig smerte må undersøkes for å utelukke en tarmperforasjon.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23</a:t>
            </a:fld>
            <a:endParaRPr lang="en-US"/>
          </a:p>
        </p:txBody>
      </p:sp>
    </p:spTree>
    <p:extLst>
      <p:ext uri="{BB962C8B-B14F-4D97-AF65-F5344CB8AC3E}">
        <p14:creationId xmlns:p14="http://schemas.microsoft.com/office/powerpoint/2010/main" val="278289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En av de mest alvorlige situasjonene som kan oppstå med TAI er en tarmperforering. Hvis det er tegn eller symptom på tarmperforasjon, bør brukeren umiddelbart kontakte helsepersonell. Alvorlighetsgraden av en tarmperforasjon varierer fra mindre symptomer som kan behandles med antibiotika til alvorlige symptomer som trenger kirurgi. Hvis det ikke behandles, er det en risiko for død.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I en global revisjon av tarmperforasjoner under TAI ble frekvensen av forekomst vist å være 2 tilfeller av en million irrigasjoner (0,0002 % risiko), med økt risiko under behandlingsstart og hos pasienter med tidligere bekkenkirurgi og etter sprenging av rektalballongen ( Christensen et al 2016).</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24</a:t>
            </a:fld>
            <a:endParaRPr lang="en-US"/>
          </a:p>
        </p:txBody>
      </p:sp>
    </p:spTree>
    <p:extLst>
      <p:ext uri="{BB962C8B-B14F-4D97-AF65-F5344CB8AC3E}">
        <p14:creationId xmlns:p14="http://schemas.microsoft.com/office/powerpoint/2010/main" val="2810533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Autonom </a:t>
            </a:r>
            <a:r>
              <a:rPr lang="nb-NO" sz="1200" kern="1200" dirty="0" err="1">
                <a:solidFill>
                  <a:schemeClr val="tx1"/>
                </a:solidFill>
                <a:effectLst/>
                <a:latin typeface="+mn-lt"/>
                <a:ea typeface="+mn-ea"/>
                <a:cs typeface="+mn-cs"/>
              </a:rPr>
              <a:t>dysrefleksi</a:t>
            </a:r>
            <a:r>
              <a:rPr lang="nb-NO" sz="1200" kern="1200" dirty="0">
                <a:solidFill>
                  <a:schemeClr val="tx1"/>
                </a:solidFill>
                <a:effectLst/>
                <a:latin typeface="+mn-lt"/>
                <a:ea typeface="+mn-ea"/>
                <a:cs typeface="+mn-cs"/>
              </a:rPr>
              <a:t> (AD) er en potensielt livstruende akutt tilstand som krever øyeblikkelig hjelp og tilstanden forekommer oftest hos ryggmargsskadde, spesielt de med en lesjon på eller over T6. Akutt AD er en reaksjon fra det autonome nervesystemet på overstimulering og er preget av paroksysmal hypertensjon med hodepine, kraftig svette, tett nese, rødming av huden over lesjonsnivået, langsom hjertefrekvens, angst og noen ganger kognitiv svekkelse ( </a:t>
            </a:r>
            <a:r>
              <a:rPr lang="nb-NO" sz="1200" kern="1200" dirty="0" err="1">
                <a:solidFill>
                  <a:schemeClr val="tx1"/>
                </a:solidFill>
                <a:effectLst/>
                <a:latin typeface="+mn-lt"/>
                <a:ea typeface="+mn-ea"/>
                <a:cs typeface="+mn-cs"/>
              </a:rPr>
              <a:t>Khastgir</a:t>
            </a:r>
            <a:r>
              <a:rPr lang="nb-NO" sz="1200" kern="1200" dirty="0">
                <a:solidFill>
                  <a:schemeClr val="tx1"/>
                </a:solidFill>
                <a:effectLst/>
                <a:latin typeface="+mn-lt"/>
                <a:ea typeface="+mn-ea"/>
                <a:cs typeface="+mn-cs"/>
              </a:rPr>
              <a:t> et al 2007). AD antas å utløses av afferente stimuli (nervesignaler som sender meldinger tilbake til ryggmargen og hjernen) som stammer fra nivået til ryggmargslesjonen fra for eksempel tarmen eller blæren. Hvis AD oppstår, er anbefalingen å fjerne stimuli umiddelbart. For autonome symptomer (svette, hjertebank og svimmelhet) som oppstår under TAI, anbefales det å bremse instillasjon av skyllevæske, begrense tiden på toalettet og å ha medisiner for AD tilgjengelig.</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I tillegg; i en randomisert kontrollert studie som så på TAI, hadde symptomene relatert til AD en tendens til å være mer vanlige i ikke-TAI-gruppen, noe som potensielt antyder at TAI kan ha en beskyttende effekt mot AD (Christensen og Krogh, 2010).</a:t>
            </a:r>
          </a:p>
          <a:p>
            <a:endParaRPr lang="nb-NO"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25</a:t>
            </a:fld>
            <a:endParaRPr lang="en-US"/>
          </a:p>
        </p:txBody>
      </p:sp>
    </p:spTree>
    <p:extLst>
      <p:ext uri="{BB962C8B-B14F-4D97-AF65-F5344CB8AC3E}">
        <p14:creationId xmlns:p14="http://schemas.microsoft.com/office/powerpoint/2010/main" val="2372091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Smerte – Hvis det oppstår kramper, ubehag eller smerter under instillasjon av vann, stans instillasjonen et øyeblikk og fortsett saktere, sørg for at vannet har riktig temperatur (36-38 grader Celsius). Hvis smerten er alvorlig og/eller vedvarer, slutt å skylle, kan være en tarmperforasjon, søk legehjelp.</a:t>
            </a:r>
          </a:p>
          <a:p>
            <a:endParaRPr lang="nb-NO" noProof="0" dirty="0"/>
          </a:p>
          <a:p>
            <a:r>
              <a:rPr lang="nb-NO" noProof="0" dirty="0"/>
              <a:t>Utstøting av rektalkateterballongen - Blås opp rektalballongen saktere og reduser størrelsen på ballongen for å unngå å utløse reflekser, sjekk vanntemperaturen (36-38 grader Celsius), sørg for at rektum er tom for avføring og kontroller at det ikke er noe forstoppelse.</a:t>
            </a:r>
          </a:p>
          <a:p>
            <a:endParaRPr lang="nb-NO" noProof="0" dirty="0"/>
          </a:p>
          <a:p>
            <a:r>
              <a:rPr lang="nb-NO" noProof="0" dirty="0"/>
              <a:t>Blødning - litt blødning kan forventes, men hvis regelmessig eller rikelig blødning oppstår, må det undersøkes ytterligere. Blødning med eller uten smerte kan være en tarmperforasjon og bør behandles som en akutt medisinsk situasjon.</a:t>
            </a:r>
          </a:p>
          <a:p>
            <a:endParaRPr lang="nb-NO" noProof="0" dirty="0"/>
          </a:p>
          <a:p>
            <a:r>
              <a:rPr lang="nb-NO" noProof="0" dirty="0"/>
              <a:t>Ballongen sprekker – overdreven oppblåsing kan få ballongen til å sprekke, noe som kan forårsake </a:t>
            </a:r>
            <a:r>
              <a:rPr lang="nb-NO" noProof="0" dirty="0" err="1"/>
              <a:t>anorektalt</a:t>
            </a:r>
            <a:r>
              <a:rPr lang="nb-NO" noProof="0" dirty="0"/>
              <a:t> traume. Risikoen for traumer er lav, men en ballongsprengning kan forårsake ubehag og smerte. Blås kun opp rektalballongen så mye som anses nødvendig for å hindre lekkasje under instillasjon av vannet.</a:t>
            </a:r>
            <a:endParaRPr lang="en-US" noProof="0" dirty="0"/>
          </a:p>
          <a:p>
            <a:endParaRPr lang="en-US" noProof="0" dirty="0"/>
          </a:p>
          <a:p>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26</a:t>
            </a:fld>
            <a:endParaRPr lang="en-US"/>
          </a:p>
        </p:txBody>
      </p:sp>
    </p:spTree>
    <p:extLst>
      <p:ext uri="{BB962C8B-B14F-4D97-AF65-F5344CB8AC3E}">
        <p14:creationId xmlns:p14="http://schemas.microsoft.com/office/powerpoint/2010/main" val="3677798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27</a:t>
            </a:fld>
            <a:endParaRPr lang="en-US"/>
          </a:p>
        </p:txBody>
      </p:sp>
    </p:spTree>
    <p:extLst>
      <p:ext uri="{BB962C8B-B14F-4D97-AF65-F5344CB8AC3E}">
        <p14:creationId xmlns:p14="http://schemas.microsoft.com/office/powerpoint/2010/main" val="391034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28</a:t>
            </a:fld>
            <a:endParaRPr lang="en-US"/>
          </a:p>
        </p:txBody>
      </p:sp>
    </p:spTree>
    <p:extLst>
      <p:ext uri="{BB962C8B-B14F-4D97-AF65-F5344CB8AC3E}">
        <p14:creationId xmlns:p14="http://schemas.microsoft.com/office/powerpoint/2010/main" val="2638868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29</a:t>
            </a:fld>
            <a:endParaRPr lang="en-US"/>
          </a:p>
        </p:txBody>
      </p:sp>
    </p:spTree>
    <p:extLst>
      <p:ext uri="{BB962C8B-B14F-4D97-AF65-F5344CB8AC3E}">
        <p14:creationId xmlns:p14="http://schemas.microsoft.com/office/powerpoint/2010/main" val="3606576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noProof="0" dirty="0"/>
              <a:t>Dette er </a:t>
            </a:r>
            <a:r>
              <a:rPr lang="en-US" noProof="0" dirty="0" err="1"/>
              <a:t>en</a:t>
            </a:r>
            <a:r>
              <a:rPr lang="en-US" noProof="0" dirty="0"/>
              <a:t> </a:t>
            </a:r>
            <a:r>
              <a:rPr lang="en-US" noProof="0" dirty="0" err="1"/>
              <a:t>oppsummering</a:t>
            </a:r>
            <a:r>
              <a:rPr lang="en-US" noProof="0" dirty="0"/>
              <a:t> av </a:t>
            </a:r>
            <a:r>
              <a:rPr lang="en-US" noProof="0" dirty="0" err="1"/>
              <a:t>kunnskap</a:t>
            </a:r>
            <a:r>
              <a:rPr lang="en-US" noProof="0" dirty="0"/>
              <a:t> du </a:t>
            </a:r>
            <a:r>
              <a:rPr lang="en-US" noProof="0" dirty="0" err="1"/>
              <a:t>trenger</a:t>
            </a:r>
            <a:r>
              <a:rPr lang="en-US" noProof="0" dirty="0"/>
              <a:t> for å </a:t>
            </a:r>
            <a:r>
              <a:rPr lang="en-US" noProof="0" dirty="0" err="1"/>
              <a:t>undervise</a:t>
            </a:r>
            <a:r>
              <a:rPr lang="en-US" noProof="0" dirty="0"/>
              <a:t> I TAI. Du </a:t>
            </a:r>
            <a:r>
              <a:rPr lang="en-US" noProof="0" dirty="0" err="1"/>
              <a:t>vil</a:t>
            </a:r>
            <a:r>
              <a:rPr lang="en-US" noProof="0" dirty="0"/>
              <a:t> </a:t>
            </a:r>
            <a:r>
              <a:rPr lang="en-US" noProof="0" dirty="0" err="1"/>
              <a:t>finne</a:t>
            </a:r>
            <a:r>
              <a:rPr lang="en-US" noProof="0" dirty="0"/>
              <a:t> </a:t>
            </a:r>
            <a:r>
              <a:rPr lang="en-US" noProof="0" dirty="0" err="1"/>
              <a:t>denne</a:t>
            </a:r>
            <a:r>
              <a:rPr lang="en-US" noProof="0" dirty="0"/>
              <a:t> </a:t>
            </a:r>
            <a:r>
              <a:rPr lang="en-US" noProof="0" dirty="0" err="1"/>
              <a:t>informasjonen</a:t>
            </a:r>
            <a:r>
              <a:rPr lang="en-US" noProof="0" dirty="0"/>
              <a:t> på </a:t>
            </a:r>
            <a:r>
              <a:rPr lang="en-US" noProof="0" dirty="0" err="1"/>
              <a:t>følgende</a:t>
            </a:r>
            <a:r>
              <a:rPr lang="en-US" noProof="0" dirty="0"/>
              <a:t> slides og på </a:t>
            </a:r>
            <a:r>
              <a:rPr lang="en-US" noProof="0" dirty="0" err="1"/>
              <a:t>slutten</a:t>
            </a:r>
            <a:r>
              <a:rPr lang="en-US" noProof="0" dirty="0"/>
              <a:t> </a:t>
            </a:r>
            <a:r>
              <a:rPr lang="en-US" noProof="0" dirty="0" err="1"/>
              <a:t>finner</a:t>
            </a:r>
            <a:r>
              <a:rPr lang="en-US" noProof="0" dirty="0"/>
              <a:t> du </a:t>
            </a:r>
            <a:r>
              <a:rPr lang="en-US" noProof="0" dirty="0" err="1"/>
              <a:t>noen</a:t>
            </a:r>
            <a:r>
              <a:rPr lang="en-US" noProof="0" dirty="0"/>
              <a:t> case </a:t>
            </a:r>
            <a:r>
              <a:rPr lang="en-US" noProof="0" dirty="0" err="1"/>
              <a:t>som</a:t>
            </a:r>
            <a:r>
              <a:rPr lang="en-US" noProof="0" dirty="0"/>
              <a:t> </a:t>
            </a:r>
            <a:r>
              <a:rPr lang="en-US" noProof="0" dirty="0" err="1"/>
              <a:t>beskriver</a:t>
            </a:r>
            <a:r>
              <a:rPr lang="en-US" noProof="0" dirty="0"/>
              <a:t> </a:t>
            </a:r>
            <a:r>
              <a:rPr lang="en-US" noProof="0" dirty="0" err="1"/>
              <a:t>pasienter</a:t>
            </a:r>
            <a:r>
              <a:rPr lang="en-US" noProof="0" dirty="0"/>
              <a:t> og </a:t>
            </a:r>
            <a:r>
              <a:rPr lang="en-US" noProof="0" dirty="0" err="1"/>
              <a:t>deres</a:t>
            </a:r>
            <a:r>
              <a:rPr lang="en-US" noProof="0" dirty="0"/>
              <a:t> </a:t>
            </a:r>
            <a:r>
              <a:rPr lang="en-US" noProof="0" dirty="0" err="1"/>
              <a:t>vei</a:t>
            </a:r>
            <a:r>
              <a:rPr lang="en-US" noProof="0" dirty="0"/>
              <a:t> </a:t>
            </a:r>
            <a:r>
              <a:rPr lang="en-US" noProof="0" dirty="0" err="1"/>
              <a:t>til</a:t>
            </a:r>
            <a:r>
              <a:rPr lang="en-US" noProof="0" dirty="0"/>
              <a:t> TAI.</a:t>
            </a:r>
          </a:p>
        </p:txBody>
      </p:sp>
      <p:sp>
        <p:nvSpPr>
          <p:cNvPr id="230" name="Google Shape;23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err="1">
                <a:solidFill>
                  <a:schemeClr val="tx1"/>
                </a:solidFill>
                <a:latin typeface="+mn-lt"/>
                <a:ea typeface="+mn-ea"/>
                <a:cs typeface="+mn-cs"/>
              </a:rPr>
              <a:t>Tiltenkt</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bruk</a:t>
            </a:r>
            <a:endParaRPr lang="en-US" sz="1200" b="1"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Navina</a:t>
            </a:r>
            <a:r>
              <a:rPr lang="en-US" sz="1200" b="0" i="0" u="none" strike="noStrike" kern="1200" baseline="0" dirty="0">
                <a:solidFill>
                  <a:schemeClr val="tx1"/>
                </a:solidFill>
                <a:latin typeface="+mn-lt"/>
                <a:ea typeface="+mn-ea"/>
                <a:cs typeface="+mn-cs"/>
              </a:rPr>
              <a:t> Systems er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bruk</a:t>
            </a:r>
            <a:r>
              <a:rPr lang="en-US" sz="1200" b="0" i="0" u="none" strike="noStrike" kern="1200" baseline="0" dirty="0">
                <a:solidFill>
                  <a:schemeClr val="tx1"/>
                </a:solidFill>
                <a:latin typeface="+mn-lt"/>
                <a:ea typeface="+mn-ea"/>
                <a:cs typeface="+mn-cs"/>
              </a:rPr>
              <a:t> for </a:t>
            </a:r>
            <a:r>
              <a:rPr lang="en-US" sz="1200" b="0" i="0" u="none" strike="noStrike" kern="1200" baseline="0" dirty="0" err="1">
                <a:solidFill>
                  <a:schemeClr val="tx1"/>
                </a:solidFill>
                <a:latin typeface="+mn-lt"/>
                <a:ea typeface="+mn-ea"/>
                <a:cs typeface="+mn-cs"/>
              </a:rPr>
              <a:t>transanal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irrigasjon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ved</a:t>
            </a:r>
            <a:r>
              <a:rPr lang="en-US" sz="1200" b="0" i="0" u="none" strike="noStrike" kern="1200" baseline="0" dirty="0">
                <a:solidFill>
                  <a:schemeClr val="tx1"/>
                </a:solidFill>
                <a:latin typeface="+mn-lt"/>
                <a:ea typeface="+mn-ea"/>
                <a:cs typeface="+mn-cs"/>
              </a:rPr>
              <a:t> å </a:t>
            </a:r>
            <a:r>
              <a:rPr lang="en-US" sz="1200" b="0" i="0" u="none" strike="noStrike" kern="1200" baseline="0" dirty="0" err="1">
                <a:solidFill>
                  <a:schemeClr val="tx1"/>
                </a:solidFill>
                <a:latin typeface="+mn-lt"/>
                <a:ea typeface="+mn-ea"/>
                <a:cs typeface="+mn-cs"/>
              </a:rPr>
              <a:t>instillere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nedre</a:t>
            </a:r>
            <a:r>
              <a:rPr lang="en-US" sz="1200" b="0" i="0" u="none" strike="noStrike" kern="1200" baseline="0" dirty="0">
                <a:solidFill>
                  <a:schemeClr val="tx1"/>
                </a:solidFill>
                <a:latin typeface="+mn-lt"/>
                <a:ea typeface="+mn-ea"/>
                <a:cs typeface="+mn-cs"/>
              </a:rPr>
              <a:t> del av </a:t>
            </a:r>
            <a:r>
              <a:rPr lang="en-US" sz="1200" b="0" i="0" u="none" strike="noStrike" kern="1200" baseline="0" dirty="0" err="1">
                <a:solidFill>
                  <a:schemeClr val="tx1"/>
                </a:solidFill>
                <a:latin typeface="+mn-lt"/>
                <a:ea typeface="+mn-ea"/>
                <a:cs typeface="+mn-cs"/>
              </a:rPr>
              <a:t>kolon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gjennom</a:t>
            </a:r>
            <a:r>
              <a:rPr lang="en-US" sz="1200" b="0" i="0" u="none" strike="noStrike" kern="1200" baseline="0" dirty="0">
                <a:solidFill>
                  <a:schemeClr val="tx1"/>
                </a:solidFill>
                <a:latin typeface="+mn-lt"/>
                <a:ea typeface="+mn-ea"/>
                <a:cs typeface="+mn-cs"/>
              </a:rPr>
              <a:t> et </a:t>
            </a:r>
            <a:r>
              <a:rPr lang="en-US" sz="1200" b="0" i="0" u="none" strike="noStrike" kern="1200" baseline="0" dirty="0" err="1">
                <a:solidFill>
                  <a:schemeClr val="tx1"/>
                </a:solidFill>
                <a:latin typeface="+mn-lt"/>
                <a:ea typeface="+mn-ea"/>
                <a:cs typeface="+mn-cs"/>
              </a:rPr>
              <a:t>retalkateter</a:t>
            </a:r>
            <a:r>
              <a:rPr lang="en-US" sz="1200" b="0" i="0" u="none" strike="noStrike" kern="1200" baseline="0" dirty="0">
                <a:solidFill>
                  <a:schemeClr val="tx1"/>
                </a:solidFill>
                <a:latin typeface="+mn-lt"/>
                <a:ea typeface="+mn-ea"/>
                <a:cs typeface="+mn-cs"/>
              </a:rPr>
              <a:t>.</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err="1">
                <a:solidFill>
                  <a:schemeClr val="tx1"/>
                </a:solidFill>
                <a:latin typeface="+mn-lt"/>
                <a:ea typeface="+mn-ea"/>
                <a:cs typeface="+mn-cs"/>
              </a:rPr>
              <a:t>Indikasjoner</a:t>
            </a:r>
            <a:endParaRPr lang="en-US" sz="1200" b="1"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Navina</a:t>
            </a:r>
            <a:r>
              <a:rPr lang="en-US" sz="1200" b="0" i="0" u="none" strike="noStrike" kern="1200" baseline="0" dirty="0">
                <a:solidFill>
                  <a:schemeClr val="tx1"/>
                </a:solidFill>
                <a:latin typeface="+mn-lt"/>
                <a:ea typeface="+mn-ea"/>
                <a:cs typeface="+mn-cs"/>
              </a:rPr>
              <a:t> Systems </a:t>
            </a:r>
            <a:r>
              <a:rPr lang="nb-NO" sz="1200" b="0" i="0" u="none" strike="noStrike" kern="1200" baseline="0" dirty="0">
                <a:solidFill>
                  <a:schemeClr val="tx1"/>
                </a:solidFill>
                <a:latin typeface="+mn-lt"/>
                <a:ea typeface="+mn-ea"/>
                <a:cs typeface="+mn-cs"/>
              </a:rPr>
              <a:t>er indisert for å hjelpe voksne og barn fra 3 år som lider av avføringsinkontinens, kronisk forstoppelse og/eller tidkrevende tarmbehandling.</a:t>
            </a:r>
          </a:p>
          <a:p>
            <a:r>
              <a:rPr lang="nb-NO" sz="1200" b="0" i="0" u="none" strike="noStrike" kern="1200" baseline="0" dirty="0">
                <a:solidFill>
                  <a:schemeClr val="tx1"/>
                </a:solidFill>
                <a:latin typeface="+mn-lt"/>
                <a:ea typeface="+mn-ea"/>
                <a:cs typeface="+mn-cs"/>
              </a:rPr>
              <a:t>Ved å føre inn vann i nedre del av tykktarmen, kan de peristaltiske musklene i tarmen trigges</a:t>
            </a:r>
          </a:p>
          <a:p>
            <a:r>
              <a:rPr lang="nb-NO" sz="1200" b="0" i="0" u="none" strike="noStrike" kern="1200" baseline="0" dirty="0">
                <a:solidFill>
                  <a:schemeClr val="tx1"/>
                </a:solidFill>
                <a:latin typeface="+mn-lt"/>
                <a:ea typeface="+mn-ea"/>
                <a:cs typeface="+mn-cs"/>
              </a:rPr>
              <a:t>og begynne å tømme innholdet i nedre del av tykktarmen og endetarmen</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30</a:t>
            </a:fld>
            <a:endParaRPr lang="en-US"/>
          </a:p>
        </p:txBody>
      </p:sp>
    </p:spTree>
    <p:extLst>
      <p:ext uri="{BB962C8B-B14F-4D97-AF65-F5344CB8AC3E}">
        <p14:creationId xmlns:p14="http://schemas.microsoft.com/office/powerpoint/2010/main" val="1797832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1" i="0" u="none" strike="noStrike" kern="1200" baseline="0" dirty="0">
                <a:solidFill>
                  <a:schemeClr val="tx1"/>
                </a:solidFill>
                <a:latin typeface="+mn-lt"/>
                <a:ea typeface="+mn-ea"/>
                <a:cs typeface="+mn-cs"/>
              </a:rPr>
              <a:t>Tiltenkt bruk</a:t>
            </a:r>
          </a:p>
          <a:p>
            <a:r>
              <a:rPr lang="nb-NO" sz="1200" b="0" i="0" u="none" strike="noStrike" kern="1200" baseline="0" dirty="0" err="1">
                <a:solidFill>
                  <a:schemeClr val="tx1"/>
                </a:solidFill>
                <a:latin typeface="+mn-lt"/>
                <a:ea typeface="+mn-ea"/>
                <a:cs typeface="+mn-cs"/>
              </a:rPr>
              <a:t>Navina</a:t>
            </a:r>
            <a:r>
              <a:rPr lang="nb-NO" sz="1200" b="0" i="0" u="none" strike="noStrike" kern="1200" baseline="0" dirty="0">
                <a:solidFill>
                  <a:schemeClr val="tx1"/>
                </a:solidFill>
                <a:latin typeface="+mn-lt"/>
                <a:ea typeface="+mn-ea"/>
                <a:cs typeface="+mn-cs"/>
              </a:rPr>
              <a:t> Systems er til bruk for transanal irrigasjon ved å </a:t>
            </a:r>
            <a:r>
              <a:rPr lang="nb-NO" sz="1200" b="0" i="0" u="none" strike="noStrike" kern="1200" baseline="0" dirty="0" err="1">
                <a:solidFill>
                  <a:schemeClr val="tx1"/>
                </a:solidFill>
                <a:latin typeface="+mn-lt"/>
                <a:ea typeface="+mn-ea"/>
                <a:cs typeface="+mn-cs"/>
              </a:rPr>
              <a:t>instillere</a:t>
            </a:r>
            <a:r>
              <a:rPr lang="nb-NO" sz="1200" b="0" i="0" u="none" strike="noStrike" kern="1200" baseline="0" dirty="0">
                <a:solidFill>
                  <a:schemeClr val="tx1"/>
                </a:solidFill>
                <a:latin typeface="+mn-lt"/>
                <a:ea typeface="+mn-ea"/>
                <a:cs typeface="+mn-cs"/>
              </a:rPr>
              <a:t> vann i nedre del av kolon gjennom et </a:t>
            </a:r>
            <a:r>
              <a:rPr lang="nb-NO" sz="1200" b="0" i="0" u="none" strike="noStrike" kern="1200" baseline="0" dirty="0" err="1">
                <a:solidFill>
                  <a:schemeClr val="tx1"/>
                </a:solidFill>
                <a:latin typeface="+mn-lt"/>
                <a:ea typeface="+mn-ea"/>
                <a:cs typeface="+mn-cs"/>
              </a:rPr>
              <a:t>retalkateter</a:t>
            </a:r>
            <a:r>
              <a:rPr lang="nb-NO" sz="1200" b="0" i="0" u="none" strike="noStrike" kern="1200" baseline="0" dirty="0">
                <a:solidFill>
                  <a:schemeClr val="tx1"/>
                </a:solidFill>
                <a:latin typeface="+mn-lt"/>
                <a:ea typeface="+mn-ea"/>
                <a:cs typeface="+mn-cs"/>
              </a:rPr>
              <a:t>.</a:t>
            </a:r>
          </a:p>
          <a:p>
            <a:endParaRPr lang="nb-NO" sz="1200" b="1" i="0" u="none" strike="noStrike" kern="1200" baseline="0" dirty="0">
              <a:solidFill>
                <a:schemeClr val="tx1"/>
              </a:solidFill>
              <a:latin typeface="+mn-lt"/>
              <a:ea typeface="+mn-ea"/>
              <a:cs typeface="+mn-cs"/>
            </a:endParaRPr>
          </a:p>
          <a:p>
            <a:r>
              <a:rPr lang="nb-NO" sz="1200" b="1" i="0" u="none" strike="noStrike" kern="1200" baseline="0" dirty="0">
                <a:solidFill>
                  <a:schemeClr val="tx1"/>
                </a:solidFill>
                <a:latin typeface="+mn-lt"/>
                <a:ea typeface="+mn-ea"/>
                <a:cs typeface="+mn-cs"/>
              </a:rPr>
              <a:t>Indikasjoner</a:t>
            </a:r>
          </a:p>
          <a:p>
            <a:r>
              <a:rPr lang="nb-NO" sz="1200" b="0" i="0" u="none" strike="noStrike" kern="1200" baseline="0" dirty="0" err="1">
                <a:solidFill>
                  <a:schemeClr val="tx1"/>
                </a:solidFill>
                <a:latin typeface="+mn-lt"/>
                <a:ea typeface="+mn-ea"/>
                <a:cs typeface="+mn-cs"/>
              </a:rPr>
              <a:t>Navina</a:t>
            </a:r>
            <a:r>
              <a:rPr lang="nb-NO" sz="1200" b="0" i="0" u="none" strike="noStrike" kern="1200" baseline="0" dirty="0">
                <a:solidFill>
                  <a:schemeClr val="tx1"/>
                </a:solidFill>
                <a:latin typeface="+mn-lt"/>
                <a:ea typeface="+mn-ea"/>
                <a:cs typeface="+mn-cs"/>
              </a:rPr>
              <a:t> Systems er indisert for å hjelpe voksne og barn fra 3 år som lider av avføringsinkontinens, kronisk forstoppelse og/eller tidkrevende tarmbehandling.</a:t>
            </a:r>
          </a:p>
          <a:p>
            <a:r>
              <a:rPr lang="nb-NO" sz="1200" b="0" i="0" u="none" strike="noStrike" kern="1200" baseline="0" dirty="0">
                <a:solidFill>
                  <a:schemeClr val="tx1"/>
                </a:solidFill>
                <a:latin typeface="+mn-lt"/>
                <a:ea typeface="+mn-ea"/>
                <a:cs typeface="+mn-cs"/>
              </a:rPr>
              <a:t>Ved å føre inn vann i nedre del av tykktarmen, kan de peristaltiske musklene i tarmen trigges</a:t>
            </a:r>
          </a:p>
          <a:p>
            <a:r>
              <a:rPr lang="nb-NO" sz="1200" b="0" i="0" u="none" strike="noStrike" kern="1200" baseline="0" dirty="0">
                <a:solidFill>
                  <a:schemeClr val="tx1"/>
                </a:solidFill>
                <a:latin typeface="+mn-lt"/>
                <a:ea typeface="+mn-ea"/>
                <a:cs typeface="+mn-cs"/>
              </a:rPr>
              <a:t>og begynne å tømme innholdet i nedre del av tykktarmen og endetarmen</a:t>
            </a:r>
          </a:p>
          <a:p>
            <a:endParaRPr lang="en-US" sz="1200" b="0"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31</a:t>
            </a:fld>
            <a:endParaRPr lang="en-US"/>
          </a:p>
        </p:txBody>
      </p:sp>
    </p:spTree>
    <p:extLst>
      <p:ext uri="{BB962C8B-B14F-4D97-AF65-F5344CB8AC3E}">
        <p14:creationId xmlns:p14="http://schemas.microsoft.com/office/powerpoint/2010/main" val="3343780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Gjør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klar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vannbeholderen</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fyll</a:t>
            </a:r>
            <a:r>
              <a:rPr lang="en-US" sz="1200" b="0" i="0" u="none" strike="noStrike" kern="1200" baseline="0" dirty="0">
                <a:solidFill>
                  <a:schemeClr val="tx1"/>
                </a:solidFill>
                <a:latin typeface="+mn-lt"/>
                <a:ea typeface="+mn-ea"/>
                <a:cs typeface="+mn-cs"/>
              </a:rPr>
              <a:t> den </a:t>
            </a:r>
            <a:r>
              <a:rPr lang="en-US" sz="1200" b="0" i="0" u="none" strike="noStrike" kern="1200" baseline="0" dirty="0" err="1">
                <a:solidFill>
                  <a:schemeClr val="tx1"/>
                </a:solidFill>
                <a:latin typeface="+mn-lt"/>
                <a:ea typeface="+mn-ea"/>
                <a:cs typeface="+mn-cs"/>
              </a:rPr>
              <a:t>opp</a:t>
            </a:r>
            <a:r>
              <a:rPr lang="en-US" sz="1200" b="0" i="0" u="none" strike="noStrike" kern="1200" baseline="0" dirty="0">
                <a:solidFill>
                  <a:schemeClr val="tx1"/>
                </a:solidFill>
                <a:latin typeface="+mn-lt"/>
                <a:ea typeface="+mn-ea"/>
                <a:cs typeface="+mn-cs"/>
              </a:rPr>
              <a:t> med </a:t>
            </a:r>
            <a:r>
              <a:rPr lang="en-US" sz="1200" b="0" i="0" u="none" strike="noStrike" kern="1200" baseline="0" dirty="0" err="1">
                <a:solidFill>
                  <a:schemeClr val="tx1"/>
                </a:solidFill>
                <a:latin typeface="+mn-lt"/>
                <a:ea typeface="+mn-ea"/>
                <a:cs typeface="+mn-cs"/>
              </a:rPr>
              <a:t>lunkent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vannr</a:t>
            </a:r>
            <a:r>
              <a:rPr lang="en-US" sz="1200" b="0" i="0" u="none" strike="noStrike" kern="1200" baseline="0" dirty="0">
                <a:solidFill>
                  <a:schemeClr val="tx1"/>
                </a:solidFill>
                <a:latin typeface="+mn-lt"/>
                <a:ea typeface="+mn-ea"/>
                <a:cs typeface="+mn-cs"/>
              </a:rPr>
              <a:t> (36-38 grader Celsius).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1. </a:t>
            </a:r>
            <a:r>
              <a:rPr lang="en-US" sz="1200" b="0" i="0" u="none" strike="noStrike" kern="1200" baseline="0" dirty="0" err="1">
                <a:solidFill>
                  <a:schemeClr val="tx1"/>
                </a:solidFill>
                <a:latin typeface="+mn-lt"/>
                <a:ea typeface="+mn-ea"/>
                <a:cs typeface="+mn-cs"/>
              </a:rPr>
              <a:t>Åpne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lokket</a:t>
            </a:r>
            <a:r>
              <a:rPr lang="en-US" sz="1200" b="0" i="0" u="none" strike="noStrike" kern="1200" baseline="0" dirty="0">
                <a:solidFill>
                  <a:schemeClr val="tx1"/>
                </a:solidFill>
                <a:latin typeface="+mn-lt"/>
                <a:ea typeface="+mn-ea"/>
                <a:cs typeface="+mn-cs"/>
              </a:rPr>
              <a:t> på </a:t>
            </a:r>
            <a:r>
              <a:rPr lang="en-US" sz="1200" b="0" i="0" u="none" strike="noStrike" kern="1200" baseline="0" dirty="0" err="1">
                <a:solidFill>
                  <a:schemeClr val="tx1"/>
                </a:solidFill>
                <a:latin typeface="+mn-lt"/>
                <a:ea typeface="+mn-ea"/>
                <a:cs typeface="+mn-cs"/>
              </a:rPr>
              <a:t>vannbeholderen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2. </a:t>
            </a:r>
            <a:r>
              <a:rPr lang="en-US" sz="1200" b="0" i="0" u="none" strike="noStrike" kern="1200" baseline="0" dirty="0" err="1">
                <a:solidFill>
                  <a:schemeClr val="tx1"/>
                </a:solidFill>
                <a:latin typeface="+mn-lt"/>
                <a:ea typeface="+mn-ea"/>
                <a:cs typeface="+mn-cs"/>
              </a:rPr>
              <a:t>Pakk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vannbeholderen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ved</a:t>
            </a:r>
            <a:r>
              <a:rPr lang="en-US" sz="1200" b="0" i="0" u="none" strike="noStrike" kern="1200" baseline="0" dirty="0">
                <a:solidFill>
                  <a:schemeClr val="tx1"/>
                </a:solidFill>
                <a:latin typeface="+mn-lt"/>
                <a:ea typeface="+mn-ea"/>
                <a:cs typeface="+mn-cs"/>
              </a:rPr>
              <a:t> å </a:t>
            </a:r>
            <a:r>
              <a:rPr lang="nb-NO" sz="1200" b="0" i="0" u="none" strike="noStrike" kern="1200" baseline="0" dirty="0">
                <a:solidFill>
                  <a:schemeClr val="tx1"/>
                </a:solidFill>
                <a:latin typeface="+mn-lt"/>
                <a:ea typeface="+mn-ea"/>
                <a:cs typeface="+mn-cs"/>
              </a:rPr>
              <a:t>løsne håndtaket og utvide beholderen</a:t>
            </a:r>
            <a:r>
              <a:rPr lang="en-US" sz="1200" b="0" i="0" u="none" strike="noStrike" kern="1200" baseline="0" dirty="0">
                <a:solidFill>
                  <a:schemeClr val="tx1"/>
                </a:solidFill>
                <a:latin typeface="+mn-lt"/>
                <a:ea typeface="+mn-ea"/>
                <a:cs typeface="+mn-cs"/>
              </a:rPr>
              <a:t>.</a:t>
            </a:r>
          </a:p>
          <a:p>
            <a:r>
              <a:rPr lang="en-US" sz="1200" b="1" i="0" u="none" strike="noStrike" kern="1200" baseline="0" dirty="0">
                <a:solidFill>
                  <a:schemeClr val="tx1"/>
                </a:solidFill>
                <a:latin typeface="+mn-lt"/>
                <a:ea typeface="+mn-ea"/>
                <a:cs typeface="+mn-cs"/>
              </a:rPr>
              <a:t>3. Barn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Fyll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vannbeholderen</a:t>
            </a:r>
            <a:r>
              <a:rPr lang="en-US" sz="1200" b="0" i="0" u="none" strike="noStrike" kern="1200" baseline="0" dirty="0">
                <a:solidFill>
                  <a:schemeClr val="tx1"/>
                </a:solidFill>
                <a:latin typeface="+mn-lt"/>
                <a:ea typeface="+mn-ea"/>
                <a:cs typeface="+mn-cs"/>
              </a:rPr>
              <a:t> med </a:t>
            </a:r>
            <a:r>
              <a:rPr lang="en-US" sz="1200" b="0" i="0" u="none" strike="noStrike" kern="1200" baseline="0" dirty="0" err="1">
                <a:solidFill>
                  <a:schemeClr val="tx1"/>
                </a:solidFill>
                <a:latin typeface="+mn-lt"/>
                <a:ea typeface="+mn-ea"/>
                <a:cs typeface="+mn-cs"/>
              </a:rPr>
              <a:t>lunkent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springen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flaskevann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opp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nivået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anbefalt</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helsepersonell</a:t>
            </a:r>
            <a:r>
              <a:rPr lang="en-US" sz="1200" b="0" i="0" u="none" strike="noStrike" kern="1200" baseline="0" dirty="0">
                <a:solidFill>
                  <a:schemeClr val="tx1"/>
                </a:solidFill>
                <a:latin typeface="+mn-lt"/>
                <a:ea typeface="+mn-ea"/>
                <a:cs typeface="+mn-cs"/>
              </a:rPr>
              <a:t> + </a:t>
            </a:r>
            <a:r>
              <a:rPr lang="en-US" sz="1200" b="0" i="0" u="none" strike="noStrike" kern="1200" baseline="0" dirty="0" err="1">
                <a:solidFill>
                  <a:schemeClr val="tx1"/>
                </a:solidFill>
                <a:latin typeface="+mn-lt"/>
                <a:ea typeface="+mn-ea"/>
                <a:cs typeface="+mn-cs"/>
              </a:rPr>
              <a:t>maks</a:t>
            </a:r>
            <a:r>
              <a:rPr lang="en-US" sz="1200" b="0" i="0" u="none" strike="noStrike" kern="1200" baseline="0" dirty="0">
                <a:solidFill>
                  <a:schemeClr val="tx1"/>
                </a:solidFill>
                <a:latin typeface="+mn-lt"/>
                <a:ea typeface="+mn-ea"/>
                <a:cs typeface="+mn-cs"/>
              </a:rPr>
              <a:t> 200 ml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aktivering</a:t>
            </a:r>
            <a:r>
              <a:rPr lang="en-US" sz="1200" b="0" i="0" u="none" strike="noStrike" kern="1200" baseline="0" dirty="0">
                <a:solidFill>
                  <a:schemeClr val="tx1"/>
                </a:solidFill>
                <a:latin typeface="+mn-lt"/>
                <a:ea typeface="+mn-ea"/>
                <a:cs typeface="+mn-cs"/>
              </a:rPr>
              <a:t> av den </a:t>
            </a:r>
            <a:r>
              <a:rPr lang="en-US" sz="1200" b="0" i="0" u="none" strike="noStrike" kern="1200" baseline="0" dirty="0" err="1">
                <a:solidFill>
                  <a:schemeClr val="tx1"/>
                </a:solidFill>
                <a:latin typeface="+mn-lt"/>
                <a:ea typeface="+mn-ea"/>
                <a:cs typeface="+mn-cs"/>
              </a:rPr>
              <a:t>glatte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overflaten</a:t>
            </a:r>
            <a:r>
              <a:rPr lang="en-US" sz="1200" b="0" i="0" u="none" strike="noStrike" kern="1200" baseline="0" dirty="0">
                <a:solidFill>
                  <a:schemeClr val="tx1"/>
                </a:solidFill>
                <a:latin typeface="+mn-lt"/>
                <a:ea typeface="+mn-ea"/>
                <a:cs typeface="+mn-cs"/>
              </a:rPr>
              <a:t> på </a:t>
            </a:r>
            <a:r>
              <a:rPr lang="en-US" sz="1200" b="0" i="0" u="none" strike="noStrike" kern="1200" baseline="0" dirty="0" err="1">
                <a:solidFill>
                  <a:schemeClr val="tx1"/>
                </a:solidFill>
                <a:latin typeface="+mn-lt"/>
                <a:ea typeface="+mn-ea"/>
                <a:cs typeface="+mn-cs"/>
              </a:rPr>
              <a:t>conen</a:t>
            </a:r>
            <a:r>
              <a:rPr lang="sv-SE" sz="1200" b="0" i="0" u="none" strike="noStrike" kern="1200" baseline="0" dirty="0">
                <a:solidFill>
                  <a:schemeClr val="tx1"/>
                </a:solidFill>
                <a:latin typeface="+mn-lt"/>
                <a:ea typeface="+mn-ea"/>
                <a:cs typeface="+mn-cs"/>
              </a:rPr>
              <a:t>.</a:t>
            </a:r>
          </a:p>
          <a:p>
            <a:r>
              <a:rPr lang="en-US" sz="1200" b="1" i="0" u="none" strike="noStrike" kern="1200" baseline="0" dirty="0" err="1">
                <a:solidFill>
                  <a:schemeClr val="tx1"/>
                </a:solidFill>
                <a:latin typeface="+mn-lt"/>
                <a:ea typeface="+mn-ea"/>
                <a:cs typeface="+mn-cs"/>
              </a:rPr>
              <a:t>Voksne</a:t>
            </a:r>
            <a:r>
              <a:rPr lang="en-US" sz="1200" b="0" i="0" u="none" strike="noStrike" kern="1200" baseline="0" dirty="0">
                <a:solidFill>
                  <a:schemeClr val="tx1"/>
                </a:solidFill>
                <a:latin typeface="+mn-lt"/>
                <a:ea typeface="+mn-ea"/>
                <a:cs typeface="+mn-cs"/>
              </a:rPr>
              <a:t>: </a:t>
            </a:r>
            <a:r>
              <a:rPr lang="nb-NO" sz="1200" b="0" i="0" u="none" strike="noStrike" kern="1200" baseline="0" dirty="0">
                <a:solidFill>
                  <a:schemeClr val="tx1"/>
                </a:solidFill>
                <a:latin typeface="+mn-lt"/>
                <a:ea typeface="+mn-ea"/>
                <a:cs typeface="+mn-cs"/>
              </a:rPr>
              <a:t>Fyll vannbeholderen med lunkent vann fra springen eller flaskevann opp til det øverste merket på beholderen</a:t>
            </a:r>
            <a:r>
              <a:rPr lang="sv-SE"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4. </a:t>
            </a:r>
            <a:r>
              <a:rPr lang="en-US" sz="1200" b="0" i="0" u="none" strike="noStrike" kern="1200" baseline="0" dirty="0" err="1">
                <a:solidFill>
                  <a:schemeClr val="tx1"/>
                </a:solidFill>
                <a:latin typeface="+mn-lt"/>
                <a:ea typeface="+mn-ea"/>
                <a:cs typeface="+mn-cs"/>
              </a:rPr>
              <a:t>Lukk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lokket</a:t>
            </a:r>
            <a:r>
              <a:rPr lang="en-US" sz="1200" b="0" i="0" u="none" strike="noStrike" kern="1200" baseline="0" dirty="0">
                <a:solidFill>
                  <a:schemeClr val="tx1"/>
                </a:solidFill>
                <a:latin typeface="+mn-lt"/>
                <a:ea typeface="+mn-ea"/>
                <a:cs typeface="+mn-cs"/>
              </a:rPr>
              <a:t> på </a:t>
            </a:r>
            <a:r>
              <a:rPr lang="en-US" sz="1200" b="0" i="0" u="none" strike="noStrike" kern="1200" baseline="0" dirty="0" err="1">
                <a:solidFill>
                  <a:schemeClr val="tx1"/>
                </a:solidFill>
                <a:latin typeface="+mn-lt"/>
                <a:ea typeface="+mn-ea"/>
                <a:cs typeface="+mn-cs"/>
              </a:rPr>
              <a:t>beholderen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forsiktig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du </a:t>
            </a:r>
            <a:r>
              <a:rPr lang="en-US" sz="1200" b="0" i="0" u="none" strike="noStrike" kern="1200" baseline="0" dirty="0" err="1">
                <a:solidFill>
                  <a:schemeClr val="tx1"/>
                </a:solidFill>
                <a:latin typeface="+mn-lt"/>
                <a:ea typeface="+mn-ea"/>
                <a:cs typeface="+mn-cs"/>
              </a:rPr>
              <a:t>hører</a:t>
            </a:r>
            <a:r>
              <a:rPr lang="en-US" sz="1200" b="0" i="0" u="none" strike="noStrike" kern="1200" baseline="0" dirty="0">
                <a:solidFill>
                  <a:schemeClr val="tx1"/>
                </a:solidFill>
                <a:latin typeface="+mn-lt"/>
                <a:ea typeface="+mn-ea"/>
                <a:cs typeface="+mn-cs"/>
              </a:rPr>
              <a:t> et </a:t>
            </a:r>
            <a:r>
              <a:rPr lang="en-US" sz="1200" b="0" i="0" u="none" strike="noStrike" kern="1200" baseline="0" dirty="0" err="1">
                <a:solidFill>
                  <a:schemeClr val="tx1"/>
                </a:solidFill>
                <a:latin typeface="+mn-lt"/>
                <a:ea typeface="+mn-ea"/>
                <a:cs typeface="+mn-cs"/>
              </a:rPr>
              <a:t>klikk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Ulike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måter</a:t>
            </a:r>
            <a:r>
              <a:rPr lang="en-US" sz="1200" b="0" i="0" u="none" strike="noStrike" kern="1200" baseline="0" dirty="0">
                <a:solidFill>
                  <a:schemeClr val="tx1"/>
                </a:solidFill>
                <a:latin typeface="+mn-lt"/>
                <a:ea typeface="+mn-ea"/>
                <a:cs typeface="+mn-cs"/>
              </a:rPr>
              <a:t> å </a:t>
            </a:r>
            <a:r>
              <a:rPr lang="en-US" sz="1200" b="0" i="0" u="none" strike="noStrike" kern="1200" baseline="0" dirty="0" err="1">
                <a:solidFill>
                  <a:schemeClr val="tx1"/>
                </a:solidFill>
                <a:latin typeface="+mn-lt"/>
                <a:ea typeface="+mn-ea"/>
                <a:cs typeface="+mn-cs"/>
              </a:rPr>
              <a:t>gjøre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dette</a:t>
            </a:r>
            <a:r>
              <a:rPr lang="en-US" sz="1200" b="0" i="0" u="none" strike="noStrike" kern="1200" baseline="0" dirty="0">
                <a:solidFill>
                  <a:schemeClr val="tx1"/>
                </a:solidFill>
                <a:latin typeface="+mn-lt"/>
                <a:ea typeface="+mn-ea"/>
                <a:cs typeface="+mn-cs"/>
              </a:rPr>
              <a:t> på er </a:t>
            </a:r>
            <a:r>
              <a:rPr lang="en-US" sz="1200" b="0" i="0" u="none" strike="noStrike" kern="1200" baseline="0" dirty="0" err="1">
                <a:solidFill>
                  <a:schemeClr val="tx1"/>
                </a:solidFill>
                <a:latin typeface="+mn-lt"/>
                <a:ea typeface="+mn-ea"/>
                <a:cs typeface="+mn-cs"/>
              </a:rPr>
              <a:t>illustrert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nedenfor</a:t>
            </a:r>
            <a:r>
              <a:rPr lang="sv-SE"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5. </a:t>
            </a:r>
            <a:r>
              <a:rPr lang="en-US" sz="1200" b="0" i="0" u="none" strike="noStrike" kern="1200" baseline="0" dirty="0" err="1">
                <a:solidFill>
                  <a:schemeClr val="tx1"/>
                </a:solidFill>
                <a:latin typeface="+mn-lt"/>
                <a:ea typeface="+mn-ea"/>
                <a:cs typeface="+mn-cs"/>
              </a:rPr>
              <a:t>Plaser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vannbeholderen</a:t>
            </a:r>
            <a:r>
              <a:rPr lang="en-US" sz="1200" b="0" i="0" u="none" strike="noStrike" kern="1200" baseline="0" dirty="0">
                <a:solidFill>
                  <a:schemeClr val="tx1"/>
                </a:solidFill>
                <a:latin typeface="+mn-lt"/>
                <a:ea typeface="+mn-ea"/>
                <a:cs typeface="+mn-cs"/>
              </a:rPr>
              <a:t> der det er </a:t>
            </a:r>
            <a:r>
              <a:rPr lang="en-US" sz="1200" b="0" i="0" u="none" strike="noStrike" kern="1200" baseline="0" dirty="0" err="1">
                <a:solidFill>
                  <a:schemeClr val="tx1"/>
                </a:solidFill>
                <a:latin typeface="+mn-lt"/>
                <a:ea typeface="+mn-ea"/>
                <a:cs typeface="+mn-cs"/>
              </a:rPr>
              <a:t>mest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praktisk</a:t>
            </a:r>
            <a:r>
              <a:rPr lang="en-US" sz="1200" b="0" i="0" u="none" strike="noStrike" kern="1200" baseline="0" dirty="0">
                <a:solidFill>
                  <a:schemeClr val="tx1"/>
                </a:solidFill>
                <a:latin typeface="+mn-lt"/>
                <a:ea typeface="+mn-ea"/>
                <a:cs typeface="+mn-cs"/>
              </a:rPr>
              <a:t> under TAI </a:t>
            </a:r>
            <a:r>
              <a:rPr lang="en-US" sz="1200" b="0" i="0" u="none" strike="noStrike" kern="1200" baseline="0" dirty="0" err="1">
                <a:solidFill>
                  <a:schemeClr val="tx1"/>
                </a:solidFill>
                <a:latin typeface="+mn-lt"/>
                <a:ea typeface="+mn-ea"/>
                <a:cs typeface="+mn-cs"/>
              </a:rPr>
              <a:t>prosedyren</a:t>
            </a:r>
            <a:r>
              <a:rPr lang="en-US" sz="1200" b="0" i="0" u="none" strike="noStrike" kern="1200" baseline="0" dirty="0">
                <a:solidFill>
                  <a:schemeClr val="tx1"/>
                </a:solidFill>
                <a:latin typeface="+mn-lt"/>
                <a:ea typeface="+mn-ea"/>
                <a:cs typeface="+mn-cs"/>
              </a:rPr>
              <a:t>; den </a:t>
            </a:r>
            <a:r>
              <a:rPr lang="en-US" sz="1200" b="0" i="0" u="none" strike="noStrike" kern="1200" baseline="0" dirty="0" err="1">
                <a:solidFill>
                  <a:schemeClr val="tx1"/>
                </a:solidFill>
                <a:latin typeface="+mn-lt"/>
                <a:ea typeface="+mn-ea"/>
                <a:cs typeface="+mn-cs"/>
              </a:rPr>
              <a:t>kan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stå</a:t>
            </a:r>
            <a:r>
              <a:rPr lang="en-US" sz="1200" b="0" i="0" u="none" strike="noStrike" kern="1200" baseline="0" dirty="0">
                <a:solidFill>
                  <a:schemeClr val="tx1"/>
                </a:solidFill>
                <a:latin typeface="+mn-lt"/>
                <a:ea typeface="+mn-ea"/>
                <a:cs typeface="+mn-cs"/>
              </a:rPr>
              <a:t> på </a:t>
            </a:r>
            <a:r>
              <a:rPr lang="en-US" sz="1200" b="0" i="0" u="none" strike="noStrike" kern="1200" baseline="0" dirty="0" err="1">
                <a:solidFill>
                  <a:schemeClr val="tx1"/>
                </a:solidFill>
                <a:latin typeface="+mn-lt"/>
                <a:ea typeface="+mn-ea"/>
                <a:cs typeface="+mn-cs"/>
              </a:rPr>
              <a:t>gulvet</a:t>
            </a:r>
            <a:r>
              <a:rPr lang="en-US" sz="1200" b="0" i="0" u="none" strike="noStrike" kern="1200" baseline="0" dirty="0">
                <a:solidFill>
                  <a:schemeClr val="tx1"/>
                </a:solidFill>
                <a:latin typeface="+mn-lt"/>
                <a:ea typeface="+mn-ea"/>
                <a:cs typeface="+mn-cs"/>
              </a:rPr>
              <a:t>, henges I </a:t>
            </a:r>
            <a:r>
              <a:rPr lang="en-US" sz="1200" b="0" i="0" u="none" strike="noStrike" kern="1200" baseline="0" dirty="0" err="1">
                <a:solidFill>
                  <a:schemeClr val="tx1"/>
                </a:solidFill>
                <a:latin typeface="+mn-lt"/>
                <a:ea typeface="+mn-ea"/>
                <a:cs typeface="+mn-cs"/>
              </a:rPr>
              <a:t>håndtaket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plasseres</a:t>
            </a:r>
            <a:r>
              <a:rPr lang="en-US" sz="1200" b="0" i="0" u="none" strike="noStrike" kern="1200" baseline="0" dirty="0">
                <a:solidFill>
                  <a:schemeClr val="tx1"/>
                </a:solidFill>
                <a:latin typeface="+mn-lt"/>
                <a:ea typeface="+mn-ea"/>
                <a:cs typeface="+mn-cs"/>
              </a:rPr>
              <a:t> på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hylle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på </a:t>
            </a:r>
            <a:r>
              <a:rPr lang="en-US" sz="1200" b="0" i="0" u="none" strike="noStrike" kern="1200" baseline="0" dirty="0" err="1">
                <a:solidFill>
                  <a:schemeClr val="tx1"/>
                </a:solidFill>
                <a:latin typeface="+mn-lt"/>
                <a:ea typeface="+mn-ea"/>
                <a:cs typeface="+mn-cs"/>
              </a:rPr>
              <a:t>vasken</a:t>
            </a:r>
            <a:r>
              <a:rPr lang="en-US" sz="1200" b="0" i="0" u="none" strike="noStrike" kern="1200" baseline="0" dirty="0">
                <a:solidFill>
                  <a:schemeClr val="tx1"/>
                </a:solidFill>
                <a:latin typeface="+mn-lt"/>
                <a:ea typeface="+mn-ea"/>
                <a:cs typeface="+mn-cs"/>
              </a:rPr>
              <a:t>.</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32</a:t>
            </a:fld>
            <a:endParaRPr lang="en-US"/>
          </a:p>
        </p:txBody>
      </p:sp>
    </p:spTree>
    <p:extLst>
      <p:ext uri="{BB962C8B-B14F-4D97-AF65-F5344CB8AC3E}">
        <p14:creationId xmlns:p14="http://schemas.microsoft.com/office/powerpoint/2010/main" val="1521616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Avhengig av pasientens symptomer kan det være nødvendig med ulike mengder skyllevæske. Høyvolum TAI blir ofte referert til som mer enn 250 ml, mens lavvolum TAI anses å være opptil 250 ml. Vannvolumet som tilføres påvirker tømmingen, høyt volum vil tømme en stor del av tykktarmen, mens et lavere volum kan tømme kun rektum (Emmanuel et al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Barn: </a:t>
            </a:r>
            <a:r>
              <a:rPr lang="nb-NO" dirty="0"/>
              <a:t>Det bør brukes det laveste volumet for å oppnå ønsket effekt. Det anbefales å bruke et volum på 10 til 20 ml/kg, med et maksimalt totalvolum på 1 l. Denne beregningen bør baseres på ideell kroppsvekt for høyde, og ikke den faktiske vekten til et overvektig barn (</a:t>
            </a:r>
            <a:r>
              <a:rPr lang="nb-NO" dirty="0" err="1"/>
              <a:t>Mosiello</a:t>
            </a:r>
            <a:r>
              <a:rPr lang="nb-NO" dirty="0"/>
              <a:t> et al. . JPGN, bind 64, nummer 3, 2017).</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33</a:t>
            </a:fld>
            <a:endParaRPr lang="en-US"/>
          </a:p>
        </p:txBody>
      </p:sp>
    </p:spTree>
    <p:extLst>
      <p:ext uri="{BB962C8B-B14F-4D97-AF65-F5344CB8AC3E}">
        <p14:creationId xmlns:p14="http://schemas.microsoft.com/office/powerpoint/2010/main" val="79382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u="none" strike="noStrike" kern="1200" baseline="0" dirty="0">
                <a:solidFill>
                  <a:schemeClr val="tx1"/>
                </a:solidFill>
                <a:latin typeface="+mn-lt"/>
                <a:ea typeface="+mn-ea"/>
                <a:cs typeface="+mn-cs"/>
              </a:rPr>
              <a:t>Sett sammen utstyret i henhold til fargekoder og sørg for at alle konnektorer er på plass og låst.</a:t>
            </a:r>
          </a:p>
          <a:p>
            <a:endParaRPr lang="nb-NO" sz="1200" b="0" i="0" u="none" strike="noStrike" kern="1200" baseline="0" dirty="0">
              <a:solidFill>
                <a:schemeClr val="tx1"/>
              </a:solidFill>
              <a:latin typeface="+mn-lt"/>
              <a:ea typeface="+mn-ea"/>
              <a:cs typeface="+mn-cs"/>
            </a:endParaRPr>
          </a:p>
          <a:p>
            <a:r>
              <a:rPr lang="nb-NO" sz="1200" b="0" i="0" u="none" strike="noStrike" kern="1200" baseline="0" dirty="0">
                <a:solidFill>
                  <a:schemeClr val="tx1"/>
                </a:solidFill>
                <a:latin typeface="+mn-lt"/>
                <a:ea typeface="+mn-ea"/>
                <a:cs typeface="+mn-cs"/>
              </a:rPr>
              <a:t>1. Koble slangen med </a:t>
            </a:r>
            <a:r>
              <a:rPr lang="nb-NO" sz="1200" b="1" i="0" u="none" strike="noStrike" kern="1200" baseline="0" dirty="0">
                <a:solidFill>
                  <a:schemeClr val="tx1"/>
                </a:solidFill>
                <a:latin typeface="+mn-lt"/>
                <a:ea typeface="+mn-ea"/>
                <a:cs typeface="+mn-cs"/>
              </a:rPr>
              <a:t>mørkeblå</a:t>
            </a:r>
            <a:r>
              <a:rPr lang="nb-NO" sz="1200" b="0" i="0" u="none" strike="noStrike" kern="1200" baseline="0" dirty="0">
                <a:solidFill>
                  <a:schemeClr val="tx1"/>
                </a:solidFill>
                <a:latin typeface="+mn-lt"/>
                <a:ea typeface="+mn-ea"/>
                <a:cs typeface="+mn-cs"/>
              </a:rPr>
              <a:t> kobling til den </a:t>
            </a:r>
            <a:r>
              <a:rPr lang="nb-NO" sz="1200" b="1" i="0" u="none" strike="noStrike" kern="1200" baseline="0" dirty="0">
                <a:solidFill>
                  <a:schemeClr val="tx1"/>
                </a:solidFill>
                <a:latin typeface="+mn-lt"/>
                <a:ea typeface="+mn-ea"/>
                <a:cs typeface="+mn-cs"/>
              </a:rPr>
              <a:t>mørkeblå</a:t>
            </a:r>
            <a:r>
              <a:rPr lang="nb-NO" sz="1200" b="0" i="0" u="none" strike="noStrike" kern="1200" baseline="0" dirty="0">
                <a:solidFill>
                  <a:schemeClr val="tx1"/>
                </a:solidFill>
                <a:latin typeface="+mn-lt"/>
                <a:ea typeface="+mn-ea"/>
                <a:cs typeface="+mn-cs"/>
              </a:rPr>
              <a:t> koblingen på vannbeholderen. Lås tilkoblingen ved å dreie den med klokken til den stopper.</a:t>
            </a:r>
          </a:p>
          <a:p>
            <a:r>
              <a:rPr lang="nb-NO" sz="1200" b="0" i="0" u="none" strike="noStrike" kern="1200" baseline="0" dirty="0">
                <a:solidFill>
                  <a:schemeClr val="tx1"/>
                </a:solidFill>
                <a:latin typeface="+mn-lt"/>
                <a:ea typeface="+mn-ea"/>
                <a:cs typeface="+mn-cs"/>
              </a:rPr>
              <a:t>1b. Fjern </a:t>
            </a:r>
            <a:r>
              <a:rPr lang="nb-NO" sz="1200" b="0" i="0" u="none" strike="noStrike" kern="1200" baseline="0" dirty="0" err="1">
                <a:solidFill>
                  <a:schemeClr val="tx1"/>
                </a:solidFill>
                <a:latin typeface="+mn-lt"/>
                <a:ea typeface="+mn-ea"/>
                <a:cs typeface="+mn-cs"/>
              </a:rPr>
              <a:t>beskyttelseshettene</a:t>
            </a:r>
            <a:r>
              <a:rPr lang="nb-NO" sz="1200" b="0" i="0" u="none" strike="noStrike" kern="1200" baseline="0" dirty="0">
                <a:solidFill>
                  <a:schemeClr val="tx1"/>
                </a:solidFill>
                <a:latin typeface="+mn-lt"/>
                <a:ea typeface="+mn-ea"/>
                <a:cs typeface="+mn-cs"/>
              </a:rPr>
              <a:t>.</a:t>
            </a:r>
          </a:p>
          <a:p>
            <a:r>
              <a:rPr lang="nb-NO" sz="1200" b="0" i="0" u="none" strike="noStrike" kern="1200" baseline="0" dirty="0">
                <a:solidFill>
                  <a:schemeClr val="tx1"/>
                </a:solidFill>
                <a:latin typeface="+mn-lt"/>
                <a:ea typeface="+mn-ea"/>
                <a:cs typeface="+mn-cs"/>
              </a:rPr>
              <a:t>2. Koble den andre enden av slangen med </a:t>
            </a:r>
            <a:r>
              <a:rPr lang="nb-NO" sz="1200" b="1" i="0" u="none" strike="noStrike" kern="1200" baseline="0" dirty="0">
                <a:solidFill>
                  <a:schemeClr val="tx1"/>
                </a:solidFill>
                <a:latin typeface="+mn-lt"/>
                <a:ea typeface="+mn-ea"/>
                <a:cs typeface="+mn-cs"/>
              </a:rPr>
              <a:t>mørkeblå</a:t>
            </a:r>
            <a:r>
              <a:rPr lang="nb-NO" sz="1200" b="0" i="0" u="none" strike="noStrike" kern="1200" baseline="0" dirty="0">
                <a:solidFill>
                  <a:schemeClr val="tx1"/>
                </a:solidFill>
                <a:latin typeface="+mn-lt"/>
                <a:ea typeface="+mn-ea"/>
                <a:cs typeface="+mn-cs"/>
              </a:rPr>
              <a:t> kobling til den mørkeblå koblingen med vannsymbolet på </a:t>
            </a:r>
            <a:r>
              <a:rPr lang="nb-NO" sz="1200" b="0" i="0" u="none" strike="noStrike" kern="1200" baseline="0" dirty="0" err="1">
                <a:solidFill>
                  <a:schemeClr val="tx1"/>
                </a:solidFill>
                <a:latin typeface="+mn-lt"/>
                <a:ea typeface="+mn-ea"/>
                <a:cs typeface="+mn-cs"/>
              </a:rPr>
              <a:t>Navina</a:t>
            </a:r>
            <a:r>
              <a:rPr lang="nb-NO" sz="1200" b="0" i="0" u="none" strike="noStrike" kern="1200" baseline="0" dirty="0">
                <a:solidFill>
                  <a:schemeClr val="tx1"/>
                </a:solidFill>
                <a:latin typeface="+mn-lt"/>
                <a:ea typeface="+mn-ea"/>
                <a:cs typeface="+mn-cs"/>
              </a:rPr>
              <a:t> kontrollenheten. Lås koblingen ved å dreie den med klokken til den stopper.</a:t>
            </a:r>
          </a:p>
          <a:p>
            <a:r>
              <a:rPr lang="nb-NO" sz="1200" b="0" i="0" u="none" strike="noStrike" kern="1200" baseline="0" dirty="0">
                <a:solidFill>
                  <a:schemeClr val="tx1"/>
                </a:solidFill>
                <a:latin typeface="+mn-lt"/>
                <a:ea typeface="+mn-ea"/>
                <a:cs typeface="+mn-cs"/>
              </a:rPr>
              <a:t>3. Koble slangen med den </a:t>
            </a:r>
            <a:r>
              <a:rPr lang="nb-NO" sz="1200" b="1" i="0" u="none" strike="noStrike" kern="1200" baseline="0" dirty="0">
                <a:solidFill>
                  <a:schemeClr val="tx1"/>
                </a:solidFill>
                <a:latin typeface="+mn-lt"/>
                <a:ea typeface="+mn-ea"/>
                <a:cs typeface="+mn-cs"/>
              </a:rPr>
              <a:t>lyseblå </a:t>
            </a:r>
            <a:r>
              <a:rPr lang="nb-NO" sz="1200" b="0" i="0" u="none" strike="noStrike" kern="1200" baseline="0" dirty="0">
                <a:solidFill>
                  <a:schemeClr val="tx1"/>
                </a:solidFill>
                <a:latin typeface="+mn-lt"/>
                <a:ea typeface="+mn-ea"/>
                <a:cs typeface="+mn-cs"/>
              </a:rPr>
              <a:t>koblingen til den </a:t>
            </a:r>
            <a:r>
              <a:rPr lang="nb-NO" sz="1200" b="1" i="0" u="none" strike="noStrike" kern="1200" baseline="0" dirty="0">
                <a:solidFill>
                  <a:schemeClr val="tx1"/>
                </a:solidFill>
                <a:latin typeface="+mn-lt"/>
                <a:ea typeface="+mn-ea"/>
                <a:cs typeface="+mn-cs"/>
              </a:rPr>
              <a:t>lyseblå</a:t>
            </a:r>
            <a:r>
              <a:rPr lang="nb-NO" sz="1200" b="0" i="0" u="none" strike="noStrike" kern="1200" baseline="0" dirty="0">
                <a:solidFill>
                  <a:schemeClr val="tx1"/>
                </a:solidFill>
                <a:latin typeface="+mn-lt"/>
                <a:ea typeface="+mn-ea"/>
                <a:cs typeface="+mn-cs"/>
              </a:rPr>
              <a:t> koblingen og katetersymbolet på </a:t>
            </a:r>
            <a:r>
              <a:rPr lang="nb-NO" sz="1200" b="0" i="0" u="none" strike="noStrike" kern="1200" baseline="0" dirty="0" err="1">
                <a:solidFill>
                  <a:schemeClr val="tx1"/>
                </a:solidFill>
                <a:latin typeface="+mn-lt"/>
                <a:ea typeface="+mn-ea"/>
                <a:cs typeface="+mn-cs"/>
              </a:rPr>
              <a:t>Navina</a:t>
            </a:r>
            <a:r>
              <a:rPr lang="nb-NO" sz="1200" b="0" i="0" u="none" strike="noStrike" kern="1200" baseline="0" dirty="0">
                <a:solidFill>
                  <a:schemeClr val="tx1"/>
                </a:solidFill>
                <a:latin typeface="+mn-lt"/>
                <a:ea typeface="+mn-ea"/>
                <a:cs typeface="+mn-cs"/>
              </a:rPr>
              <a:t> kontrollenheten. Lås koblingen ved å dreie den med klokken til den stopper.</a:t>
            </a:r>
          </a:p>
          <a:p>
            <a:r>
              <a:rPr lang="nb-NO" sz="1200" b="0" i="0" u="none" strike="noStrike" kern="1200" baseline="0" dirty="0">
                <a:solidFill>
                  <a:schemeClr val="tx1"/>
                </a:solidFill>
                <a:latin typeface="+mn-lt"/>
                <a:ea typeface="+mn-ea"/>
                <a:cs typeface="+mn-cs"/>
              </a:rPr>
              <a:t>4. Åpne pakningen med </a:t>
            </a:r>
            <a:r>
              <a:rPr lang="nb-NO" sz="1200" b="0" i="0" u="none" strike="noStrike" kern="1200" baseline="0" dirty="0" err="1">
                <a:solidFill>
                  <a:schemeClr val="tx1"/>
                </a:solidFill>
                <a:latin typeface="+mn-lt"/>
                <a:ea typeface="+mn-ea"/>
                <a:cs typeface="+mn-cs"/>
              </a:rPr>
              <a:t>cone</a:t>
            </a:r>
            <a:r>
              <a:rPr lang="nb-NO" sz="1200" b="0" i="0" u="none" strike="noStrike" kern="1200" baseline="0" dirty="0">
                <a:solidFill>
                  <a:schemeClr val="tx1"/>
                </a:solidFill>
                <a:latin typeface="+mn-lt"/>
                <a:ea typeface="+mn-ea"/>
                <a:cs typeface="+mn-cs"/>
              </a:rPr>
              <a:t>/kateter </a:t>
            </a:r>
            <a:r>
              <a:rPr lang="nb-NO" sz="1200" b="1" i="0" u="none" strike="noStrike" kern="1200" baseline="0" dirty="0">
                <a:solidFill>
                  <a:schemeClr val="tx1"/>
                </a:solidFill>
                <a:latin typeface="+mn-lt"/>
                <a:ea typeface="+mn-ea"/>
                <a:cs typeface="+mn-cs"/>
              </a:rPr>
              <a:t>2-3 cm </a:t>
            </a:r>
            <a:r>
              <a:rPr lang="nb-NO" sz="1200" b="0" i="0" u="none" strike="noStrike" kern="1200" baseline="0" dirty="0">
                <a:solidFill>
                  <a:schemeClr val="tx1"/>
                </a:solidFill>
                <a:latin typeface="+mn-lt"/>
                <a:ea typeface="+mn-ea"/>
                <a:cs typeface="+mn-cs"/>
              </a:rPr>
              <a:t>for å avdekke koblingen. </a:t>
            </a:r>
            <a:r>
              <a:rPr lang="nb-NO" sz="1200" b="1" i="0" u="none" strike="noStrike" kern="1200" baseline="0" dirty="0">
                <a:solidFill>
                  <a:schemeClr val="tx1"/>
                </a:solidFill>
                <a:latin typeface="+mn-lt"/>
                <a:ea typeface="+mn-ea"/>
                <a:cs typeface="+mn-cs"/>
              </a:rPr>
              <a:t>Ikke</a:t>
            </a:r>
            <a:r>
              <a:rPr lang="nb-NO" sz="1200" b="0" i="0" u="none" strike="noStrike" kern="1200" baseline="0" dirty="0">
                <a:solidFill>
                  <a:schemeClr val="tx1"/>
                </a:solidFill>
                <a:latin typeface="+mn-lt"/>
                <a:ea typeface="+mn-ea"/>
                <a:cs typeface="+mn-cs"/>
              </a:rPr>
              <a:t> fjern </a:t>
            </a:r>
            <a:r>
              <a:rPr lang="nb-NO" sz="1200" b="0" i="0" u="none" strike="noStrike" kern="1200" baseline="0" dirty="0" err="1">
                <a:solidFill>
                  <a:schemeClr val="tx1"/>
                </a:solidFill>
                <a:latin typeface="+mn-lt"/>
                <a:ea typeface="+mn-ea"/>
                <a:cs typeface="+mn-cs"/>
              </a:rPr>
              <a:t>conen</a:t>
            </a:r>
            <a:r>
              <a:rPr lang="nb-NO" sz="1200" b="0" i="0" u="none" strike="noStrike" kern="1200" baseline="0" dirty="0">
                <a:solidFill>
                  <a:schemeClr val="tx1"/>
                </a:solidFill>
                <a:latin typeface="+mn-lt"/>
                <a:ea typeface="+mn-ea"/>
                <a:cs typeface="+mn-cs"/>
              </a:rPr>
              <a:t>/katetret fra emballasjen.</a:t>
            </a:r>
          </a:p>
          <a:p>
            <a:r>
              <a:rPr lang="nb-NO" sz="1200" b="0" i="0" u="none" strike="noStrike" kern="1200" baseline="0" dirty="0">
                <a:solidFill>
                  <a:schemeClr val="tx1"/>
                </a:solidFill>
                <a:latin typeface="+mn-lt"/>
                <a:ea typeface="+mn-ea"/>
                <a:cs typeface="+mn-cs"/>
              </a:rPr>
              <a:t>5. Fest slangen med den </a:t>
            </a:r>
            <a:r>
              <a:rPr lang="nb-NO" sz="1200" b="1" i="0" u="none" strike="noStrike" kern="1200" baseline="0" dirty="0">
                <a:solidFill>
                  <a:schemeClr val="tx1"/>
                </a:solidFill>
                <a:latin typeface="+mn-lt"/>
                <a:ea typeface="+mn-ea"/>
                <a:cs typeface="+mn-cs"/>
              </a:rPr>
              <a:t>hvite</a:t>
            </a:r>
            <a:r>
              <a:rPr lang="nb-NO" sz="1200" b="0" i="0" u="none" strike="noStrike" kern="1200" baseline="0" dirty="0">
                <a:solidFill>
                  <a:schemeClr val="tx1"/>
                </a:solidFill>
                <a:latin typeface="+mn-lt"/>
                <a:ea typeface="+mn-ea"/>
                <a:cs typeface="+mn-cs"/>
              </a:rPr>
              <a:t> koblingen til </a:t>
            </a:r>
            <a:r>
              <a:rPr lang="nb-NO" sz="1200" b="0" i="0" u="none" strike="noStrike" kern="1200" baseline="0" dirty="0" err="1">
                <a:solidFill>
                  <a:schemeClr val="tx1"/>
                </a:solidFill>
                <a:latin typeface="+mn-lt"/>
                <a:ea typeface="+mn-ea"/>
                <a:cs typeface="+mn-cs"/>
              </a:rPr>
              <a:t>conen</a:t>
            </a:r>
            <a:r>
              <a:rPr lang="nb-NO" sz="1200" b="0" i="0" u="none" strike="noStrike" kern="1200" baseline="0" dirty="0">
                <a:solidFill>
                  <a:schemeClr val="tx1"/>
                </a:solidFill>
                <a:latin typeface="+mn-lt"/>
                <a:ea typeface="+mn-ea"/>
                <a:cs typeface="+mn-cs"/>
              </a:rPr>
              <a:t>/katetret. Koblingen er halvmåneformet for å hjelpe til med å koble den riktig. Lås tilkoblingen ved å dreie den med klokken til den stopper.</a:t>
            </a:r>
          </a:p>
          <a:p>
            <a:r>
              <a:rPr lang="nb-NO" sz="1200" b="0" i="0" u="none" strike="noStrike" kern="1200" baseline="0" dirty="0">
                <a:solidFill>
                  <a:schemeClr val="tx1"/>
                </a:solidFill>
                <a:latin typeface="+mn-lt"/>
                <a:ea typeface="+mn-ea"/>
                <a:cs typeface="+mn-cs"/>
              </a:rPr>
              <a:t>6. Fest emballasjen til en vertikal overflate med den selvklebende tapen, plasser den i vasken eller i et høyt glass for å holde vannet i pakken.</a:t>
            </a:r>
          </a:p>
          <a:p>
            <a:r>
              <a:rPr lang="nb-NO" sz="1200" b="0" i="0" u="none" strike="noStrike" kern="1200" baseline="0" dirty="0">
                <a:solidFill>
                  <a:schemeClr val="tx1"/>
                </a:solidFill>
                <a:latin typeface="+mn-lt"/>
                <a:ea typeface="+mn-ea"/>
                <a:cs typeface="+mn-cs"/>
              </a:rPr>
              <a:t>7. Sørg for at plasseringen av </a:t>
            </a:r>
            <a:r>
              <a:rPr lang="nb-NO" sz="1200" b="0" i="0" u="none" strike="noStrike" kern="1200" baseline="0" dirty="0" err="1">
                <a:solidFill>
                  <a:schemeClr val="tx1"/>
                </a:solidFill>
                <a:latin typeface="+mn-lt"/>
                <a:ea typeface="+mn-ea"/>
                <a:cs typeface="+mn-cs"/>
              </a:rPr>
              <a:t>conen</a:t>
            </a:r>
            <a:r>
              <a:rPr lang="nb-NO" sz="1200" b="0" i="0" u="none" strike="noStrike" kern="1200" baseline="0" dirty="0">
                <a:solidFill>
                  <a:schemeClr val="tx1"/>
                </a:solidFill>
                <a:latin typeface="+mn-lt"/>
                <a:ea typeface="+mn-ea"/>
                <a:cs typeface="+mn-cs"/>
              </a:rPr>
              <a:t>/katetret er innen rekkevidde når du sitter på toalettet.</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34</a:t>
            </a:fld>
            <a:endParaRPr lang="en-US"/>
          </a:p>
        </p:txBody>
      </p:sp>
    </p:spTree>
    <p:extLst>
      <p:ext uri="{BB962C8B-B14F-4D97-AF65-F5344CB8AC3E}">
        <p14:creationId xmlns:p14="http://schemas.microsoft.com/office/powerpoint/2010/main" val="3458895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u="none" strike="noStrike" kern="1200" baseline="0" dirty="0">
                <a:solidFill>
                  <a:schemeClr val="tx1"/>
                </a:solidFill>
                <a:latin typeface="+mn-lt"/>
                <a:ea typeface="+mn-ea"/>
                <a:cs typeface="+mn-cs"/>
              </a:rPr>
              <a:t>Sett sammen utstyret i henhold til fargekoder og sørg for at alle konnektorer er på plass og låst.</a:t>
            </a:r>
          </a:p>
          <a:p>
            <a:endParaRPr lang="nb-NO" sz="1200" b="0" i="0" u="none" strike="noStrike" kern="1200" baseline="0" dirty="0">
              <a:solidFill>
                <a:schemeClr val="tx1"/>
              </a:solidFill>
              <a:latin typeface="+mn-lt"/>
              <a:ea typeface="+mn-ea"/>
              <a:cs typeface="+mn-cs"/>
            </a:endParaRPr>
          </a:p>
          <a:p>
            <a:pPr marL="0" indent="0">
              <a:buNone/>
            </a:pPr>
            <a:r>
              <a:rPr lang="nb-NO" sz="1200" b="0" i="0" u="none" strike="noStrike" kern="1200" baseline="0" dirty="0">
                <a:solidFill>
                  <a:schemeClr val="tx1"/>
                </a:solidFill>
                <a:latin typeface="+mn-lt"/>
                <a:ea typeface="+mn-ea"/>
                <a:cs typeface="+mn-cs"/>
              </a:rPr>
              <a:t>1. Koble slangen med </a:t>
            </a:r>
            <a:r>
              <a:rPr lang="nb-NO" sz="1200" b="1" i="0" u="none" strike="noStrike" kern="1200" baseline="0" dirty="0">
                <a:solidFill>
                  <a:schemeClr val="tx1"/>
                </a:solidFill>
                <a:latin typeface="+mn-lt"/>
                <a:ea typeface="+mn-ea"/>
                <a:cs typeface="+mn-cs"/>
              </a:rPr>
              <a:t>mørkeblå</a:t>
            </a:r>
            <a:r>
              <a:rPr lang="nb-NO" sz="1200" b="0" i="0" u="none" strike="noStrike" kern="1200" baseline="0" dirty="0">
                <a:solidFill>
                  <a:schemeClr val="tx1"/>
                </a:solidFill>
                <a:latin typeface="+mn-lt"/>
                <a:ea typeface="+mn-ea"/>
                <a:cs typeface="+mn-cs"/>
              </a:rPr>
              <a:t> kobling til den </a:t>
            </a:r>
            <a:r>
              <a:rPr lang="nb-NO" sz="1200" b="1" i="0" u="none" strike="noStrike" kern="1200" baseline="0" dirty="0">
                <a:solidFill>
                  <a:schemeClr val="tx1"/>
                </a:solidFill>
                <a:latin typeface="+mn-lt"/>
                <a:ea typeface="+mn-ea"/>
                <a:cs typeface="+mn-cs"/>
              </a:rPr>
              <a:t>mørkeblå</a:t>
            </a:r>
            <a:r>
              <a:rPr lang="nb-NO" sz="1200" b="0" i="0" u="none" strike="noStrike" kern="1200" baseline="0" dirty="0">
                <a:solidFill>
                  <a:schemeClr val="tx1"/>
                </a:solidFill>
                <a:latin typeface="+mn-lt"/>
                <a:ea typeface="+mn-ea"/>
                <a:cs typeface="+mn-cs"/>
              </a:rPr>
              <a:t> koblingen på vannbeholderen. Lås tilkoblingen ved å dreie den med klokken til den stopper.</a:t>
            </a:r>
          </a:p>
          <a:p>
            <a:pPr marL="0" indent="0">
              <a:buNone/>
            </a:pPr>
            <a:r>
              <a:rPr lang="nb-NO" sz="1200" b="0" i="0" u="none" strike="noStrike" kern="1200" baseline="0" dirty="0">
                <a:solidFill>
                  <a:schemeClr val="tx1"/>
                </a:solidFill>
                <a:latin typeface="+mn-lt"/>
                <a:ea typeface="+mn-ea"/>
                <a:cs typeface="+mn-cs"/>
              </a:rPr>
              <a:t>1b. Fjern </a:t>
            </a:r>
            <a:r>
              <a:rPr lang="nb-NO" sz="1200" b="0" i="0" u="none" strike="noStrike" kern="1200" baseline="0" dirty="0" err="1">
                <a:solidFill>
                  <a:schemeClr val="tx1"/>
                </a:solidFill>
                <a:latin typeface="+mn-lt"/>
                <a:ea typeface="+mn-ea"/>
                <a:cs typeface="+mn-cs"/>
              </a:rPr>
              <a:t>beskyttelseshettene</a:t>
            </a:r>
            <a:r>
              <a:rPr lang="nb-NO" sz="1200" b="0" i="0" u="none" strike="noStrike" kern="1200" baseline="0" dirty="0">
                <a:solidFill>
                  <a:schemeClr val="tx1"/>
                </a:solidFill>
                <a:latin typeface="+mn-lt"/>
                <a:ea typeface="+mn-ea"/>
                <a:cs typeface="+mn-cs"/>
              </a:rPr>
              <a:t>.</a:t>
            </a:r>
          </a:p>
          <a:p>
            <a:pPr marL="0" indent="0">
              <a:buNone/>
            </a:pPr>
            <a:r>
              <a:rPr lang="nb-NO" sz="1200" b="0" i="0" u="none" strike="noStrike" kern="1200" baseline="0" dirty="0">
                <a:solidFill>
                  <a:schemeClr val="tx1"/>
                </a:solidFill>
                <a:latin typeface="+mn-lt"/>
                <a:ea typeface="+mn-ea"/>
                <a:cs typeface="+mn-cs"/>
              </a:rPr>
              <a:t>2. Koble den andre enden av slangen med </a:t>
            </a:r>
            <a:r>
              <a:rPr lang="nb-NO" sz="1200" b="1" i="0" u="none" strike="noStrike" kern="1200" baseline="0" dirty="0">
                <a:solidFill>
                  <a:schemeClr val="tx1"/>
                </a:solidFill>
                <a:latin typeface="+mn-lt"/>
                <a:ea typeface="+mn-ea"/>
                <a:cs typeface="+mn-cs"/>
              </a:rPr>
              <a:t>mørkeblå</a:t>
            </a:r>
            <a:r>
              <a:rPr lang="nb-NO" sz="1200" b="0" i="0" u="none" strike="noStrike" kern="1200" baseline="0" dirty="0">
                <a:solidFill>
                  <a:schemeClr val="tx1"/>
                </a:solidFill>
                <a:latin typeface="+mn-lt"/>
                <a:ea typeface="+mn-ea"/>
                <a:cs typeface="+mn-cs"/>
              </a:rPr>
              <a:t> kobling til den </a:t>
            </a:r>
            <a:r>
              <a:rPr lang="nb-NO" sz="1200" b="1" i="0" u="none" strike="noStrike" kern="1200" baseline="0" dirty="0">
                <a:solidFill>
                  <a:schemeClr val="tx1"/>
                </a:solidFill>
                <a:latin typeface="+mn-lt"/>
                <a:ea typeface="+mn-ea"/>
                <a:cs typeface="+mn-cs"/>
              </a:rPr>
              <a:t>mørkeblå</a:t>
            </a:r>
            <a:r>
              <a:rPr lang="nb-NO" sz="1200" b="0" i="0" u="none" strike="noStrike" kern="1200" baseline="0" dirty="0">
                <a:solidFill>
                  <a:schemeClr val="tx1"/>
                </a:solidFill>
                <a:latin typeface="+mn-lt"/>
                <a:ea typeface="+mn-ea"/>
                <a:cs typeface="+mn-cs"/>
              </a:rPr>
              <a:t> koblingen med vannsymbolet på </a:t>
            </a:r>
            <a:r>
              <a:rPr lang="nb-NO" sz="1200" b="0" i="0" u="none" strike="noStrike" kern="1200" baseline="0" dirty="0" err="1">
                <a:solidFill>
                  <a:schemeClr val="tx1"/>
                </a:solidFill>
                <a:latin typeface="+mn-lt"/>
                <a:ea typeface="+mn-ea"/>
                <a:cs typeface="+mn-cs"/>
              </a:rPr>
              <a:t>Navina</a:t>
            </a:r>
            <a:r>
              <a:rPr lang="nb-NO" sz="1200" b="0" i="0" u="none" strike="noStrike" kern="1200" baseline="0" dirty="0">
                <a:solidFill>
                  <a:schemeClr val="tx1"/>
                </a:solidFill>
                <a:latin typeface="+mn-lt"/>
                <a:ea typeface="+mn-ea"/>
                <a:cs typeface="+mn-cs"/>
              </a:rPr>
              <a:t> kontrollenheten. Lås koblingen ved å dreie den med klokken til den stopper.</a:t>
            </a:r>
          </a:p>
          <a:p>
            <a:pPr marL="0" indent="0">
              <a:buNone/>
            </a:pPr>
            <a:r>
              <a:rPr lang="nb-NO" sz="1200" b="0" i="0" u="none" strike="noStrike" kern="1200" baseline="0" dirty="0">
                <a:solidFill>
                  <a:schemeClr val="tx1"/>
                </a:solidFill>
                <a:latin typeface="+mn-lt"/>
                <a:ea typeface="+mn-ea"/>
                <a:cs typeface="+mn-cs"/>
              </a:rPr>
              <a:t>3. Koble slangen med den </a:t>
            </a:r>
            <a:r>
              <a:rPr lang="nb-NO" sz="1200" b="1" i="0" u="none" strike="noStrike" kern="1200" baseline="0" dirty="0">
                <a:solidFill>
                  <a:schemeClr val="tx1"/>
                </a:solidFill>
                <a:latin typeface="+mn-lt"/>
                <a:ea typeface="+mn-ea"/>
                <a:cs typeface="+mn-cs"/>
              </a:rPr>
              <a:t>lyseblå </a:t>
            </a:r>
            <a:r>
              <a:rPr lang="nb-NO" sz="1200" b="0" i="0" u="none" strike="noStrike" kern="1200" baseline="0" dirty="0">
                <a:solidFill>
                  <a:schemeClr val="tx1"/>
                </a:solidFill>
                <a:latin typeface="+mn-lt"/>
                <a:ea typeface="+mn-ea"/>
                <a:cs typeface="+mn-cs"/>
              </a:rPr>
              <a:t>koblingen til den </a:t>
            </a:r>
            <a:r>
              <a:rPr lang="nb-NO" sz="1200" b="1" i="0" u="none" strike="noStrike" kern="1200" baseline="0" dirty="0">
                <a:solidFill>
                  <a:schemeClr val="tx1"/>
                </a:solidFill>
                <a:latin typeface="+mn-lt"/>
                <a:ea typeface="+mn-ea"/>
                <a:cs typeface="+mn-cs"/>
              </a:rPr>
              <a:t>lyseblå</a:t>
            </a:r>
            <a:r>
              <a:rPr lang="nb-NO" sz="1200" b="0" i="0" u="none" strike="noStrike" kern="1200" baseline="0" dirty="0">
                <a:solidFill>
                  <a:schemeClr val="tx1"/>
                </a:solidFill>
                <a:latin typeface="+mn-lt"/>
                <a:ea typeface="+mn-ea"/>
                <a:cs typeface="+mn-cs"/>
              </a:rPr>
              <a:t> koblingen og katetersymbolet på </a:t>
            </a:r>
            <a:r>
              <a:rPr lang="nb-NO" sz="1200" b="0" i="0" u="none" strike="noStrike" kern="1200" baseline="0" dirty="0" err="1">
                <a:solidFill>
                  <a:schemeClr val="tx1"/>
                </a:solidFill>
                <a:latin typeface="+mn-lt"/>
                <a:ea typeface="+mn-ea"/>
                <a:cs typeface="+mn-cs"/>
              </a:rPr>
              <a:t>Navina</a:t>
            </a:r>
            <a:r>
              <a:rPr lang="nb-NO" sz="1200" b="0" i="0" u="none" strike="noStrike" kern="1200" baseline="0" dirty="0">
                <a:solidFill>
                  <a:schemeClr val="tx1"/>
                </a:solidFill>
                <a:latin typeface="+mn-lt"/>
                <a:ea typeface="+mn-ea"/>
                <a:cs typeface="+mn-cs"/>
              </a:rPr>
              <a:t> kontrollenheten. Lås koblingen ved å dreie den med klokken til den stopper.</a:t>
            </a:r>
          </a:p>
          <a:p>
            <a:pPr marL="0" indent="0">
              <a:buNone/>
            </a:pPr>
            <a:r>
              <a:rPr lang="nb-NO" sz="1200" b="0" i="0" u="none" strike="noStrike" kern="1200" baseline="0" dirty="0">
                <a:solidFill>
                  <a:schemeClr val="tx1"/>
                </a:solidFill>
                <a:latin typeface="+mn-lt"/>
                <a:ea typeface="+mn-ea"/>
                <a:cs typeface="+mn-cs"/>
              </a:rPr>
              <a:t>4. Åpne pakningen med </a:t>
            </a:r>
            <a:r>
              <a:rPr lang="nb-NO" sz="1200" b="0" i="0" u="none" strike="noStrike" kern="1200" baseline="0" dirty="0" err="1">
                <a:solidFill>
                  <a:schemeClr val="tx1"/>
                </a:solidFill>
                <a:latin typeface="+mn-lt"/>
                <a:ea typeface="+mn-ea"/>
                <a:cs typeface="+mn-cs"/>
              </a:rPr>
              <a:t>cone</a:t>
            </a:r>
            <a:r>
              <a:rPr lang="nb-NO" sz="1200" b="0" i="0" u="none" strike="noStrike" kern="1200" baseline="0" dirty="0">
                <a:solidFill>
                  <a:schemeClr val="tx1"/>
                </a:solidFill>
                <a:latin typeface="+mn-lt"/>
                <a:ea typeface="+mn-ea"/>
                <a:cs typeface="+mn-cs"/>
              </a:rPr>
              <a:t>/kateter </a:t>
            </a:r>
            <a:r>
              <a:rPr lang="nb-NO" sz="1200" b="1" i="0" u="none" strike="noStrike" kern="1200" baseline="0" dirty="0">
                <a:solidFill>
                  <a:schemeClr val="tx1"/>
                </a:solidFill>
                <a:latin typeface="+mn-lt"/>
                <a:ea typeface="+mn-ea"/>
                <a:cs typeface="+mn-cs"/>
              </a:rPr>
              <a:t>2-3 cm </a:t>
            </a:r>
            <a:r>
              <a:rPr lang="nb-NO" sz="1200" b="0" i="0" u="none" strike="noStrike" kern="1200" baseline="0" dirty="0">
                <a:solidFill>
                  <a:schemeClr val="tx1"/>
                </a:solidFill>
                <a:latin typeface="+mn-lt"/>
                <a:ea typeface="+mn-ea"/>
                <a:cs typeface="+mn-cs"/>
              </a:rPr>
              <a:t>for å avdekke koblingen. Ikke fjern </a:t>
            </a:r>
            <a:r>
              <a:rPr lang="nb-NO" sz="1200" b="0" i="0" u="none" strike="noStrike" kern="1200" baseline="0" dirty="0" err="1">
                <a:solidFill>
                  <a:schemeClr val="tx1"/>
                </a:solidFill>
                <a:latin typeface="+mn-lt"/>
                <a:ea typeface="+mn-ea"/>
                <a:cs typeface="+mn-cs"/>
              </a:rPr>
              <a:t>conen</a:t>
            </a:r>
            <a:r>
              <a:rPr lang="nb-NO" sz="1200" b="0" i="0" u="none" strike="noStrike" kern="1200" baseline="0" dirty="0">
                <a:solidFill>
                  <a:schemeClr val="tx1"/>
                </a:solidFill>
                <a:latin typeface="+mn-lt"/>
                <a:ea typeface="+mn-ea"/>
                <a:cs typeface="+mn-cs"/>
              </a:rPr>
              <a:t>/katetret fra emballasjen.</a:t>
            </a:r>
          </a:p>
          <a:p>
            <a:pPr marL="0" indent="0">
              <a:buNone/>
            </a:pPr>
            <a:r>
              <a:rPr lang="nb-NO" sz="1200" b="0" i="0" u="none" strike="noStrike" kern="1200" baseline="0" dirty="0">
                <a:solidFill>
                  <a:schemeClr val="tx1"/>
                </a:solidFill>
                <a:latin typeface="+mn-lt"/>
                <a:ea typeface="+mn-ea"/>
                <a:cs typeface="+mn-cs"/>
              </a:rPr>
              <a:t>5. Fest slangen med den </a:t>
            </a:r>
            <a:r>
              <a:rPr lang="nb-NO" sz="1200" b="1" i="0" u="none" strike="noStrike" kern="1200" baseline="0" dirty="0">
                <a:solidFill>
                  <a:schemeClr val="tx1"/>
                </a:solidFill>
                <a:latin typeface="+mn-lt"/>
                <a:ea typeface="+mn-ea"/>
                <a:cs typeface="+mn-cs"/>
              </a:rPr>
              <a:t>hvite</a:t>
            </a:r>
            <a:r>
              <a:rPr lang="nb-NO" sz="1200" b="0" i="0" u="none" strike="noStrike" kern="1200" baseline="0" dirty="0">
                <a:solidFill>
                  <a:schemeClr val="tx1"/>
                </a:solidFill>
                <a:latin typeface="+mn-lt"/>
                <a:ea typeface="+mn-ea"/>
                <a:cs typeface="+mn-cs"/>
              </a:rPr>
              <a:t> koblingen til </a:t>
            </a:r>
            <a:r>
              <a:rPr lang="nb-NO" sz="1200" b="0" i="0" u="none" strike="noStrike" kern="1200" baseline="0" dirty="0" err="1">
                <a:solidFill>
                  <a:schemeClr val="tx1"/>
                </a:solidFill>
                <a:latin typeface="+mn-lt"/>
                <a:ea typeface="+mn-ea"/>
                <a:cs typeface="+mn-cs"/>
              </a:rPr>
              <a:t>conen</a:t>
            </a:r>
            <a:r>
              <a:rPr lang="nb-NO" sz="1200" b="0" i="0" u="none" strike="noStrike" kern="1200" baseline="0" dirty="0">
                <a:solidFill>
                  <a:schemeClr val="tx1"/>
                </a:solidFill>
                <a:latin typeface="+mn-lt"/>
                <a:ea typeface="+mn-ea"/>
                <a:cs typeface="+mn-cs"/>
              </a:rPr>
              <a:t>/katetret. Koblingen er halvmåneformet for å hjelpe til med å koble den riktig. Lås tilkoblingen ved å dreie den med klokken til den stopper.</a:t>
            </a:r>
          </a:p>
          <a:p>
            <a:pPr marL="0" indent="0">
              <a:buNone/>
            </a:pPr>
            <a:r>
              <a:rPr lang="nb-NO" sz="1200" b="0" i="0" u="none" strike="noStrike" kern="1200" baseline="0" dirty="0">
                <a:solidFill>
                  <a:schemeClr val="tx1"/>
                </a:solidFill>
                <a:latin typeface="+mn-lt"/>
                <a:ea typeface="+mn-ea"/>
                <a:cs typeface="+mn-cs"/>
              </a:rPr>
              <a:t>6. Fest emballasjen til en vertikal overflate med den selvklebende tapen, plasser den i vasken eller i et høyt glass for å holde vannet i pakken.</a:t>
            </a:r>
          </a:p>
          <a:p>
            <a:pPr marL="0" indent="0">
              <a:buNone/>
            </a:pPr>
            <a:r>
              <a:rPr lang="nb-NO" sz="1200" b="0" i="0" u="none" strike="noStrike" kern="1200" baseline="0" dirty="0">
                <a:solidFill>
                  <a:schemeClr val="tx1"/>
                </a:solidFill>
                <a:latin typeface="+mn-lt"/>
                <a:ea typeface="+mn-ea"/>
                <a:cs typeface="+mn-cs"/>
              </a:rPr>
              <a:t>7. Sørg for at plasseringen av </a:t>
            </a:r>
            <a:r>
              <a:rPr lang="nb-NO" sz="1200" b="0" i="0" u="none" strike="noStrike" kern="1200" baseline="0" dirty="0" err="1">
                <a:solidFill>
                  <a:schemeClr val="tx1"/>
                </a:solidFill>
                <a:latin typeface="+mn-lt"/>
                <a:ea typeface="+mn-ea"/>
                <a:cs typeface="+mn-cs"/>
              </a:rPr>
              <a:t>conen</a:t>
            </a:r>
            <a:r>
              <a:rPr lang="nb-NO" sz="1200" b="0" i="0" u="none" strike="noStrike" kern="1200" baseline="0" dirty="0">
                <a:solidFill>
                  <a:schemeClr val="tx1"/>
                </a:solidFill>
                <a:latin typeface="+mn-lt"/>
                <a:ea typeface="+mn-ea"/>
                <a:cs typeface="+mn-cs"/>
              </a:rPr>
              <a:t>/katetret er innen rekkevidde når du sitter på toalettet.</a:t>
            </a:r>
          </a:p>
          <a:p>
            <a:pPr marL="0" indent="0">
              <a:buNone/>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35</a:t>
            </a:fld>
            <a:endParaRPr lang="en-US"/>
          </a:p>
        </p:txBody>
      </p:sp>
    </p:spTree>
    <p:extLst>
      <p:ext uri="{BB962C8B-B14F-4D97-AF65-F5344CB8AC3E}">
        <p14:creationId xmlns:p14="http://schemas.microsoft.com/office/powerpoint/2010/main" val="2786546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Rektalkatetret</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conen</a:t>
            </a:r>
            <a:r>
              <a:rPr lang="en-US" sz="1200" b="0" i="0" u="none" strike="noStrike" kern="1200" baseline="0" dirty="0">
                <a:solidFill>
                  <a:schemeClr val="tx1"/>
                </a:solidFill>
                <a:latin typeface="+mn-lt"/>
                <a:ea typeface="+mn-ea"/>
                <a:cs typeface="+mn-cs"/>
              </a:rPr>
              <a:t> har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hydrofil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overflate</a:t>
            </a:r>
            <a:r>
              <a:rPr lang="en-US" sz="1200" b="0" i="0" u="none" strike="noStrike" kern="1200" baseline="0" dirty="0">
                <a:solidFill>
                  <a:schemeClr val="tx1"/>
                </a:solidFill>
                <a:latin typeface="+mn-lt"/>
                <a:ea typeface="+mn-ea"/>
                <a:cs typeface="+mn-cs"/>
              </a:rPr>
              <a:t> for å </a:t>
            </a:r>
            <a:r>
              <a:rPr lang="en-US" sz="1200" b="0" i="0" u="none" strike="noStrike" kern="1200" baseline="0" dirty="0" err="1">
                <a:solidFill>
                  <a:schemeClr val="tx1"/>
                </a:solidFill>
                <a:latin typeface="+mn-lt"/>
                <a:ea typeface="+mn-ea"/>
                <a:cs typeface="+mn-cs"/>
              </a:rPr>
              <a:t>lette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innføring</a:t>
            </a:r>
            <a:r>
              <a:rPr lang="en-US" sz="1200" b="0" i="0" u="none" strike="noStrike" kern="1200" baseline="0" dirty="0">
                <a:solidFill>
                  <a:schemeClr val="tx1"/>
                </a:solidFill>
                <a:latin typeface="+mn-lt"/>
                <a:ea typeface="+mn-ea"/>
                <a:cs typeface="+mn-cs"/>
              </a:rPr>
              <a:t> og de </a:t>
            </a:r>
            <a:r>
              <a:rPr lang="en-US" sz="1200" b="0" i="0" u="none" strike="noStrike" kern="1200" baseline="0" dirty="0" err="1">
                <a:solidFill>
                  <a:schemeClr val="tx1"/>
                </a:solidFill>
                <a:latin typeface="+mn-lt"/>
                <a:ea typeface="+mn-ea"/>
                <a:cs typeface="+mn-cs"/>
              </a:rPr>
              <a:t>aktiveres</a:t>
            </a:r>
            <a:r>
              <a:rPr lang="en-US" sz="1200" b="0" i="0" u="none" strike="noStrike" kern="1200" baseline="0" dirty="0">
                <a:solidFill>
                  <a:schemeClr val="tx1"/>
                </a:solidFill>
                <a:latin typeface="+mn-lt"/>
                <a:ea typeface="+mn-ea"/>
                <a:cs typeface="+mn-cs"/>
              </a:rPr>
              <a:t> med </a:t>
            </a:r>
            <a:r>
              <a:rPr lang="en-US" sz="1200" b="0" i="0" u="none" strike="noStrike" kern="1200" baseline="0" dirty="0" err="1">
                <a:solidFill>
                  <a:schemeClr val="tx1"/>
                </a:solidFill>
                <a:latin typeface="+mn-lt"/>
                <a:ea typeface="+mn-ea"/>
                <a:cs typeface="+mn-cs"/>
              </a:rPr>
              <a:t>vann</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Navina</a:t>
            </a:r>
            <a:r>
              <a:rPr lang="en-US" sz="1200" b="0" i="0" u="none" strike="noStrike" kern="1200" baseline="0" dirty="0">
                <a:solidFill>
                  <a:schemeClr val="tx1"/>
                </a:solidFill>
                <a:latin typeface="+mn-lt"/>
                <a:ea typeface="+mn-ea"/>
                <a:cs typeface="+mn-cs"/>
              </a:rPr>
              <a:t> Smart</a:t>
            </a:r>
          </a:p>
          <a:p>
            <a:r>
              <a:rPr lang="en-US" sz="1200" b="0" i="0" u="none" strike="noStrike" kern="1200" baseline="0" dirty="0">
                <a:solidFill>
                  <a:schemeClr val="tx1"/>
                </a:solidFill>
                <a:latin typeface="+mn-lt"/>
                <a:ea typeface="+mn-ea"/>
                <a:cs typeface="+mn-cs"/>
              </a:rPr>
              <a:t>1. </a:t>
            </a:r>
            <a:r>
              <a:rPr lang="en-US" sz="1200" b="0" i="0" u="none" strike="noStrike" kern="1200" baseline="0" dirty="0" err="1">
                <a:solidFill>
                  <a:schemeClr val="tx1"/>
                </a:solidFill>
                <a:latin typeface="+mn-lt"/>
                <a:ea typeface="+mn-ea"/>
                <a:cs typeface="+mn-cs"/>
              </a:rPr>
              <a:t>Slå</a:t>
            </a:r>
            <a:r>
              <a:rPr lang="en-US" sz="1200" b="0" i="0" u="none" strike="noStrike" kern="1200" baseline="0" dirty="0">
                <a:solidFill>
                  <a:schemeClr val="tx1"/>
                </a:solidFill>
                <a:latin typeface="+mn-lt"/>
                <a:ea typeface="+mn-ea"/>
                <a:cs typeface="+mn-cs"/>
              </a:rPr>
              <a:t> på </a:t>
            </a:r>
            <a:r>
              <a:rPr lang="en-US" sz="1200" b="0" i="0" u="none" strike="noStrike" kern="1200" baseline="0" dirty="0" err="1">
                <a:solidFill>
                  <a:schemeClr val="tx1"/>
                </a:solidFill>
                <a:latin typeface="+mn-lt"/>
                <a:ea typeface="+mn-ea"/>
                <a:cs typeface="+mn-cs"/>
              </a:rPr>
              <a:t>Navina</a:t>
            </a:r>
            <a:r>
              <a:rPr lang="en-US" sz="1200" b="0" i="0" u="none" strike="noStrike" kern="1200" baseline="0" dirty="0">
                <a:solidFill>
                  <a:schemeClr val="tx1"/>
                </a:solidFill>
                <a:latin typeface="+mn-lt"/>
                <a:ea typeface="+mn-ea"/>
                <a:cs typeface="+mn-cs"/>
              </a:rPr>
              <a:t> Smart </a:t>
            </a:r>
            <a:r>
              <a:rPr lang="en-US" sz="1200" b="0" i="0" u="none" strike="noStrike" kern="1200" baseline="0" dirty="0" err="1">
                <a:solidFill>
                  <a:schemeClr val="tx1"/>
                </a:solidFill>
                <a:latin typeface="+mn-lt"/>
                <a:ea typeface="+mn-ea"/>
                <a:cs typeface="+mn-cs"/>
              </a:rPr>
              <a:t>kontrollenheten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ved</a:t>
            </a:r>
            <a:r>
              <a:rPr lang="en-US" sz="1200" b="0" i="0" u="none" strike="noStrike" kern="1200" baseline="0" dirty="0">
                <a:solidFill>
                  <a:schemeClr val="tx1"/>
                </a:solidFill>
                <a:latin typeface="+mn-lt"/>
                <a:ea typeface="+mn-ea"/>
                <a:cs typeface="+mn-cs"/>
              </a:rPr>
              <a:t> å </a:t>
            </a:r>
            <a:r>
              <a:rPr lang="en-US" sz="1200" b="0" i="0" u="none" strike="noStrike" kern="1200" baseline="0" dirty="0" err="1">
                <a:solidFill>
                  <a:schemeClr val="tx1"/>
                </a:solidFill>
                <a:latin typeface="+mn-lt"/>
                <a:ea typeface="+mn-ea"/>
                <a:cs typeface="+mn-cs"/>
              </a:rPr>
              <a:t>trykke</a:t>
            </a:r>
            <a:r>
              <a:rPr lang="en-US" sz="1200" b="0" i="0" u="none" strike="noStrike" kern="1200" baseline="0" dirty="0">
                <a:solidFill>
                  <a:schemeClr val="tx1"/>
                </a:solidFill>
                <a:latin typeface="+mn-lt"/>
                <a:ea typeface="+mn-ea"/>
                <a:cs typeface="+mn-cs"/>
              </a:rPr>
              <a:t> på på/av </a:t>
            </a:r>
            <a:r>
              <a:rPr lang="en-US" sz="1200" b="0" i="0" u="none" strike="noStrike" kern="1200" baseline="0" dirty="0" err="1">
                <a:solidFill>
                  <a:schemeClr val="tx1"/>
                </a:solidFill>
                <a:latin typeface="+mn-lt"/>
                <a:ea typeface="+mn-ea"/>
                <a:cs typeface="+mn-cs"/>
              </a:rPr>
              <a:t>knappen</a:t>
            </a:r>
            <a:r>
              <a:rPr lang="en-US" sz="1200" b="0" i="0" u="none" strike="noStrike" kern="1200" baseline="0" dirty="0">
                <a:solidFill>
                  <a:schemeClr val="tx1"/>
                </a:solidFill>
                <a:latin typeface="+mn-lt"/>
                <a:ea typeface="+mn-ea"/>
                <a:cs typeface="+mn-cs"/>
              </a:rPr>
              <a:t> . Et </a:t>
            </a:r>
            <a:r>
              <a:rPr lang="en-US" sz="1200" b="0" i="0" u="none" strike="noStrike" kern="1200" baseline="0" dirty="0" err="1">
                <a:solidFill>
                  <a:schemeClr val="tx1"/>
                </a:solidFill>
                <a:latin typeface="+mn-lt"/>
                <a:ea typeface="+mn-ea"/>
                <a:cs typeface="+mn-cs"/>
              </a:rPr>
              <a:t>blått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lys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indikere</a:t>
            </a:r>
            <a:r>
              <a:rPr lang="en-US" sz="1200" b="0" i="0" u="none" strike="noStrike" kern="1200" baseline="0" dirty="0">
                <a:solidFill>
                  <a:schemeClr val="tx1"/>
                </a:solidFill>
                <a:latin typeface="+mn-lt"/>
                <a:ea typeface="+mn-ea"/>
                <a:cs typeface="+mn-cs"/>
              </a:rPr>
              <a:t> at </a:t>
            </a:r>
            <a:r>
              <a:rPr lang="en-US" sz="1200" b="0" i="0" u="none" strike="noStrike" kern="1200" baseline="0" dirty="0" err="1">
                <a:solidFill>
                  <a:schemeClr val="tx1"/>
                </a:solidFill>
                <a:latin typeface="+mn-lt"/>
                <a:ea typeface="+mn-ea"/>
                <a:cs typeface="+mn-cs"/>
              </a:rPr>
              <a:t>apparatet</a:t>
            </a:r>
            <a:r>
              <a:rPr lang="en-US" sz="1200" b="0" i="0" u="none" strike="noStrike" kern="1200" baseline="0" dirty="0">
                <a:solidFill>
                  <a:schemeClr val="tx1"/>
                </a:solidFill>
                <a:latin typeface="+mn-lt"/>
                <a:ea typeface="+mn-ea"/>
                <a:cs typeface="+mn-cs"/>
              </a:rPr>
              <a:t> er på og </a:t>
            </a:r>
            <a:r>
              <a:rPr lang="en-US" sz="1200" b="0" i="0" u="none" strike="noStrike" kern="1200" baseline="0" dirty="0" err="1">
                <a:solidFill>
                  <a:schemeClr val="tx1"/>
                </a:solidFill>
                <a:latin typeface="+mn-lt"/>
                <a:ea typeface="+mn-ea"/>
                <a:cs typeface="+mn-cs"/>
              </a:rPr>
              <a:t>displayet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viser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åpningsskjermen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2. </a:t>
            </a:r>
            <a:r>
              <a:rPr lang="en-US" sz="1200" b="0" i="0" u="none" strike="noStrike" kern="1200" baseline="0" dirty="0" err="1">
                <a:solidFill>
                  <a:schemeClr val="tx1"/>
                </a:solidFill>
                <a:latin typeface="+mn-lt"/>
                <a:ea typeface="+mn-ea"/>
                <a:cs typeface="+mn-cs"/>
              </a:rPr>
              <a:t>Trykk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Slipp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luften</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ballongen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knappen</a:t>
            </a:r>
            <a:r>
              <a:rPr lang="en-US" sz="1200" b="0" i="0" u="none" strike="noStrike" kern="1200" baseline="0" dirty="0">
                <a:solidFill>
                  <a:schemeClr val="tx1"/>
                </a:solidFill>
                <a:latin typeface="+mn-lt"/>
                <a:ea typeface="+mn-ea"/>
                <a:cs typeface="+mn-cs"/>
              </a:rPr>
              <a:t> for å </a:t>
            </a:r>
            <a:r>
              <a:rPr lang="en-US" sz="1200" b="0" i="0" u="none" strike="noStrike" kern="1200" baseline="0" dirty="0" err="1">
                <a:solidFill>
                  <a:schemeClr val="tx1"/>
                </a:solidFill>
                <a:latin typeface="+mn-lt"/>
                <a:ea typeface="+mn-ea"/>
                <a:cs typeface="+mn-cs"/>
              </a:rPr>
              <a:t>komme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aktiveringsmodus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Displayet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viser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vannbeholderen</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katetret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peker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ned</a:t>
            </a:r>
            <a:r>
              <a:rPr lang="en-US" sz="1200" b="0" i="0" u="none" strike="noStrike" kern="1200" baseline="0" dirty="0">
                <a:solidFill>
                  <a:schemeClr val="tx1"/>
                </a:solidFill>
                <a:latin typeface="+mn-lt"/>
                <a:ea typeface="+mn-ea"/>
                <a:cs typeface="+mn-cs"/>
              </a:rPr>
              <a:t> I </a:t>
            </a:r>
            <a:r>
              <a:rPr lang="en-US" sz="1200" b="0" i="0" u="none" strike="noStrike" kern="1200" baseline="0" dirty="0" err="1">
                <a:solidFill>
                  <a:schemeClr val="tx1"/>
                </a:solidFill>
                <a:latin typeface="+mn-lt"/>
                <a:ea typeface="+mn-ea"/>
                <a:cs typeface="+mn-cs"/>
              </a:rPr>
              <a:t>pakningen</a:t>
            </a:r>
            <a:r>
              <a:rPr lang="en-US" sz="1200" b="0" i="0" u="none" strike="noStrike" kern="1200" baseline="0" dirty="0">
                <a:solidFill>
                  <a:schemeClr val="tx1"/>
                </a:solidFill>
                <a:latin typeface="+mn-lt"/>
                <a:ea typeface="+mn-ea"/>
                <a:cs typeface="+mn-cs"/>
              </a:rPr>
              <a:t> med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blå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bakgrunn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3. </a:t>
            </a:r>
            <a:r>
              <a:rPr lang="en-US" sz="1200" b="0" i="0" u="none" strike="noStrike" kern="1200" baseline="0" dirty="0" err="1">
                <a:solidFill>
                  <a:schemeClr val="tx1"/>
                </a:solidFill>
                <a:latin typeface="+mn-lt"/>
                <a:ea typeface="+mn-ea"/>
                <a:cs typeface="+mn-cs"/>
              </a:rPr>
              <a:t>Trykk</a:t>
            </a:r>
            <a:r>
              <a:rPr lang="en-US" sz="1200" b="0" i="0" u="none" strike="noStrike" kern="1200" baseline="0" dirty="0">
                <a:solidFill>
                  <a:schemeClr val="tx1"/>
                </a:solidFill>
                <a:latin typeface="+mn-lt"/>
                <a:ea typeface="+mn-ea"/>
                <a:cs typeface="+mn-cs"/>
              </a:rPr>
              <a:t> og hold på “</a:t>
            </a:r>
            <a:r>
              <a:rPr lang="en-US" sz="1200" b="0" i="0" u="none" strike="noStrike" kern="1200" baseline="0" dirty="0" err="1">
                <a:solidFill>
                  <a:schemeClr val="tx1"/>
                </a:solidFill>
                <a:latin typeface="+mn-lt"/>
                <a:ea typeface="+mn-ea"/>
                <a:cs typeface="+mn-cs"/>
              </a:rPr>
              <a:t>instillasjon</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vann</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knappen</a:t>
            </a:r>
            <a:r>
              <a:rPr lang="en-US" sz="1200" b="0" i="0" u="none" strike="noStrike" kern="1200" baseline="0" dirty="0">
                <a:solidFill>
                  <a:schemeClr val="tx1"/>
                </a:solidFill>
                <a:latin typeface="+mn-lt"/>
                <a:ea typeface="+mn-ea"/>
                <a:cs typeface="+mn-cs"/>
              </a:rPr>
              <a:t> 1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2 for å </a:t>
            </a:r>
            <a:r>
              <a:rPr lang="en-US" sz="1200" b="0" i="0" u="none" strike="noStrike" kern="1200" baseline="0" dirty="0" err="1">
                <a:solidFill>
                  <a:schemeClr val="tx1"/>
                </a:solidFill>
                <a:latin typeface="+mn-lt"/>
                <a:ea typeface="+mn-ea"/>
                <a:cs typeface="+mn-cs"/>
              </a:rPr>
              <a:t>starte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vannstrømmen</a:t>
            </a:r>
            <a:r>
              <a:rPr lang="en-US" sz="1200" b="0" i="0" u="none" strike="noStrike" kern="1200" baseline="0" dirty="0">
                <a:solidFill>
                  <a:schemeClr val="tx1"/>
                </a:solidFill>
                <a:latin typeface="+mn-lt"/>
                <a:ea typeface="+mn-ea"/>
                <a:cs typeface="+mn-cs"/>
              </a:rPr>
              <a:t>. Dette </a:t>
            </a:r>
            <a:r>
              <a:rPr lang="en-US" sz="1200" b="0" i="0" u="none" strike="noStrike" kern="1200" baseline="0" dirty="0" err="1">
                <a:solidFill>
                  <a:schemeClr val="tx1"/>
                </a:solidFill>
                <a:latin typeface="+mn-lt"/>
                <a:ea typeface="+mn-ea"/>
                <a:cs typeface="+mn-cs"/>
              </a:rPr>
              <a:t>vil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tømme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slangene</a:t>
            </a:r>
            <a:r>
              <a:rPr lang="en-US" sz="1200" b="0" i="0" u="none" strike="noStrike" kern="1200" baseline="0" dirty="0">
                <a:solidFill>
                  <a:schemeClr val="tx1"/>
                </a:solidFill>
                <a:latin typeface="+mn-lt"/>
                <a:ea typeface="+mn-ea"/>
                <a:cs typeface="+mn-cs"/>
              </a:rPr>
              <a:t> for </a:t>
            </a:r>
            <a:r>
              <a:rPr lang="en-US" sz="1200" b="0" i="0" u="none" strike="noStrike" kern="1200" baseline="0" dirty="0" err="1">
                <a:solidFill>
                  <a:schemeClr val="tx1"/>
                </a:solidFill>
                <a:latin typeface="+mn-lt"/>
                <a:ea typeface="+mn-ea"/>
                <a:cs typeface="+mn-cs"/>
              </a:rPr>
              <a:t>luft</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aktivere</a:t>
            </a:r>
            <a:r>
              <a:rPr lang="en-US" sz="1200" b="0" i="0" u="none" strike="noStrike" kern="1200" baseline="0" dirty="0">
                <a:solidFill>
                  <a:schemeClr val="tx1"/>
                </a:solidFill>
                <a:latin typeface="+mn-lt"/>
                <a:ea typeface="+mn-ea"/>
                <a:cs typeface="+mn-cs"/>
              </a:rPr>
              <a:t> den </a:t>
            </a:r>
            <a:r>
              <a:rPr lang="en-US" sz="1200" b="0" i="0" u="none" strike="noStrike" kern="1200" baseline="0" dirty="0" err="1">
                <a:solidFill>
                  <a:schemeClr val="tx1"/>
                </a:solidFill>
                <a:latin typeface="+mn-lt"/>
                <a:ea typeface="+mn-ea"/>
                <a:cs typeface="+mn-cs"/>
              </a:rPr>
              <a:t>hydrofile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overflaten</a:t>
            </a:r>
            <a:r>
              <a:rPr lang="en-US" sz="1200" b="0" i="0" u="none" strike="noStrike" kern="1200" baseline="0" dirty="0">
                <a:solidFill>
                  <a:schemeClr val="tx1"/>
                </a:solidFill>
                <a:latin typeface="+mn-lt"/>
                <a:ea typeface="+mn-ea"/>
                <a:cs typeface="+mn-cs"/>
              </a:rPr>
              <a:t> på </a:t>
            </a:r>
            <a:r>
              <a:rPr lang="en-US" sz="1200" b="0" i="0" u="none" strike="noStrike" kern="1200" baseline="0" dirty="0" err="1">
                <a:solidFill>
                  <a:schemeClr val="tx1"/>
                </a:solidFill>
                <a:latin typeface="+mn-lt"/>
                <a:ea typeface="+mn-ea"/>
                <a:cs typeface="+mn-cs"/>
              </a:rPr>
              <a:t>katetret</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gjøre</a:t>
            </a:r>
            <a:r>
              <a:rPr lang="en-US" sz="1200" b="0" i="0" u="none" strike="noStrike" kern="1200" baseline="0" dirty="0">
                <a:solidFill>
                  <a:schemeClr val="tx1"/>
                </a:solidFill>
                <a:latin typeface="+mn-lt"/>
                <a:ea typeface="+mn-ea"/>
                <a:cs typeface="+mn-cs"/>
              </a:rPr>
              <a:t> det </a:t>
            </a:r>
            <a:r>
              <a:rPr lang="en-US" sz="1200" b="0" i="0" u="none" strike="noStrike" kern="1200" baseline="0" dirty="0" err="1">
                <a:solidFill>
                  <a:schemeClr val="tx1"/>
                </a:solidFill>
                <a:latin typeface="+mn-lt"/>
                <a:ea typeface="+mn-ea"/>
                <a:cs typeface="+mn-cs"/>
              </a:rPr>
              <a:t>glatt</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4. </a:t>
            </a:r>
            <a:r>
              <a:rPr lang="en-US" sz="1200" b="0" i="0" u="none" strike="noStrike" kern="1200" baseline="0" dirty="0" err="1">
                <a:solidFill>
                  <a:schemeClr val="tx1"/>
                </a:solidFill>
                <a:latin typeface="+mn-lt"/>
                <a:ea typeface="+mn-ea"/>
                <a:cs typeface="+mn-cs"/>
              </a:rPr>
              <a:t>Slipp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opp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instillasjon</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vann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knappen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når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vannet</a:t>
            </a:r>
            <a:r>
              <a:rPr lang="en-US" sz="1200" b="0" i="0" u="none" strike="noStrike" kern="1200" baseline="0" dirty="0">
                <a:solidFill>
                  <a:schemeClr val="tx1"/>
                </a:solidFill>
                <a:latin typeface="+mn-lt"/>
                <a:ea typeface="+mn-ea"/>
                <a:cs typeface="+mn-cs"/>
              </a:rPr>
              <a:t> har </a:t>
            </a:r>
            <a:r>
              <a:rPr lang="en-US" sz="1200" b="0" i="0" u="none" strike="noStrike" kern="1200" baseline="0" dirty="0" err="1">
                <a:solidFill>
                  <a:schemeClr val="tx1"/>
                </a:solidFill>
                <a:latin typeface="+mn-lt"/>
                <a:ea typeface="+mn-ea"/>
                <a:cs typeface="+mn-cs"/>
              </a:rPr>
              <a:t>nådd</a:t>
            </a:r>
            <a:r>
              <a:rPr lang="en-US" sz="1200" b="0" i="0" u="none" strike="noStrike" kern="1200" baseline="0" dirty="0">
                <a:solidFill>
                  <a:schemeClr val="tx1"/>
                </a:solidFill>
                <a:latin typeface="+mn-lt"/>
                <a:ea typeface="+mn-ea"/>
                <a:cs typeface="+mn-cs"/>
              </a:rPr>
              <a:t> ¾</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av </a:t>
            </a:r>
            <a:r>
              <a:rPr lang="en-US" sz="1200" b="0" i="0" u="none" strike="noStrike" kern="1200" baseline="0" dirty="0" err="1">
                <a:solidFill>
                  <a:schemeClr val="tx1"/>
                </a:solidFill>
                <a:latin typeface="+mn-lt"/>
                <a:ea typeface="+mn-ea"/>
                <a:cs typeface="+mn-cs"/>
              </a:rPr>
              <a:t>katetret</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mesteparten</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conen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5. </a:t>
            </a:r>
            <a:r>
              <a:rPr lang="en-US" sz="1200" b="0" i="0" u="none" strike="noStrike" kern="1200" baseline="0" dirty="0" err="1">
                <a:solidFill>
                  <a:schemeClr val="tx1"/>
                </a:solidFill>
                <a:latin typeface="+mn-lt"/>
                <a:ea typeface="+mn-ea"/>
                <a:cs typeface="+mn-cs"/>
              </a:rPr>
              <a:t>Trykk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Slipp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luften</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ballongen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knappen</a:t>
            </a:r>
            <a:r>
              <a:rPr lang="en-US" sz="1200" b="0" i="0" u="none" strike="noStrike" kern="1200" baseline="0" dirty="0">
                <a:solidFill>
                  <a:schemeClr val="tx1"/>
                </a:solidFill>
                <a:latin typeface="+mn-lt"/>
                <a:ea typeface="+mn-ea"/>
                <a:cs typeface="+mn-cs"/>
              </a:rPr>
              <a:t> for å </a:t>
            </a:r>
            <a:r>
              <a:rPr lang="en-US" sz="1200" b="0" i="0" u="none" strike="noStrike" kern="1200" baseline="0" dirty="0" err="1">
                <a:solidFill>
                  <a:schemeClr val="tx1"/>
                </a:solidFill>
                <a:latin typeface="+mn-lt"/>
                <a:ea typeface="+mn-ea"/>
                <a:cs typeface="+mn-cs"/>
              </a:rPr>
              <a:t>fortsette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instillasjonsmodus</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36</a:t>
            </a:fld>
            <a:endParaRPr lang="en-US"/>
          </a:p>
        </p:txBody>
      </p:sp>
    </p:spTree>
    <p:extLst>
      <p:ext uri="{BB962C8B-B14F-4D97-AF65-F5344CB8AC3E}">
        <p14:creationId xmlns:p14="http://schemas.microsoft.com/office/powerpoint/2010/main" val="421484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u="none" strike="noStrike" kern="1200" baseline="0" dirty="0">
                <a:solidFill>
                  <a:schemeClr val="tx1"/>
                </a:solidFill>
                <a:latin typeface="+mn-lt"/>
                <a:ea typeface="+mn-ea"/>
                <a:cs typeface="+mn-cs"/>
              </a:rPr>
              <a:t>Rektalkatetret/</a:t>
            </a:r>
            <a:r>
              <a:rPr lang="nb-NO" sz="1200" b="0" i="0" u="none" strike="noStrike" kern="1200" baseline="0" dirty="0" err="1">
                <a:solidFill>
                  <a:schemeClr val="tx1"/>
                </a:solidFill>
                <a:latin typeface="+mn-lt"/>
                <a:ea typeface="+mn-ea"/>
                <a:cs typeface="+mn-cs"/>
              </a:rPr>
              <a:t>conen</a:t>
            </a:r>
            <a:r>
              <a:rPr lang="nb-NO" sz="1200" b="0" i="0" u="none" strike="noStrike" kern="1200" baseline="0" dirty="0">
                <a:solidFill>
                  <a:schemeClr val="tx1"/>
                </a:solidFill>
                <a:latin typeface="+mn-lt"/>
                <a:ea typeface="+mn-ea"/>
                <a:cs typeface="+mn-cs"/>
              </a:rPr>
              <a:t> har en hydrofil overflate for å lette innføring og de aktiveres med vann.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Navina</a:t>
            </a:r>
            <a:r>
              <a:rPr lang="en-US" sz="1200" b="0" i="0" u="none" strike="noStrike" kern="1200" baseline="0" dirty="0">
                <a:solidFill>
                  <a:schemeClr val="tx1"/>
                </a:solidFill>
                <a:latin typeface="+mn-lt"/>
                <a:ea typeface="+mn-ea"/>
                <a:cs typeface="+mn-cs"/>
              </a:rPr>
              <a:t> Classic</a:t>
            </a:r>
          </a:p>
          <a:p>
            <a:r>
              <a:rPr lang="en-US" sz="1200" b="0" i="0" u="none" strike="noStrike" kern="1200" baseline="0" dirty="0">
                <a:solidFill>
                  <a:schemeClr val="tx1"/>
                </a:solidFill>
                <a:latin typeface="+mn-lt"/>
                <a:ea typeface="+mn-ea"/>
                <a:cs typeface="+mn-cs"/>
              </a:rPr>
              <a:t>1. </a:t>
            </a:r>
            <a:r>
              <a:rPr lang="en-US" sz="1200" b="0" i="0" u="none" strike="noStrike" kern="1200" baseline="0" dirty="0" err="1">
                <a:solidFill>
                  <a:schemeClr val="tx1"/>
                </a:solidFill>
                <a:latin typeface="+mn-lt"/>
                <a:ea typeface="+mn-ea"/>
                <a:cs typeface="+mn-cs"/>
              </a:rPr>
              <a:t>Sikre</a:t>
            </a:r>
            <a:r>
              <a:rPr lang="en-US" sz="1200" b="0" i="0" u="none" strike="noStrike" kern="1200" baseline="0" dirty="0">
                <a:solidFill>
                  <a:schemeClr val="tx1"/>
                </a:solidFill>
                <a:latin typeface="+mn-lt"/>
                <a:ea typeface="+mn-ea"/>
                <a:cs typeface="+mn-cs"/>
              </a:rPr>
              <a:t> at </a:t>
            </a:r>
            <a:r>
              <a:rPr lang="en-US" sz="1200" b="0" i="0" u="none" strike="noStrike" kern="1200" baseline="0" dirty="0" err="1">
                <a:solidFill>
                  <a:schemeClr val="tx1"/>
                </a:solidFill>
                <a:latin typeface="+mn-lt"/>
                <a:ea typeface="+mn-ea"/>
                <a:cs typeface="+mn-cs"/>
              </a:rPr>
              <a:t>vannstrømmen</a:t>
            </a:r>
            <a:r>
              <a:rPr lang="en-US" sz="1200" b="0" i="0" u="none" strike="noStrike" kern="1200" baseline="0" dirty="0">
                <a:solidFill>
                  <a:schemeClr val="tx1"/>
                </a:solidFill>
                <a:latin typeface="+mn-lt"/>
                <a:ea typeface="+mn-ea"/>
                <a:cs typeface="+mn-cs"/>
              </a:rPr>
              <a:t> er </a:t>
            </a:r>
            <a:r>
              <a:rPr lang="en-US" sz="1200" b="0" i="0" u="none" strike="noStrike" kern="1200" baseline="0" dirty="0" err="1">
                <a:solidFill>
                  <a:schemeClr val="tx1"/>
                </a:solidFill>
                <a:latin typeface="+mn-lt"/>
                <a:ea typeface="+mn-ea"/>
                <a:cs typeface="+mn-cs"/>
              </a:rPr>
              <a:t>åpen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Vannstrømmen</a:t>
            </a:r>
            <a:r>
              <a:rPr lang="en-US" sz="1200" b="0" i="0" u="none" strike="noStrike" kern="1200" baseline="0" dirty="0">
                <a:solidFill>
                  <a:schemeClr val="tx1"/>
                </a:solidFill>
                <a:latin typeface="+mn-lt"/>
                <a:ea typeface="+mn-ea"/>
                <a:cs typeface="+mn-cs"/>
              </a:rPr>
              <a:t> er </a:t>
            </a:r>
            <a:r>
              <a:rPr lang="en-US" sz="1200" b="0" i="0" u="none" strike="noStrike" kern="1200" baseline="0" dirty="0" err="1">
                <a:solidFill>
                  <a:schemeClr val="tx1"/>
                </a:solidFill>
                <a:latin typeface="+mn-lt"/>
                <a:ea typeface="+mn-ea"/>
                <a:cs typeface="+mn-cs"/>
              </a:rPr>
              <a:t>åpen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når</a:t>
            </a:r>
            <a:r>
              <a:rPr lang="en-US" sz="1200" b="0" i="0" u="none" strike="noStrike" kern="1200" baseline="0" dirty="0">
                <a:solidFill>
                  <a:schemeClr val="tx1"/>
                </a:solidFill>
                <a:latin typeface="+mn-lt"/>
                <a:ea typeface="+mn-ea"/>
                <a:cs typeface="+mn-cs"/>
              </a:rPr>
              <a:t> du </a:t>
            </a:r>
            <a:r>
              <a:rPr lang="en-US" sz="1200" b="0" i="0" u="none" strike="noStrike" kern="1200" baseline="0" dirty="0" err="1">
                <a:solidFill>
                  <a:schemeClr val="tx1"/>
                </a:solidFill>
                <a:latin typeface="+mn-lt"/>
                <a:ea typeface="+mn-ea"/>
                <a:cs typeface="+mn-cs"/>
              </a:rPr>
              <a:t>kan</a:t>
            </a:r>
            <a:r>
              <a:rPr lang="en-US" sz="1200" b="0" i="0" u="none" strike="noStrike" kern="1200" baseline="0" dirty="0">
                <a:solidFill>
                  <a:schemeClr val="tx1"/>
                </a:solidFill>
                <a:latin typeface="+mn-lt"/>
                <a:ea typeface="+mn-ea"/>
                <a:cs typeface="+mn-cs"/>
              </a:rPr>
              <a:t> se </a:t>
            </a:r>
            <a:r>
              <a:rPr lang="en-US" sz="1200" b="0" i="0" u="none" strike="noStrike" kern="1200" baseline="0" dirty="0" err="1">
                <a:solidFill>
                  <a:schemeClr val="tx1"/>
                </a:solidFill>
                <a:latin typeface="+mn-lt"/>
                <a:ea typeface="+mn-ea"/>
                <a:cs typeface="+mn-cs"/>
              </a:rPr>
              <a:t>vannsymbolet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ovenfor</a:t>
            </a:r>
            <a:r>
              <a:rPr lang="en-US" sz="1200" b="0" i="0" u="none" strike="noStrike" kern="1200" baseline="0" dirty="0">
                <a:solidFill>
                  <a:schemeClr val="tx1"/>
                </a:solidFill>
                <a:latin typeface="+mn-lt"/>
                <a:ea typeface="+mn-ea"/>
                <a:cs typeface="+mn-cs"/>
              </a:rPr>
              <a:t> den </a:t>
            </a:r>
            <a:r>
              <a:rPr lang="en-US" sz="1200" b="0" i="0" u="none" strike="noStrike" kern="1200" baseline="0" dirty="0" err="1">
                <a:solidFill>
                  <a:schemeClr val="tx1"/>
                </a:solidFill>
                <a:latin typeface="+mn-lt"/>
                <a:ea typeface="+mn-ea"/>
                <a:cs typeface="+mn-cs"/>
              </a:rPr>
              <a:t>blå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bryteren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2. </a:t>
            </a:r>
            <a:r>
              <a:rPr lang="en-US" sz="1200" b="0" i="0" u="none" strike="noStrike" kern="1200" baseline="0" dirty="0" err="1">
                <a:solidFill>
                  <a:schemeClr val="tx1"/>
                </a:solidFill>
                <a:latin typeface="+mn-lt"/>
                <a:ea typeface="+mn-ea"/>
                <a:cs typeface="+mn-cs"/>
              </a:rPr>
              <a:t>Bruk</a:t>
            </a:r>
            <a:r>
              <a:rPr lang="en-US" sz="1200" b="0" i="0" u="none" strike="noStrike" kern="1200" baseline="0" dirty="0">
                <a:solidFill>
                  <a:schemeClr val="tx1"/>
                </a:solidFill>
                <a:latin typeface="+mn-lt"/>
                <a:ea typeface="+mn-ea"/>
                <a:cs typeface="+mn-cs"/>
              </a:rPr>
              <a:t> den </a:t>
            </a:r>
            <a:r>
              <a:rPr lang="en-US" sz="1200" b="0" i="0" u="none" strike="noStrike" kern="1200" baseline="0" dirty="0" err="1">
                <a:solidFill>
                  <a:schemeClr val="tx1"/>
                </a:solidFill>
                <a:latin typeface="+mn-lt"/>
                <a:ea typeface="+mn-ea"/>
                <a:cs typeface="+mn-cs"/>
              </a:rPr>
              <a:t>mørkeblå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pumpen</a:t>
            </a:r>
            <a:r>
              <a:rPr lang="en-US" sz="1200" b="0" i="0" u="none" strike="noStrike" kern="1200" baseline="0" dirty="0">
                <a:solidFill>
                  <a:schemeClr val="tx1"/>
                </a:solidFill>
                <a:latin typeface="+mn-lt"/>
                <a:ea typeface="+mn-ea"/>
                <a:cs typeface="+mn-cs"/>
              </a:rPr>
              <a:t> for å </a:t>
            </a:r>
            <a:r>
              <a:rPr lang="en-US" sz="1200" b="0" i="0" u="none" strike="noStrike" kern="1200" baseline="0" dirty="0" err="1">
                <a:solidFill>
                  <a:schemeClr val="tx1"/>
                </a:solidFill>
                <a:latin typeface="+mn-lt"/>
                <a:ea typeface="+mn-ea"/>
                <a:cs typeface="+mn-cs"/>
              </a:rPr>
              <a:t>starte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vannstrømmen</a:t>
            </a:r>
            <a:r>
              <a:rPr lang="en-US" sz="1200" b="0" i="0" u="none" strike="noStrike" kern="1200" baseline="0" dirty="0">
                <a:solidFill>
                  <a:schemeClr val="tx1"/>
                </a:solidFill>
                <a:latin typeface="+mn-lt"/>
                <a:ea typeface="+mn-ea"/>
                <a:cs typeface="+mn-cs"/>
              </a:rPr>
              <a:t>. </a:t>
            </a:r>
            <a:r>
              <a:rPr lang="nb-NO" sz="1200" b="0" i="0" u="none" strike="noStrike" kern="1200" baseline="0" dirty="0">
                <a:solidFill>
                  <a:schemeClr val="tx1"/>
                </a:solidFill>
                <a:latin typeface="+mn-lt"/>
                <a:ea typeface="+mn-ea"/>
                <a:cs typeface="+mn-cs"/>
              </a:rPr>
              <a:t>Dette vil tømme slangene for luft og aktivere den hydrofile overflaten på katetret og gjøre det glatt.</a:t>
            </a:r>
          </a:p>
          <a:p>
            <a:r>
              <a:rPr lang="en-US" sz="1200" b="0" i="0" u="none" strike="noStrike" kern="1200" baseline="0" dirty="0">
                <a:solidFill>
                  <a:schemeClr val="tx1"/>
                </a:solidFill>
                <a:latin typeface="+mn-lt"/>
                <a:ea typeface="+mn-ea"/>
                <a:cs typeface="+mn-cs"/>
              </a:rPr>
              <a:t>3. </a:t>
            </a:r>
            <a:r>
              <a:rPr lang="en-US" sz="1200" b="0" i="0" u="none" strike="noStrike" kern="1200" baseline="0" dirty="0" err="1">
                <a:solidFill>
                  <a:schemeClr val="tx1"/>
                </a:solidFill>
                <a:latin typeface="+mn-lt"/>
                <a:ea typeface="+mn-ea"/>
                <a:cs typeface="+mn-cs"/>
              </a:rPr>
              <a:t>Steng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vannstrømmen</a:t>
            </a:r>
            <a:r>
              <a:rPr lang="en-US" sz="1200" b="0" i="0" u="none" strike="noStrike" kern="1200" baseline="0" dirty="0">
                <a:solidFill>
                  <a:schemeClr val="tx1"/>
                </a:solidFill>
                <a:latin typeface="+mn-lt"/>
                <a:ea typeface="+mn-ea"/>
                <a:cs typeface="+mn-cs"/>
              </a:rPr>
              <a:t> med </a:t>
            </a:r>
            <a:r>
              <a:rPr lang="en-US" sz="1200" b="0" i="0" u="none" strike="noStrike" kern="1200" baseline="0" dirty="0" err="1">
                <a:solidFill>
                  <a:schemeClr val="tx1"/>
                </a:solidFill>
                <a:latin typeface="+mn-lt"/>
                <a:ea typeface="+mn-ea"/>
                <a:cs typeface="+mn-cs"/>
              </a:rPr>
              <a:t>bryteren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vannet</a:t>
            </a:r>
            <a:r>
              <a:rPr lang="en-US" sz="1200" b="0" i="0" u="none" strike="noStrike" kern="1200" baseline="0" dirty="0">
                <a:solidFill>
                  <a:schemeClr val="tx1"/>
                </a:solidFill>
                <a:latin typeface="+mn-lt"/>
                <a:ea typeface="+mn-ea"/>
                <a:cs typeface="+mn-cs"/>
              </a:rPr>
              <a:t> har </a:t>
            </a:r>
            <a:r>
              <a:rPr lang="en-US" sz="1200" b="0" i="0" u="none" strike="noStrike" kern="1200" baseline="0" dirty="0" err="1">
                <a:solidFill>
                  <a:schemeClr val="tx1"/>
                </a:solidFill>
                <a:latin typeface="+mn-lt"/>
                <a:ea typeface="+mn-ea"/>
                <a:cs typeface="+mn-cs"/>
              </a:rPr>
              <a:t>nådd</a:t>
            </a:r>
            <a:r>
              <a:rPr lang="en-US" sz="1200" b="0" i="0" u="none" strike="noStrike" kern="1200" baseline="0" dirty="0">
                <a:solidFill>
                  <a:schemeClr val="tx1"/>
                </a:solidFill>
                <a:latin typeface="+mn-lt"/>
                <a:ea typeface="+mn-ea"/>
                <a:cs typeface="+mn-cs"/>
              </a:rPr>
              <a:t> ¾ av </a:t>
            </a:r>
            <a:r>
              <a:rPr lang="en-US" sz="1200" b="0" i="0" u="none" strike="noStrike" kern="1200" baseline="0" dirty="0" err="1">
                <a:solidFill>
                  <a:schemeClr val="tx1"/>
                </a:solidFill>
                <a:latin typeface="+mn-lt"/>
                <a:ea typeface="+mn-ea"/>
                <a:cs typeface="+mn-cs"/>
              </a:rPr>
              <a:t>katetret</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mesteparten</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conen</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37</a:t>
            </a:fld>
            <a:endParaRPr lang="en-US"/>
          </a:p>
        </p:txBody>
      </p:sp>
    </p:spTree>
    <p:extLst>
      <p:ext uri="{BB962C8B-B14F-4D97-AF65-F5344CB8AC3E}">
        <p14:creationId xmlns:p14="http://schemas.microsoft.com/office/powerpoint/2010/main" val="18750784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0" dirty="0">
                <a:solidFill>
                  <a:srgbClr val="FF0000"/>
                </a:solidFill>
              </a:rPr>
              <a:t>Innføring av kateter eller cone kan utføres sittende, sittende på huk eller stående; flest personer vil sitte ved innføring. </a:t>
            </a:r>
            <a:r>
              <a:rPr lang="sv-SE" b="1" i="0" dirty="0">
                <a:solidFill>
                  <a:srgbClr val="FF0000"/>
                </a:solidFill>
              </a:rPr>
              <a:t>Barn</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Finn </a:t>
            </a:r>
            <a:r>
              <a:rPr lang="en-US" sz="1200" b="0" i="0" u="none" strike="noStrike" kern="1200" baseline="0" dirty="0" err="1">
                <a:solidFill>
                  <a:schemeClr val="tx1"/>
                </a:solidFill>
                <a:latin typeface="+mn-lt"/>
                <a:ea typeface="+mn-ea"/>
                <a:cs typeface="+mn-cs"/>
              </a:rPr>
              <a:t>stillingen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som</a:t>
            </a:r>
            <a:r>
              <a:rPr lang="en-US" sz="1200" b="0" i="0" u="none" strike="noStrike" kern="1200" baseline="0" dirty="0">
                <a:solidFill>
                  <a:schemeClr val="tx1"/>
                </a:solidFill>
                <a:latin typeface="+mn-lt"/>
                <a:ea typeface="+mn-ea"/>
                <a:cs typeface="+mn-cs"/>
              </a:rPr>
              <a:t> er best for </a:t>
            </a:r>
            <a:r>
              <a:rPr lang="en-US" sz="1200" b="0" i="0" u="none" strike="noStrike" kern="1200" baseline="0" dirty="0" err="1">
                <a:solidFill>
                  <a:schemeClr val="tx1"/>
                </a:solidFill>
                <a:latin typeface="+mn-lt"/>
                <a:ea typeface="+mn-ea"/>
                <a:cs typeface="+mn-cs"/>
              </a:rPr>
              <a:t>barnet</a:t>
            </a:r>
            <a:r>
              <a:rPr lang="en-US" sz="1200" b="0" i="0" u="none" strike="noStrike" kern="1200" baseline="0" dirty="0">
                <a:solidFill>
                  <a:schemeClr val="tx1"/>
                </a:solidFill>
                <a:latin typeface="+mn-lt"/>
                <a:ea typeface="+mn-ea"/>
                <a:cs typeface="+mn-cs"/>
              </a:rPr>
              <a:t>, </a:t>
            </a:r>
            <a:r>
              <a:rPr lang="nb-NO" sz="1200" b="0" i="0" u="none" strike="noStrike" kern="1200" baseline="0" dirty="0">
                <a:solidFill>
                  <a:schemeClr val="tx1"/>
                </a:solidFill>
                <a:latin typeface="+mn-lt"/>
                <a:ea typeface="+mn-ea"/>
                <a:cs typeface="+mn-cs"/>
              </a:rPr>
              <a:t>det kan være å bøye seg med bøyde knær eller sitte på toalettet eller på huk.</a:t>
            </a:r>
            <a:endParaRPr lang="en-US" sz="1200" b="0"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r>
              <a:rPr lang="en-US" sz="1200" b="1" i="0" u="none" strike="noStrike" kern="1200" baseline="0" dirty="0" err="1">
                <a:solidFill>
                  <a:schemeClr val="tx1"/>
                </a:solidFill>
                <a:latin typeface="+mn-lt"/>
                <a:ea typeface="+mn-ea"/>
                <a:cs typeface="+mn-cs"/>
              </a:rPr>
              <a:t>Innføring</a:t>
            </a:r>
            <a:r>
              <a:rPr lang="en-US" sz="1200" b="1" i="0" u="none" strike="noStrike" kern="1200" baseline="0" dirty="0">
                <a:solidFill>
                  <a:schemeClr val="tx1"/>
                </a:solidFill>
                <a:latin typeface="+mn-lt"/>
                <a:ea typeface="+mn-ea"/>
                <a:cs typeface="+mn-cs"/>
              </a:rPr>
              <a:t> av </a:t>
            </a:r>
            <a:r>
              <a:rPr lang="en-US" sz="1200" b="1" i="0" u="none" strike="noStrike" kern="1200" baseline="0" dirty="0" err="1">
                <a:solidFill>
                  <a:schemeClr val="tx1"/>
                </a:solidFill>
                <a:latin typeface="+mn-lt"/>
                <a:ea typeface="+mn-ea"/>
                <a:cs typeface="+mn-cs"/>
              </a:rPr>
              <a:t>kateter</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eller</a:t>
            </a:r>
            <a:r>
              <a:rPr lang="en-US" sz="1200" b="1" i="0" u="none" strike="noStrike" kern="1200" baseline="0" dirty="0">
                <a:solidFill>
                  <a:schemeClr val="tx1"/>
                </a:solidFill>
                <a:latin typeface="+mn-lt"/>
                <a:ea typeface="+mn-ea"/>
                <a:cs typeface="+mn-cs"/>
              </a:rPr>
              <a:t> cone</a:t>
            </a:r>
          </a:p>
          <a:p>
            <a:r>
              <a:rPr lang="en-US" sz="1200" b="0" i="0" u="none" strike="noStrike" kern="1200" baseline="0" dirty="0">
                <a:solidFill>
                  <a:schemeClr val="tx1"/>
                </a:solidFill>
                <a:latin typeface="+mn-lt"/>
                <a:ea typeface="+mn-ea"/>
                <a:cs typeface="+mn-cs"/>
              </a:rPr>
              <a:t>1. </a:t>
            </a:r>
            <a:r>
              <a:rPr lang="en-US" sz="1200" b="0" i="0" u="none" strike="noStrike" kern="1200" baseline="0" dirty="0" err="1">
                <a:solidFill>
                  <a:schemeClr val="tx1"/>
                </a:solidFill>
                <a:latin typeface="+mn-lt"/>
                <a:ea typeface="+mn-ea"/>
                <a:cs typeface="+mn-cs"/>
              </a:rPr>
              <a:t>Sikre</a:t>
            </a:r>
            <a:r>
              <a:rPr lang="en-US" sz="1200" b="0" i="0" u="none" strike="noStrike" kern="1200" baseline="0" dirty="0">
                <a:solidFill>
                  <a:schemeClr val="tx1"/>
                </a:solidFill>
                <a:latin typeface="+mn-lt"/>
                <a:ea typeface="+mn-ea"/>
                <a:cs typeface="+mn-cs"/>
              </a:rPr>
              <a:t> at </a:t>
            </a:r>
            <a:r>
              <a:rPr lang="en-US" sz="1200" b="0" i="0" u="none" strike="noStrike" kern="1200" baseline="0" dirty="0" err="1">
                <a:solidFill>
                  <a:schemeClr val="tx1"/>
                </a:solidFill>
                <a:latin typeface="+mn-lt"/>
                <a:ea typeface="+mn-ea"/>
                <a:cs typeface="+mn-cs"/>
              </a:rPr>
              <a:t>ikke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strømmen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slangene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blir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blokkert</a:t>
            </a:r>
            <a:r>
              <a:rPr lang="en-US" sz="1200" b="0" i="0" u="none" strike="noStrike" kern="1200" baseline="0" dirty="0">
                <a:solidFill>
                  <a:schemeClr val="tx1"/>
                </a:solidFill>
                <a:latin typeface="+mn-lt"/>
                <a:ea typeface="+mn-ea"/>
                <a:cs typeface="+mn-cs"/>
              </a:rPr>
              <a:t> på </a:t>
            </a:r>
            <a:r>
              <a:rPr lang="en-US" sz="1200" b="0" i="0" u="none" strike="noStrike" kern="1200" baseline="0" dirty="0" err="1">
                <a:solidFill>
                  <a:schemeClr val="tx1"/>
                </a:solidFill>
                <a:latin typeface="+mn-lt"/>
                <a:ea typeface="+mn-ea"/>
                <a:cs typeface="+mn-cs"/>
              </a:rPr>
              <a:t>noen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måte</a:t>
            </a:r>
            <a:r>
              <a:rPr lang="en-US" sz="1200" b="0" i="0" u="none" strike="noStrike" kern="1200" baseline="0" dirty="0">
                <a:solidFill>
                  <a:schemeClr val="tx1"/>
                </a:solidFill>
                <a:latin typeface="+mn-lt"/>
                <a:ea typeface="+mn-ea"/>
                <a:cs typeface="+mn-cs"/>
              </a:rPr>
              <a:t>, for </a:t>
            </a:r>
            <a:r>
              <a:rPr lang="en-US" sz="1200" b="0" i="0" u="none" strike="noStrike" kern="1200" baseline="0" dirty="0" err="1">
                <a:solidFill>
                  <a:schemeClr val="tx1"/>
                </a:solidFill>
                <a:latin typeface="+mn-lt"/>
                <a:ea typeface="+mn-ea"/>
                <a:cs typeface="+mn-cs"/>
              </a:rPr>
              <a:t>eksempel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ved</a:t>
            </a:r>
            <a:r>
              <a:rPr lang="en-US" sz="1200" b="0" i="0" u="none" strike="noStrike" kern="1200" baseline="0" dirty="0">
                <a:solidFill>
                  <a:schemeClr val="tx1"/>
                </a:solidFill>
                <a:latin typeface="+mn-lt"/>
                <a:ea typeface="+mn-ea"/>
                <a:cs typeface="+mn-cs"/>
              </a:rPr>
              <a:t> å </a:t>
            </a:r>
            <a:r>
              <a:rPr lang="en-US" sz="1200" b="0" i="0" u="none" strike="noStrike" kern="1200" baseline="0" dirty="0" err="1">
                <a:solidFill>
                  <a:schemeClr val="tx1"/>
                </a:solidFill>
                <a:latin typeface="+mn-lt"/>
                <a:ea typeface="+mn-ea"/>
                <a:cs typeface="+mn-cs"/>
              </a:rPr>
              <a:t>sitte</a:t>
            </a:r>
            <a:r>
              <a:rPr lang="en-US" sz="1200" b="0" i="0" u="none" strike="noStrike" kern="1200" baseline="0" dirty="0">
                <a:solidFill>
                  <a:schemeClr val="tx1"/>
                </a:solidFill>
                <a:latin typeface="+mn-lt"/>
                <a:ea typeface="+mn-ea"/>
                <a:cs typeface="+mn-cs"/>
              </a:rPr>
              <a:t> på dem.</a:t>
            </a:r>
          </a:p>
          <a:p>
            <a:r>
              <a:rPr lang="en-US" sz="1200" b="0" i="0" u="none" strike="noStrike" kern="1200" baseline="0" dirty="0">
                <a:solidFill>
                  <a:schemeClr val="tx1"/>
                </a:solidFill>
                <a:latin typeface="+mn-lt"/>
                <a:ea typeface="+mn-ea"/>
                <a:cs typeface="+mn-cs"/>
              </a:rPr>
              <a:t>2. Ta </a:t>
            </a:r>
            <a:r>
              <a:rPr lang="en-US" sz="1200" b="0" i="0" u="none" strike="noStrike" kern="1200" baseline="0" dirty="0" err="1">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katetret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conen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pakningen</a:t>
            </a:r>
            <a:r>
              <a:rPr lang="en-US" sz="1200" b="0" i="0" u="none" strike="noStrike" kern="1200" baseline="0" dirty="0">
                <a:solidFill>
                  <a:schemeClr val="tx1"/>
                </a:solidFill>
                <a:latin typeface="+mn-lt"/>
                <a:ea typeface="+mn-ea"/>
                <a:cs typeface="+mn-cs"/>
              </a:rPr>
              <a:t>. Ta </a:t>
            </a:r>
            <a:r>
              <a:rPr lang="en-US" sz="1200" b="0" i="0" u="none" strike="noStrike" kern="1200" baseline="0" dirty="0" err="1">
                <a:solidFill>
                  <a:schemeClr val="tx1"/>
                </a:solidFill>
                <a:latin typeface="+mn-lt"/>
                <a:ea typeface="+mn-ea"/>
                <a:cs typeface="+mn-cs"/>
              </a:rPr>
              <a:t>vare</a:t>
            </a:r>
            <a:r>
              <a:rPr lang="en-US" sz="1200" b="0" i="0" u="none" strike="noStrike" kern="1200" baseline="0" dirty="0">
                <a:solidFill>
                  <a:schemeClr val="tx1"/>
                </a:solidFill>
                <a:latin typeface="+mn-lt"/>
                <a:ea typeface="+mn-ea"/>
                <a:cs typeface="+mn-cs"/>
              </a:rPr>
              <a:t> på </a:t>
            </a:r>
            <a:r>
              <a:rPr lang="en-US" sz="1200" b="0" i="0" u="none" strike="noStrike" kern="1200" baseline="0" dirty="0" err="1">
                <a:solidFill>
                  <a:schemeClr val="tx1"/>
                </a:solidFill>
                <a:latin typeface="+mn-lt"/>
                <a:ea typeface="+mn-ea"/>
                <a:cs typeface="+mn-cs"/>
              </a:rPr>
              <a:t>pakningen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å </a:t>
            </a:r>
            <a:r>
              <a:rPr lang="en-US" sz="1200" b="0" i="0" u="none" strike="noStrike" kern="1200" baseline="0" dirty="0" err="1">
                <a:solidFill>
                  <a:schemeClr val="tx1"/>
                </a:solidFill>
                <a:latin typeface="+mn-lt"/>
                <a:ea typeface="+mn-ea"/>
                <a:cs typeface="+mn-cs"/>
              </a:rPr>
              <a:t>kaste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katetret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conen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etter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bruk</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3. Hold på </a:t>
            </a:r>
            <a:r>
              <a:rPr lang="en-US" sz="1200" b="0" i="0" u="none" strike="noStrike" kern="1200" baseline="0" dirty="0" err="1">
                <a:solidFill>
                  <a:schemeClr val="tx1"/>
                </a:solidFill>
                <a:latin typeface="+mn-lt"/>
                <a:ea typeface="+mn-ea"/>
                <a:cs typeface="+mn-cs"/>
              </a:rPr>
              <a:t>håndtaket</a:t>
            </a:r>
            <a:r>
              <a:rPr lang="en-US" sz="1200" b="0" i="0" u="none" strike="noStrike" kern="1200" baseline="0" dirty="0">
                <a:solidFill>
                  <a:schemeClr val="tx1"/>
                </a:solidFill>
                <a:latin typeface="+mn-lt"/>
                <a:ea typeface="+mn-ea"/>
                <a:cs typeface="+mn-cs"/>
              </a:rPr>
              <a:t> på </a:t>
            </a:r>
            <a:r>
              <a:rPr lang="en-US" sz="1200" b="0" i="0" u="none" strike="noStrike" kern="1200" baseline="0" dirty="0" err="1">
                <a:solidFill>
                  <a:schemeClr val="tx1"/>
                </a:solidFill>
                <a:latin typeface="+mn-lt"/>
                <a:ea typeface="+mn-ea"/>
                <a:cs typeface="+mn-cs"/>
              </a:rPr>
              <a:t>katetret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conen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4. </a:t>
            </a:r>
            <a:r>
              <a:rPr lang="en-US" sz="1200" b="0" i="0" u="none" strike="noStrike" kern="1200" baseline="0" dirty="0" err="1">
                <a:solidFill>
                  <a:schemeClr val="tx1"/>
                </a:solidFill>
                <a:latin typeface="+mn-lt"/>
                <a:ea typeface="+mn-ea"/>
                <a:cs typeface="+mn-cs"/>
              </a:rPr>
              <a:t>Før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forsiktig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katetret</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conen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uten</a:t>
            </a:r>
            <a:r>
              <a:rPr lang="en-US" sz="1200" b="0" i="0" u="none" strike="noStrike" kern="1200" baseline="0" dirty="0">
                <a:solidFill>
                  <a:schemeClr val="tx1"/>
                </a:solidFill>
                <a:latin typeface="+mn-lt"/>
                <a:ea typeface="+mn-ea"/>
                <a:cs typeface="+mn-cs"/>
              </a:rPr>
              <a:t> kraft, inn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rektum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Før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aldri</a:t>
            </a:r>
            <a:r>
              <a:rPr lang="en-US" sz="1200" b="0" i="0" u="none" strike="noStrike" kern="1200" baseline="0" dirty="0">
                <a:solidFill>
                  <a:schemeClr val="tx1"/>
                </a:solidFill>
                <a:latin typeface="+mn-lt"/>
                <a:ea typeface="+mn-ea"/>
                <a:cs typeface="+mn-cs"/>
              </a:rPr>
              <a:t> inn </a:t>
            </a:r>
            <a:r>
              <a:rPr lang="en-US" sz="1200" b="0" i="0" u="none" strike="noStrike" kern="1200" baseline="0" dirty="0" err="1">
                <a:solidFill>
                  <a:schemeClr val="tx1"/>
                </a:solidFill>
                <a:latin typeface="+mn-lt"/>
                <a:ea typeface="+mn-ea"/>
                <a:cs typeface="+mn-cs"/>
              </a:rPr>
              <a:t>kateter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cone med kraft og </a:t>
            </a:r>
            <a:r>
              <a:rPr lang="en-US" sz="1200" b="0" i="0" u="none" strike="noStrike" kern="1200" baseline="0" dirty="0" err="1">
                <a:solidFill>
                  <a:schemeClr val="tx1"/>
                </a:solidFill>
                <a:latin typeface="+mn-lt"/>
                <a:ea typeface="+mn-ea"/>
                <a:cs typeface="+mn-cs"/>
              </a:rPr>
              <a:t>før</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aldri</a:t>
            </a:r>
            <a:r>
              <a:rPr lang="en-US" sz="1200" b="0" i="0" u="none" strike="noStrike" kern="1200" baseline="0" dirty="0">
                <a:solidFill>
                  <a:schemeClr val="tx1"/>
                </a:solidFill>
                <a:latin typeface="+mn-lt"/>
                <a:ea typeface="+mn-ea"/>
                <a:cs typeface="+mn-cs"/>
              </a:rPr>
              <a:t> inn over den </a:t>
            </a:r>
            <a:r>
              <a:rPr lang="en-US" sz="1200" b="0" i="0" u="none" strike="noStrike" kern="1200" baseline="0" dirty="0" err="1">
                <a:solidFill>
                  <a:schemeClr val="tx1"/>
                </a:solidFill>
                <a:latin typeface="+mn-lt"/>
                <a:ea typeface="+mn-ea"/>
                <a:cs typeface="+mn-cs"/>
              </a:rPr>
              <a:t>bredeste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delen</a:t>
            </a:r>
            <a:r>
              <a:rPr lang="en-US" sz="1200" b="0" i="0" u="none" strike="noStrike" kern="1200" baseline="0" dirty="0">
                <a:solidFill>
                  <a:schemeClr val="tx1"/>
                </a:solidFill>
                <a:latin typeface="+mn-lt"/>
                <a:ea typeface="+mn-ea"/>
                <a:cs typeface="+mn-cs"/>
              </a:rPr>
              <a:t> på </a:t>
            </a:r>
            <a:r>
              <a:rPr lang="en-US" sz="1200" b="0" i="0" u="none" strike="noStrike" kern="1200" baseline="0" dirty="0" err="1">
                <a:solidFill>
                  <a:schemeClr val="tx1"/>
                </a:solidFill>
                <a:latin typeface="+mn-lt"/>
                <a:ea typeface="+mn-ea"/>
                <a:cs typeface="+mn-cs"/>
              </a:rPr>
              <a:t>conen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katetrets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maks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lengde</a:t>
            </a:r>
            <a:r>
              <a:rPr lang="en-US" i="0" dirty="0"/>
              <a:t>. </a:t>
            </a:r>
            <a:endParaRPr lang="en-US" sz="1200" b="0" i="0" u="none" strike="noStrike" kern="1200" baseline="0" dirty="0">
              <a:solidFill>
                <a:schemeClr val="tx1"/>
              </a:solidFill>
              <a:latin typeface="+mn-lt"/>
              <a:ea typeface="+mn-ea"/>
              <a:cs typeface="+mn-cs"/>
            </a:endParaRPr>
          </a:p>
          <a:p>
            <a:endParaRPr lang="en-US" sz="1200" b="0" i="1"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MERK: Digital </a:t>
            </a:r>
            <a:r>
              <a:rPr lang="en-US" sz="1200" b="0" i="1" u="none" strike="noStrike" kern="1200" baseline="0" dirty="0" err="1">
                <a:solidFill>
                  <a:schemeClr val="tx1"/>
                </a:solidFill>
                <a:latin typeface="+mn-lt"/>
                <a:ea typeface="+mn-ea"/>
                <a:cs typeface="+mn-cs"/>
              </a:rPr>
              <a:t>tømming</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kan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behøves</a:t>
            </a:r>
            <a:r>
              <a:rPr lang="en-US" sz="1200" b="0" i="1" u="none" strike="noStrike" kern="1200" baseline="0" dirty="0">
                <a:solidFill>
                  <a:schemeClr val="tx1"/>
                </a:solidFill>
                <a:latin typeface="+mn-lt"/>
                <a:ea typeface="+mn-ea"/>
                <a:cs typeface="+mn-cs"/>
              </a:rPr>
              <a:t> for å </a:t>
            </a:r>
            <a:r>
              <a:rPr lang="en-US" sz="1200" b="0" i="1" u="none" strike="noStrike" kern="1200" baseline="0" dirty="0" err="1">
                <a:solidFill>
                  <a:schemeClr val="tx1"/>
                </a:solidFill>
                <a:latin typeface="+mn-lt"/>
                <a:ea typeface="+mn-ea"/>
                <a:cs typeface="+mn-cs"/>
              </a:rPr>
              <a:t>sikre</a:t>
            </a:r>
            <a:r>
              <a:rPr lang="en-US" sz="1200" b="0" i="1" u="none" strike="noStrike" kern="1200" baseline="0" dirty="0">
                <a:solidFill>
                  <a:schemeClr val="tx1"/>
                </a:solidFill>
                <a:latin typeface="+mn-lt"/>
                <a:ea typeface="+mn-ea"/>
                <a:cs typeface="+mn-cs"/>
              </a:rPr>
              <a:t> at </a:t>
            </a:r>
            <a:r>
              <a:rPr lang="en-US" sz="1200" b="0" i="1" u="none" strike="noStrike" kern="1200" baseline="0" dirty="0" err="1">
                <a:solidFill>
                  <a:schemeClr val="tx1"/>
                </a:solidFill>
                <a:latin typeface="+mn-lt"/>
                <a:ea typeface="+mn-ea"/>
                <a:cs typeface="+mn-cs"/>
              </a:rPr>
              <a:t>katetret</a:t>
            </a:r>
            <a:r>
              <a:rPr lang="en-US" sz="1200" b="0" i="1" u="none" strike="noStrike" kern="1200" baseline="0" dirty="0">
                <a:solidFill>
                  <a:schemeClr val="tx1"/>
                </a:solidFill>
                <a:latin typeface="+mn-lt"/>
                <a:ea typeface="+mn-ea"/>
                <a:cs typeface="+mn-cs"/>
              </a:rPr>
              <a:t>/</a:t>
            </a:r>
            <a:r>
              <a:rPr lang="en-US" sz="1200" b="0" i="1" u="none" strike="noStrike" kern="1200" baseline="0" dirty="0" err="1">
                <a:solidFill>
                  <a:schemeClr val="tx1"/>
                </a:solidFill>
                <a:latin typeface="+mn-lt"/>
                <a:ea typeface="+mn-ea"/>
                <a:cs typeface="+mn-cs"/>
              </a:rPr>
              <a:t>conen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kan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innføres</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sikkert</a:t>
            </a:r>
            <a:r>
              <a:rPr lang="en-US" sz="1200" b="0" i="1" u="none" strike="noStrike" kern="1200" baseline="0" dirty="0">
                <a:solidFill>
                  <a:schemeClr val="tx1"/>
                </a:solidFill>
                <a:latin typeface="+mn-lt"/>
                <a:ea typeface="+mn-ea"/>
                <a:cs typeface="+mn-cs"/>
              </a:rPr>
              <a:t> og </a:t>
            </a:r>
            <a:r>
              <a:rPr lang="en-US" sz="1200" b="0" i="1" u="none" strike="noStrike" kern="1200" baseline="0" dirty="0" err="1">
                <a:solidFill>
                  <a:schemeClr val="tx1"/>
                </a:solidFill>
                <a:latin typeface="+mn-lt"/>
                <a:ea typeface="+mn-ea"/>
                <a:cs typeface="+mn-cs"/>
              </a:rPr>
              <a:t>korrekt</a:t>
            </a:r>
            <a:r>
              <a:rPr lang="en-US" sz="1200" b="0" i="1" u="none" strike="noStrike" kern="1200" baseline="0" dirty="0">
                <a:solidFill>
                  <a:schemeClr val="tx1"/>
                </a:solidFill>
                <a:latin typeface="+mn-lt"/>
                <a:ea typeface="+mn-ea"/>
                <a:cs typeface="+mn-cs"/>
              </a:rPr>
              <a:t>. Dette er </a:t>
            </a:r>
            <a:r>
              <a:rPr lang="en-US" sz="1200" b="0" i="1" u="none" strike="noStrike" kern="1200" baseline="0" dirty="0" err="1">
                <a:solidFill>
                  <a:schemeClr val="tx1"/>
                </a:solidFill>
                <a:latin typeface="+mn-lt"/>
                <a:ea typeface="+mn-ea"/>
                <a:cs typeface="+mn-cs"/>
              </a:rPr>
              <a:t>spesielt</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viktig</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ved</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starten</a:t>
            </a:r>
            <a:r>
              <a:rPr lang="en-US" sz="1200" b="0" i="1" u="none" strike="noStrike" kern="1200" baseline="0" dirty="0">
                <a:solidFill>
                  <a:schemeClr val="tx1"/>
                </a:solidFill>
                <a:latin typeface="+mn-lt"/>
                <a:ea typeface="+mn-ea"/>
                <a:cs typeface="+mn-cs"/>
              </a:rPr>
              <a:t> av </a:t>
            </a:r>
            <a:r>
              <a:rPr lang="en-US" sz="1200" b="0" i="1" u="none" strike="noStrike" kern="1200" baseline="0" dirty="0" err="1">
                <a:solidFill>
                  <a:schemeClr val="tx1"/>
                </a:solidFill>
                <a:latin typeface="+mn-lt"/>
                <a:ea typeface="+mn-ea"/>
                <a:cs typeface="+mn-cs"/>
              </a:rPr>
              <a:t>bruken</a:t>
            </a:r>
            <a:r>
              <a:rPr lang="en-US" sz="1200" b="0" i="1" u="none" strike="noStrike" kern="1200" baseline="0" dirty="0">
                <a:solidFill>
                  <a:schemeClr val="tx1"/>
                </a:solidFill>
                <a:latin typeface="+mn-lt"/>
                <a:ea typeface="+mn-ea"/>
                <a:cs typeface="+mn-cs"/>
              </a:rPr>
              <a:t> av </a:t>
            </a:r>
            <a:r>
              <a:rPr lang="en-US" sz="1200" b="0" i="1" u="none" strike="noStrike" kern="1200" baseline="0" dirty="0" err="1">
                <a:solidFill>
                  <a:schemeClr val="tx1"/>
                </a:solidFill>
                <a:latin typeface="+mn-lt"/>
                <a:ea typeface="+mn-ea"/>
                <a:cs typeface="+mn-cs"/>
              </a:rPr>
              <a:t>systemet</a:t>
            </a:r>
            <a:r>
              <a:rPr lang="en-US" sz="1200" b="0" i="1" u="none" strike="noStrike" kern="1200" baseline="0" dirty="0">
                <a:solidFill>
                  <a:schemeClr val="tx1"/>
                </a:solidFill>
                <a:latin typeface="+mn-lt"/>
                <a:ea typeface="+mn-ea"/>
                <a:cs typeface="+mn-cs"/>
              </a:rPr>
              <a:t>. </a:t>
            </a:r>
            <a:r>
              <a:rPr lang="nb-NO" sz="1200" b="0" i="1" u="none" strike="noStrike" kern="1200" baseline="0" dirty="0">
                <a:solidFill>
                  <a:schemeClr val="tx1"/>
                </a:solidFill>
                <a:latin typeface="+mn-lt"/>
                <a:ea typeface="+mn-ea"/>
                <a:cs typeface="+mn-cs"/>
              </a:rPr>
              <a:t>Når det er godt etablert, vil endetarmen vanligvis være tom når man utfører TAI. Men hvis motstanden fortsetter, må du ikke tvinge </a:t>
            </a:r>
            <a:r>
              <a:rPr lang="nb-NO" sz="1200" b="0" i="1" u="none" strike="noStrike" kern="1200" baseline="0" dirty="0" err="1">
                <a:solidFill>
                  <a:schemeClr val="tx1"/>
                </a:solidFill>
                <a:latin typeface="+mn-lt"/>
                <a:ea typeface="+mn-ea"/>
                <a:cs typeface="+mn-cs"/>
              </a:rPr>
              <a:t>conen</a:t>
            </a:r>
            <a:r>
              <a:rPr lang="nb-NO" sz="1200" b="0" i="1" u="none" strike="noStrike" kern="1200" baseline="0" dirty="0">
                <a:solidFill>
                  <a:schemeClr val="tx1"/>
                </a:solidFill>
                <a:latin typeface="+mn-lt"/>
                <a:ea typeface="+mn-ea"/>
                <a:cs typeface="+mn-cs"/>
              </a:rPr>
              <a:t> inn i endetarmen. Slutt å irrigere og undersøk årsaken til resistens.</a:t>
            </a:r>
            <a:r>
              <a:rPr lang="en-US" sz="1200" b="0" i="1" u="none" strike="noStrike" kern="1200" baseline="0" dirty="0">
                <a:solidFill>
                  <a:schemeClr val="tx1"/>
                </a:solidFill>
                <a:latin typeface="+mn-lt"/>
                <a:ea typeface="+mn-ea"/>
                <a:cs typeface="+mn-cs"/>
              </a:rPr>
              <a:t>  </a:t>
            </a:r>
          </a:p>
          <a:p>
            <a:endParaRPr lang="en-US" sz="1200" b="0" i="1" u="none" strike="noStrike" kern="1200" baseline="0" dirty="0">
              <a:solidFill>
                <a:schemeClr val="tx1"/>
              </a:solidFill>
              <a:latin typeface="+mn-lt"/>
              <a:ea typeface="+mn-ea"/>
              <a:cs typeface="+mn-cs"/>
            </a:endParaRPr>
          </a:p>
          <a:p>
            <a:r>
              <a:rPr lang="en-US" sz="1200" b="1" i="0" u="none" strike="noStrike" kern="1200" baseline="0" dirty="0" err="1">
                <a:solidFill>
                  <a:schemeClr val="tx1"/>
                </a:solidFill>
                <a:latin typeface="+mn-lt"/>
                <a:ea typeface="+mn-ea"/>
                <a:cs typeface="+mn-cs"/>
              </a:rPr>
              <a:t>Blås</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opp</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ballongen</a:t>
            </a:r>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Barn: </a:t>
            </a:r>
            <a:r>
              <a:rPr lang="en-US" sz="1200" b="0" i="0" u="none" strike="noStrike" kern="1200" baseline="0" dirty="0" err="1">
                <a:solidFill>
                  <a:schemeClr val="tx1"/>
                </a:solidFill>
                <a:latin typeface="+mn-lt"/>
                <a:ea typeface="+mn-ea"/>
                <a:cs typeface="+mn-cs"/>
              </a:rPr>
              <a:t>Følg</a:t>
            </a:r>
            <a:r>
              <a:rPr lang="en-US" sz="1200" b="0" i="0" u="none" strike="noStrike" kern="1200" baseline="0" dirty="0">
                <a:solidFill>
                  <a:schemeClr val="tx1"/>
                </a:solidFill>
                <a:latin typeface="+mn-lt"/>
                <a:ea typeface="+mn-ea"/>
                <a:cs typeface="+mn-cs"/>
              </a:rPr>
              <a:t> med på </a:t>
            </a:r>
            <a:r>
              <a:rPr lang="en-US" sz="1200" b="0" i="0" u="none" strike="noStrike" kern="1200" baseline="0" dirty="0" err="1">
                <a:solidFill>
                  <a:schemeClr val="tx1"/>
                </a:solidFill>
                <a:latin typeface="+mn-lt"/>
                <a:ea typeface="+mn-ea"/>
                <a:cs typeface="+mn-cs"/>
              </a:rPr>
              <a:t>barnets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ansikt</a:t>
            </a:r>
            <a:r>
              <a:rPr lang="en-US" sz="1200" b="0" i="0" u="none" strike="noStrike" kern="1200" baseline="0" dirty="0">
                <a:solidFill>
                  <a:schemeClr val="tx1"/>
                </a:solidFill>
                <a:latin typeface="+mn-lt"/>
                <a:ea typeface="+mn-ea"/>
                <a:cs typeface="+mn-cs"/>
              </a:rPr>
              <a:t> under </a:t>
            </a:r>
            <a:r>
              <a:rPr lang="en-US" sz="1200" b="0" i="0" u="none" strike="noStrike" kern="1200" baseline="0" dirty="0" err="1">
                <a:solidFill>
                  <a:schemeClr val="tx1"/>
                </a:solidFill>
                <a:latin typeface="+mn-lt"/>
                <a:ea typeface="+mn-ea"/>
                <a:cs typeface="+mn-cs"/>
              </a:rPr>
              <a:t>oppblåsing</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ballongen</a:t>
            </a:r>
            <a:r>
              <a:rPr lang="en-US" sz="1200" b="0" i="0" u="none" strike="noStrike" kern="1200" baseline="0" dirty="0">
                <a:solidFill>
                  <a:schemeClr val="tx1"/>
                </a:solidFill>
                <a:latin typeface="+mn-lt"/>
                <a:ea typeface="+mn-ea"/>
                <a:cs typeface="+mn-cs"/>
              </a:rPr>
              <a:t>. Se </a:t>
            </a:r>
            <a:r>
              <a:rPr lang="en-US" sz="1200" b="0" i="0" u="none" strike="noStrike" kern="1200" baseline="0" dirty="0" err="1">
                <a:solidFill>
                  <a:schemeClr val="tx1"/>
                </a:solidFill>
                <a:latin typeface="+mn-lt"/>
                <a:ea typeface="+mn-ea"/>
                <a:cs typeface="+mn-cs"/>
              </a:rPr>
              <a:t>etter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tegn</a:t>
            </a:r>
            <a:r>
              <a:rPr lang="en-US" sz="1200" b="0" i="0" u="none" strike="noStrike" kern="1200" baseline="0" dirty="0">
                <a:solidFill>
                  <a:schemeClr val="tx1"/>
                </a:solidFill>
                <a:latin typeface="+mn-lt"/>
                <a:ea typeface="+mn-ea"/>
                <a:cs typeface="+mn-cs"/>
              </a:rPr>
              <a:t> stress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ubehag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Stopp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opp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ta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pause </a:t>
            </a:r>
            <a:r>
              <a:rPr lang="en-US" sz="1200" b="0" i="0" u="none" strike="noStrike" kern="1200" baseline="0" dirty="0" err="1">
                <a:solidFill>
                  <a:schemeClr val="tx1"/>
                </a:solidFill>
                <a:latin typeface="+mn-lt"/>
                <a:ea typeface="+mn-ea"/>
                <a:cs typeface="+mn-cs"/>
              </a:rPr>
              <a:t>dersom</a:t>
            </a:r>
            <a:r>
              <a:rPr lang="en-US" sz="1200" b="0" i="0" u="none" strike="noStrike" kern="1200" baseline="0" dirty="0">
                <a:solidFill>
                  <a:schemeClr val="tx1"/>
                </a:solidFill>
                <a:latin typeface="+mn-lt"/>
                <a:ea typeface="+mn-ea"/>
                <a:cs typeface="+mn-cs"/>
              </a:rPr>
              <a:t> det er </a:t>
            </a:r>
            <a:r>
              <a:rPr lang="en-US" sz="1200" b="0" i="0" u="none" strike="noStrike" kern="1200" baseline="0" dirty="0" err="1">
                <a:solidFill>
                  <a:schemeClr val="tx1"/>
                </a:solidFill>
                <a:latin typeface="+mn-lt"/>
                <a:ea typeface="+mn-ea"/>
                <a:cs typeface="+mn-cs"/>
              </a:rPr>
              <a:t>ubehagelig</a:t>
            </a:r>
            <a:r>
              <a:rPr lang="en-US" sz="1200" b="0" i="0" u="none" strike="noStrike" kern="1200" baseline="0" dirty="0">
                <a:solidFill>
                  <a:schemeClr val="tx1"/>
                </a:solidFill>
                <a:latin typeface="+mn-lt"/>
                <a:ea typeface="+mn-ea"/>
                <a:cs typeface="+mn-cs"/>
              </a:rPr>
              <a:t> for </a:t>
            </a:r>
            <a:r>
              <a:rPr lang="en-US" sz="1200" b="0" i="0" u="none" strike="noStrike" kern="1200" baseline="0" dirty="0" err="1">
                <a:solidFill>
                  <a:schemeClr val="tx1"/>
                </a:solidFill>
                <a:latin typeface="+mn-lt"/>
                <a:ea typeface="+mn-ea"/>
                <a:cs typeface="+mn-cs"/>
              </a:rPr>
              <a:t>barnet</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Navina</a:t>
            </a:r>
            <a:r>
              <a:rPr lang="en-US" sz="1200" b="0" i="0" u="none" strike="noStrike" kern="1200" baseline="0" dirty="0">
                <a:solidFill>
                  <a:schemeClr val="tx1"/>
                </a:solidFill>
                <a:latin typeface="+mn-lt"/>
                <a:ea typeface="+mn-ea"/>
                <a:cs typeface="+mn-cs"/>
              </a:rPr>
              <a:t> Smart</a:t>
            </a:r>
          </a:p>
          <a:p>
            <a:r>
              <a:rPr lang="en-US" sz="1200" b="0" i="0" u="none" strike="noStrike" kern="1200" baseline="0" dirty="0">
                <a:solidFill>
                  <a:schemeClr val="tx1"/>
                </a:solidFill>
                <a:latin typeface="+mn-lt"/>
                <a:ea typeface="+mn-ea"/>
                <a:cs typeface="+mn-cs"/>
              </a:rPr>
              <a:t>1. </a:t>
            </a:r>
            <a:r>
              <a:rPr lang="en-US" sz="1200" b="0" i="0" u="none" strike="noStrike" kern="1200" baseline="0" dirty="0" err="1">
                <a:solidFill>
                  <a:schemeClr val="tx1"/>
                </a:solidFill>
                <a:latin typeface="+mn-lt"/>
                <a:ea typeface="+mn-ea"/>
                <a:cs typeface="+mn-cs"/>
              </a:rPr>
              <a:t>Trykk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blås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opp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ballongen</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knappen</a:t>
            </a:r>
            <a:r>
              <a:rPr lang="en-US" sz="1200" b="0" i="0" u="none" strike="noStrike" kern="1200" baseline="0" dirty="0">
                <a:solidFill>
                  <a:schemeClr val="tx1"/>
                </a:solidFill>
                <a:latin typeface="+mn-lt"/>
                <a:ea typeface="+mn-ea"/>
                <a:cs typeface="+mn-cs"/>
              </a:rPr>
              <a:t> på </a:t>
            </a:r>
            <a:r>
              <a:rPr lang="en-US" sz="1200" b="0" i="0" u="none" strike="noStrike" kern="1200" baseline="0" dirty="0" err="1">
                <a:solidFill>
                  <a:schemeClr val="tx1"/>
                </a:solidFill>
                <a:latin typeface="+mn-lt"/>
                <a:ea typeface="+mn-ea"/>
                <a:cs typeface="+mn-cs"/>
              </a:rPr>
              <a:t>Navina</a:t>
            </a:r>
            <a:r>
              <a:rPr lang="en-US" sz="1200" b="0" i="0" u="none" strike="noStrike" kern="1200" baseline="0" dirty="0">
                <a:solidFill>
                  <a:schemeClr val="tx1"/>
                </a:solidFill>
                <a:latin typeface="+mn-lt"/>
                <a:ea typeface="+mn-ea"/>
                <a:cs typeface="+mn-cs"/>
              </a:rPr>
              <a:t> Smart </a:t>
            </a:r>
            <a:r>
              <a:rPr lang="en-US" sz="1200" b="0" i="0" u="none" strike="noStrike" kern="1200" baseline="0" dirty="0" err="1">
                <a:solidFill>
                  <a:schemeClr val="tx1"/>
                </a:solidFill>
                <a:latin typeface="+mn-lt"/>
                <a:ea typeface="+mn-ea"/>
                <a:cs typeface="+mn-cs"/>
              </a:rPr>
              <a:t>kontrollenheten</a:t>
            </a:r>
            <a:r>
              <a:rPr lang="en-US" sz="1200" b="0" i="0" u="none" strike="noStrike" kern="1200" baseline="0" dirty="0">
                <a:solidFill>
                  <a:schemeClr val="tx1"/>
                </a:solidFill>
                <a:latin typeface="+mn-lt"/>
                <a:ea typeface="+mn-ea"/>
                <a:cs typeface="+mn-cs"/>
              </a:rPr>
              <a:t> for å </a:t>
            </a:r>
            <a:r>
              <a:rPr lang="en-US" sz="1200" b="0" i="0" u="none" strike="noStrike" kern="1200" baseline="0" dirty="0" err="1">
                <a:solidFill>
                  <a:schemeClr val="tx1"/>
                </a:solidFill>
                <a:latin typeface="+mn-lt"/>
                <a:ea typeface="+mn-ea"/>
                <a:cs typeface="+mn-cs"/>
              </a:rPr>
              <a:t>fylle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luft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ballongen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Stopp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oppblåsingen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når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helst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ved</a:t>
            </a:r>
            <a:r>
              <a:rPr lang="en-US" sz="1200" b="0" i="0" u="none" strike="noStrike" kern="1200" baseline="0" dirty="0">
                <a:solidFill>
                  <a:schemeClr val="tx1"/>
                </a:solidFill>
                <a:latin typeface="+mn-lt"/>
                <a:ea typeface="+mn-ea"/>
                <a:cs typeface="+mn-cs"/>
              </a:rPr>
              <a:t> å </a:t>
            </a:r>
            <a:r>
              <a:rPr lang="en-US" sz="1200" b="0" i="0" u="none" strike="noStrike" kern="1200" baseline="0" dirty="0" err="1">
                <a:solidFill>
                  <a:schemeClr val="tx1"/>
                </a:solidFill>
                <a:latin typeface="+mn-lt"/>
                <a:ea typeface="+mn-ea"/>
                <a:cs typeface="+mn-cs"/>
              </a:rPr>
              <a:t>slippe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opp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knappen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2. </a:t>
            </a:r>
            <a:r>
              <a:rPr lang="en-US" sz="1200" b="0" i="0" u="none" strike="noStrike" kern="1200" baseline="0" dirty="0" err="1">
                <a:solidFill>
                  <a:schemeClr val="tx1"/>
                </a:solidFill>
                <a:latin typeface="+mn-lt"/>
                <a:ea typeface="+mn-ea"/>
                <a:cs typeface="+mn-cs"/>
              </a:rPr>
              <a:t>Blås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opp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ballongen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størrelsen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som</a:t>
            </a:r>
            <a:r>
              <a:rPr lang="en-US" sz="1200" b="0" i="0" u="none" strike="noStrike" kern="1200" baseline="0" dirty="0">
                <a:solidFill>
                  <a:schemeClr val="tx1"/>
                </a:solidFill>
                <a:latin typeface="+mn-lt"/>
                <a:ea typeface="+mn-ea"/>
                <a:cs typeface="+mn-cs"/>
              </a:rPr>
              <a:t> er </a:t>
            </a:r>
            <a:r>
              <a:rPr lang="en-US" sz="1200" b="0" i="0" u="none" strike="noStrike" kern="1200" baseline="0" dirty="0" err="1">
                <a:solidFill>
                  <a:schemeClr val="tx1"/>
                </a:solidFill>
                <a:latin typeface="+mn-lt"/>
                <a:ea typeface="+mn-ea"/>
                <a:cs typeface="+mn-cs"/>
              </a:rPr>
              <a:t>forhåndsinnstilt</a:t>
            </a:r>
            <a:r>
              <a:rPr lang="en-US" sz="1200" b="0" i="0" u="none" strike="noStrike" kern="1200" baseline="0" dirty="0">
                <a:solidFill>
                  <a:schemeClr val="tx1"/>
                </a:solidFill>
                <a:latin typeface="+mn-lt"/>
                <a:ea typeface="+mn-ea"/>
                <a:cs typeface="+mn-cs"/>
              </a:rPr>
              <a:t>. Det </a:t>
            </a:r>
            <a:r>
              <a:rPr lang="en-US" sz="1200" b="0" i="0" u="none" strike="noStrike" kern="1200" baseline="0" dirty="0" err="1">
                <a:solidFill>
                  <a:schemeClr val="tx1"/>
                </a:solidFill>
                <a:latin typeface="+mn-lt"/>
                <a:ea typeface="+mn-ea"/>
                <a:cs typeface="+mn-cs"/>
              </a:rPr>
              <a:t>anbefales</a:t>
            </a:r>
            <a:r>
              <a:rPr lang="en-US" sz="1200" b="0" i="0" u="none" strike="noStrike" kern="1200" baseline="0" dirty="0">
                <a:solidFill>
                  <a:schemeClr val="tx1"/>
                </a:solidFill>
                <a:latin typeface="+mn-lt"/>
                <a:ea typeface="+mn-ea"/>
                <a:cs typeface="+mn-cs"/>
              </a:rPr>
              <a:t> å </a:t>
            </a:r>
            <a:r>
              <a:rPr lang="en-US" sz="1200" b="0" i="0" u="none" strike="noStrike" kern="1200" baseline="0" dirty="0" err="1">
                <a:solidFill>
                  <a:schemeClr val="tx1"/>
                </a:solidFill>
                <a:latin typeface="+mn-lt"/>
                <a:ea typeface="+mn-ea"/>
                <a:cs typeface="+mn-cs"/>
              </a:rPr>
              <a:t>starte</a:t>
            </a:r>
            <a:r>
              <a:rPr lang="en-US" sz="1200" b="0" i="0" u="none" strike="noStrike" kern="1200" baseline="0" dirty="0">
                <a:solidFill>
                  <a:schemeClr val="tx1"/>
                </a:solidFill>
                <a:latin typeface="+mn-lt"/>
                <a:ea typeface="+mn-ea"/>
                <a:cs typeface="+mn-cs"/>
              </a:rPr>
              <a:t> med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liten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ballong</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øke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behov</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3. </a:t>
            </a:r>
            <a:r>
              <a:rPr lang="en-US" sz="1200" b="0" i="0" u="none" strike="noStrike" kern="1200" baseline="0" dirty="0" err="1">
                <a:solidFill>
                  <a:schemeClr val="tx1"/>
                </a:solidFill>
                <a:latin typeface="+mn-lt"/>
                <a:ea typeface="+mn-ea"/>
                <a:cs typeface="+mn-cs"/>
              </a:rPr>
              <a:t>Trekk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katetret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forsiktig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litt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ned</a:t>
            </a:r>
            <a:r>
              <a:rPr lang="en-US" sz="1200" b="0" i="0" u="none" strike="noStrike" kern="1200" baseline="0" dirty="0">
                <a:solidFill>
                  <a:schemeClr val="tx1"/>
                </a:solidFill>
                <a:latin typeface="+mn-lt"/>
                <a:ea typeface="+mn-ea"/>
                <a:cs typeface="+mn-cs"/>
              </a:rPr>
              <a:t> for å </a:t>
            </a:r>
            <a:r>
              <a:rPr lang="en-US" sz="1200" b="0" i="0" u="none" strike="noStrike" kern="1200" baseline="0" dirty="0" err="1">
                <a:solidFill>
                  <a:schemeClr val="tx1"/>
                </a:solidFill>
                <a:latin typeface="+mn-lt"/>
                <a:ea typeface="+mn-ea"/>
                <a:cs typeface="+mn-cs"/>
              </a:rPr>
              <a:t>tette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rektum</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Navina</a:t>
            </a:r>
            <a:r>
              <a:rPr lang="en-US" sz="1200" b="0" i="0" u="none" strike="noStrike" kern="1200" baseline="0" dirty="0">
                <a:solidFill>
                  <a:schemeClr val="tx1"/>
                </a:solidFill>
                <a:latin typeface="+mn-lt"/>
                <a:ea typeface="+mn-ea"/>
                <a:cs typeface="+mn-cs"/>
              </a:rPr>
              <a:t> Classic</a:t>
            </a:r>
          </a:p>
          <a:p>
            <a:r>
              <a:rPr lang="en-US" sz="1200" b="0" i="0" u="none" strike="noStrike" kern="1200" baseline="0" dirty="0">
                <a:solidFill>
                  <a:schemeClr val="tx1"/>
                </a:solidFill>
                <a:latin typeface="+mn-lt"/>
                <a:ea typeface="+mn-ea"/>
                <a:cs typeface="+mn-cs"/>
              </a:rPr>
              <a:t>1. </a:t>
            </a:r>
            <a:r>
              <a:rPr lang="en-US" sz="1200" b="0" i="0" u="none" strike="noStrike" kern="1200" baseline="0" dirty="0" err="1">
                <a:solidFill>
                  <a:schemeClr val="tx1"/>
                </a:solidFill>
                <a:latin typeface="+mn-lt"/>
                <a:ea typeface="+mn-ea"/>
                <a:cs typeface="+mn-cs"/>
              </a:rPr>
              <a:t>Bruk</a:t>
            </a:r>
            <a:r>
              <a:rPr lang="en-US" sz="1200" b="0" i="0" u="none" strike="noStrike" kern="1200" baseline="0" dirty="0">
                <a:solidFill>
                  <a:schemeClr val="tx1"/>
                </a:solidFill>
                <a:latin typeface="+mn-lt"/>
                <a:ea typeface="+mn-ea"/>
                <a:cs typeface="+mn-cs"/>
              </a:rPr>
              <a:t> den lyse </a:t>
            </a:r>
            <a:r>
              <a:rPr lang="en-US" sz="1200" b="0" i="0" u="none" strike="noStrike" kern="1200" baseline="0" dirty="0" err="1">
                <a:solidFill>
                  <a:schemeClr val="tx1"/>
                </a:solidFill>
                <a:latin typeface="+mn-lt"/>
                <a:ea typeface="+mn-ea"/>
                <a:cs typeface="+mn-cs"/>
              </a:rPr>
              <a:t>blå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pumpen</a:t>
            </a:r>
            <a:r>
              <a:rPr lang="en-US" sz="1200" b="0" i="0" u="none" strike="noStrike" kern="1200" baseline="0" dirty="0">
                <a:solidFill>
                  <a:schemeClr val="tx1"/>
                </a:solidFill>
                <a:latin typeface="+mn-lt"/>
                <a:ea typeface="+mn-ea"/>
                <a:cs typeface="+mn-cs"/>
              </a:rPr>
              <a:t> på </a:t>
            </a:r>
            <a:r>
              <a:rPr lang="en-US" sz="1200" b="0" i="0" u="none" strike="noStrike" kern="1200" baseline="0" dirty="0" err="1">
                <a:solidFill>
                  <a:schemeClr val="tx1"/>
                </a:solidFill>
                <a:latin typeface="+mn-lt"/>
                <a:ea typeface="+mn-ea"/>
                <a:cs typeface="+mn-cs"/>
              </a:rPr>
              <a:t>Navina</a:t>
            </a:r>
            <a:r>
              <a:rPr lang="en-US" sz="1200" b="0" i="0" u="none" strike="noStrike" kern="1200" baseline="0" dirty="0">
                <a:solidFill>
                  <a:schemeClr val="tx1"/>
                </a:solidFill>
                <a:latin typeface="+mn-lt"/>
                <a:ea typeface="+mn-ea"/>
                <a:cs typeface="+mn-cs"/>
              </a:rPr>
              <a:t> Classic </a:t>
            </a:r>
            <a:r>
              <a:rPr lang="en-US" sz="1200" b="0" i="0" u="none" strike="noStrike" kern="1200" baseline="0" dirty="0" err="1">
                <a:solidFill>
                  <a:schemeClr val="tx1"/>
                </a:solidFill>
                <a:latin typeface="+mn-lt"/>
                <a:ea typeface="+mn-ea"/>
                <a:cs typeface="+mn-cs"/>
              </a:rPr>
              <a:t>kontrollenheten</a:t>
            </a:r>
            <a:r>
              <a:rPr lang="en-US" sz="1200" b="0" i="0" u="none" strike="noStrike" kern="1200" baseline="0" dirty="0">
                <a:solidFill>
                  <a:schemeClr val="tx1"/>
                </a:solidFill>
                <a:latin typeface="+mn-lt"/>
                <a:ea typeface="+mn-ea"/>
                <a:cs typeface="+mn-cs"/>
              </a:rPr>
              <a:t> for å </a:t>
            </a:r>
            <a:r>
              <a:rPr lang="en-US" sz="1200" b="0" i="0" u="none" strike="noStrike" kern="1200" baseline="0" dirty="0" err="1">
                <a:solidFill>
                  <a:schemeClr val="tx1"/>
                </a:solidFill>
                <a:latin typeface="+mn-lt"/>
                <a:ea typeface="+mn-ea"/>
                <a:cs typeface="+mn-cs"/>
              </a:rPr>
              <a:t>blåse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opp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ballongen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Stopp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oppblåsingen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når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helst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ved</a:t>
            </a:r>
            <a:r>
              <a:rPr lang="en-US" sz="1200" b="0" i="0" u="none" strike="noStrike" kern="1200" baseline="0" dirty="0">
                <a:solidFill>
                  <a:schemeClr val="tx1"/>
                </a:solidFill>
                <a:latin typeface="+mn-lt"/>
                <a:ea typeface="+mn-ea"/>
                <a:cs typeface="+mn-cs"/>
              </a:rPr>
              <a:t> å </a:t>
            </a:r>
            <a:r>
              <a:rPr lang="en-US" sz="1200" b="0" i="0" u="none" strike="noStrike" kern="1200" baseline="0" dirty="0" err="1">
                <a:solidFill>
                  <a:schemeClr val="tx1"/>
                </a:solidFill>
                <a:latin typeface="+mn-lt"/>
                <a:ea typeface="+mn-ea"/>
                <a:cs typeface="+mn-cs"/>
              </a:rPr>
              <a:t>slippe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pumpen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2. </a:t>
            </a:r>
            <a:r>
              <a:rPr lang="en-US" sz="1200" b="0" i="0" u="none" strike="noStrike" kern="1200" baseline="0" dirty="0" err="1">
                <a:solidFill>
                  <a:schemeClr val="tx1"/>
                </a:solidFill>
                <a:latin typeface="+mn-lt"/>
                <a:ea typeface="+mn-ea"/>
                <a:cs typeface="+mn-cs"/>
              </a:rPr>
              <a:t>Blås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opp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ballongen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anbefalt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størrelse</a:t>
            </a:r>
            <a:r>
              <a:rPr lang="en-US" sz="1200" b="0" i="0" u="none" strike="noStrike" kern="1200" baseline="0" dirty="0">
                <a:solidFill>
                  <a:schemeClr val="tx1"/>
                </a:solidFill>
                <a:latin typeface="+mn-lt"/>
                <a:ea typeface="+mn-ea"/>
                <a:cs typeface="+mn-cs"/>
              </a:rPr>
              <a:t>. Det er </a:t>
            </a:r>
            <a:r>
              <a:rPr lang="en-US" sz="1200" b="0" i="0" u="none" strike="noStrike" kern="1200" baseline="0" dirty="0" err="1">
                <a:solidFill>
                  <a:schemeClr val="tx1"/>
                </a:solidFill>
                <a:latin typeface="+mn-lt"/>
                <a:ea typeface="+mn-ea"/>
                <a:cs typeface="+mn-cs"/>
              </a:rPr>
              <a:t>anbefalt</a:t>
            </a:r>
            <a:r>
              <a:rPr lang="en-US" sz="1200" b="0" i="0" u="none" strike="noStrike" kern="1200" baseline="0" dirty="0">
                <a:solidFill>
                  <a:schemeClr val="tx1"/>
                </a:solidFill>
                <a:latin typeface="+mn-lt"/>
                <a:ea typeface="+mn-ea"/>
                <a:cs typeface="+mn-cs"/>
              </a:rPr>
              <a:t> å </a:t>
            </a:r>
            <a:r>
              <a:rPr lang="en-US" sz="1200" b="0" i="0" u="none" strike="noStrike" kern="1200" baseline="0" dirty="0" err="1">
                <a:solidFill>
                  <a:schemeClr val="tx1"/>
                </a:solidFill>
                <a:latin typeface="+mn-lt"/>
                <a:ea typeface="+mn-ea"/>
                <a:cs typeface="+mn-cs"/>
              </a:rPr>
              <a:t>starte</a:t>
            </a:r>
            <a:r>
              <a:rPr lang="en-US" sz="1200" b="0" i="0" u="none" strike="noStrike" kern="1200" baseline="0" dirty="0">
                <a:solidFill>
                  <a:schemeClr val="tx1"/>
                </a:solidFill>
                <a:latin typeface="+mn-lt"/>
                <a:ea typeface="+mn-ea"/>
                <a:cs typeface="+mn-cs"/>
              </a:rPr>
              <a:t> med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liten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ballong</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øke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etter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behov</a:t>
            </a:r>
            <a:r>
              <a:rPr lang="en-US" sz="1200" b="0" i="0"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Bruk</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aldri</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mer</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enn</a:t>
            </a:r>
            <a:r>
              <a:rPr lang="en-US" sz="1200" b="0" i="1" u="none" strike="noStrike" kern="1200" baseline="0" dirty="0">
                <a:solidFill>
                  <a:schemeClr val="tx1"/>
                </a:solidFill>
                <a:latin typeface="+mn-lt"/>
                <a:ea typeface="+mn-ea"/>
                <a:cs typeface="+mn-cs"/>
              </a:rPr>
              <a:t>  </a:t>
            </a:r>
            <a:r>
              <a:rPr lang="en-US" sz="1200" b="1" i="1" u="none" strike="noStrike" kern="1200" baseline="0" dirty="0">
                <a:solidFill>
                  <a:schemeClr val="tx1"/>
                </a:solidFill>
                <a:latin typeface="+mn-lt"/>
                <a:ea typeface="+mn-ea"/>
                <a:cs typeface="+mn-cs"/>
              </a:rPr>
              <a:t>5 </a:t>
            </a:r>
            <a:r>
              <a:rPr lang="en-US" sz="1200" b="0" i="1" u="none" strike="noStrike" kern="1200" baseline="0" dirty="0">
                <a:solidFill>
                  <a:schemeClr val="tx1"/>
                </a:solidFill>
                <a:latin typeface="+mn-lt"/>
                <a:ea typeface="+mn-ea"/>
                <a:cs typeface="+mn-cs"/>
              </a:rPr>
              <a:t>pump </a:t>
            </a:r>
            <a:r>
              <a:rPr lang="en-US" sz="1200" b="0" i="1" u="none" strike="noStrike" kern="1200" baseline="0" dirty="0" err="1">
                <a:solidFill>
                  <a:schemeClr val="tx1"/>
                </a:solidFill>
                <a:latin typeface="+mn-lt"/>
                <a:ea typeface="+mn-ea"/>
                <a:cs typeface="+mn-cs"/>
              </a:rPr>
              <a:t>når</a:t>
            </a:r>
            <a:r>
              <a:rPr lang="en-US" sz="1200" b="0" i="1" u="none" strike="noStrike" kern="1200" baseline="0" dirty="0">
                <a:solidFill>
                  <a:schemeClr val="tx1"/>
                </a:solidFill>
                <a:latin typeface="+mn-lt"/>
                <a:ea typeface="+mn-ea"/>
                <a:cs typeface="+mn-cs"/>
              </a:rPr>
              <a:t> du </a:t>
            </a:r>
            <a:r>
              <a:rPr lang="en-US" sz="1200" b="0" i="1" u="none" strike="noStrike" kern="1200" baseline="0" dirty="0" err="1">
                <a:solidFill>
                  <a:schemeClr val="tx1"/>
                </a:solidFill>
                <a:latin typeface="+mn-lt"/>
                <a:ea typeface="+mn-ea"/>
                <a:cs typeface="+mn-cs"/>
              </a:rPr>
              <a:t>bruker</a:t>
            </a:r>
            <a:r>
              <a:rPr lang="en-US" sz="1200" b="0" i="1" u="none" strike="noStrike" kern="1200" baseline="0" dirty="0">
                <a:solidFill>
                  <a:schemeClr val="tx1"/>
                </a:solidFill>
                <a:latin typeface="+mn-lt"/>
                <a:ea typeface="+mn-ea"/>
                <a:cs typeface="+mn-cs"/>
              </a:rPr>
              <a:t>  </a:t>
            </a:r>
            <a:r>
              <a:rPr lang="en-US" sz="1200" b="1" i="1" u="none" strike="noStrike" kern="1200" baseline="0" dirty="0">
                <a:solidFill>
                  <a:schemeClr val="tx1"/>
                </a:solidFill>
                <a:latin typeface="+mn-lt"/>
                <a:ea typeface="+mn-ea"/>
                <a:cs typeface="+mn-cs"/>
              </a:rPr>
              <a:t>regular </a:t>
            </a:r>
            <a:r>
              <a:rPr lang="en-US" sz="1200" b="1" i="1" u="none" strike="noStrike" kern="1200" baseline="0" dirty="0" err="1">
                <a:solidFill>
                  <a:schemeClr val="tx1"/>
                </a:solidFill>
                <a:latin typeface="+mn-lt"/>
                <a:ea typeface="+mn-ea"/>
                <a:cs typeface="+mn-cs"/>
              </a:rPr>
              <a:t>k</a:t>
            </a:r>
            <a:r>
              <a:rPr lang="en-US" sz="1200" b="0" i="1" u="none" strike="noStrike" kern="1200" baseline="0" dirty="0" err="1">
                <a:solidFill>
                  <a:schemeClr val="tx1"/>
                </a:solidFill>
                <a:latin typeface="+mn-lt"/>
                <a:ea typeface="+mn-ea"/>
                <a:cs typeface="+mn-cs"/>
              </a:rPr>
              <a:t>ateter</a:t>
            </a:r>
            <a:r>
              <a:rPr lang="en-US" sz="1200" b="0" i="1" u="none" strike="noStrike" kern="1200" baseline="0" dirty="0">
                <a:solidFill>
                  <a:schemeClr val="tx1"/>
                </a:solidFill>
                <a:latin typeface="+mn-lt"/>
                <a:ea typeface="+mn-ea"/>
                <a:cs typeface="+mn-cs"/>
              </a:rPr>
              <a:t> og </a:t>
            </a:r>
            <a:r>
              <a:rPr lang="en-US" sz="1200" b="0" i="1" u="none" strike="noStrike" kern="1200" baseline="0" dirty="0" err="1">
                <a:solidFill>
                  <a:schemeClr val="tx1"/>
                </a:solidFill>
                <a:latin typeface="+mn-lt"/>
                <a:ea typeface="+mn-ea"/>
                <a:cs typeface="+mn-cs"/>
              </a:rPr>
              <a:t>bruk</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aldri</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mer</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enn</a:t>
            </a:r>
            <a:r>
              <a:rPr lang="en-US" sz="1200" b="0" i="1" u="none" strike="noStrike" kern="1200" baseline="0" dirty="0">
                <a:solidFill>
                  <a:schemeClr val="tx1"/>
                </a:solidFill>
                <a:latin typeface="+mn-lt"/>
                <a:ea typeface="+mn-ea"/>
                <a:cs typeface="+mn-cs"/>
              </a:rPr>
              <a:t> </a:t>
            </a:r>
            <a:r>
              <a:rPr lang="en-US" sz="1200" b="1" i="1" u="none" strike="noStrike" kern="1200" baseline="0" dirty="0">
                <a:solidFill>
                  <a:schemeClr val="tx1"/>
                </a:solidFill>
                <a:latin typeface="+mn-lt"/>
                <a:ea typeface="+mn-ea"/>
                <a:cs typeface="+mn-cs"/>
              </a:rPr>
              <a:t>2 </a:t>
            </a:r>
            <a:r>
              <a:rPr lang="en-US" sz="1200" b="0" i="1" u="none" strike="noStrike" kern="1200" baseline="0" dirty="0">
                <a:solidFill>
                  <a:schemeClr val="tx1"/>
                </a:solidFill>
                <a:latin typeface="+mn-lt"/>
                <a:ea typeface="+mn-ea"/>
                <a:cs typeface="+mn-cs"/>
              </a:rPr>
              <a:t>pump </a:t>
            </a:r>
            <a:r>
              <a:rPr lang="en-US" sz="1200" b="0" i="1" u="none" strike="noStrike" kern="1200" baseline="0" dirty="0" err="1">
                <a:solidFill>
                  <a:schemeClr val="tx1"/>
                </a:solidFill>
                <a:latin typeface="+mn-lt"/>
                <a:ea typeface="+mn-ea"/>
                <a:cs typeface="+mn-cs"/>
              </a:rPr>
              <a:t>når</a:t>
            </a:r>
            <a:r>
              <a:rPr lang="en-US" sz="1200" b="0" i="1" u="none" strike="noStrike" kern="1200" baseline="0" dirty="0">
                <a:solidFill>
                  <a:schemeClr val="tx1"/>
                </a:solidFill>
                <a:latin typeface="+mn-lt"/>
                <a:ea typeface="+mn-ea"/>
                <a:cs typeface="+mn-cs"/>
              </a:rPr>
              <a:t> du </a:t>
            </a:r>
            <a:r>
              <a:rPr lang="en-US" sz="1200" b="0" i="1" u="none" strike="noStrike" kern="1200" baseline="0" dirty="0" err="1">
                <a:solidFill>
                  <a:schemeClr val="tx1"/>
                </a:solidFill>
                <a:latin typeface="+mn-lt"/>
                <a:ea typeface="+mn-ea"/>
                <a:cs typeface="+mn-cs"/>
              </a:rPr>
              <a:t>bruker</a:t>
            </a:r>
            <a:r>
              <a:rPr lang="en-US" sz="1200" b="0" i="1" u="none" strike="noStrike" kern="1200" baseline="0" dirty="0">
                <a:solidFill>
                  <a:schemeClr val="tx1"/>
                </a:solidFill>
                <a:latin typeface="+mn-lt"/>
                <a:ea typeface="+mn-ea"/>
                <a:cs typeface="+mn-cs"/>
              </a:rPr>
              <a:t> </a:t>
            </a:r>
            <a:r>
              <a:rPr lang="en-US" sz="1200" b="1" i="1" u="none" strike="noStrike" kern="1200" baseline="0" dirty="0">
                <a:solidFill>
                  <a:schemeClr val="tx1"/>
                </a:solidFill>
                <a:latin typeface="+mn-lt"/>
                <a:ea typeface="+mn-ea"/>
                <a:cs typeface="+mn-cs"/>
              </a:rPr>
              <a:t>small </a:t>
            </a:r>
            <a:r>
              <a:rPr lang="en-US" sz="1200" b="0" i="1" u="none" strike="noStrike" kern="1200" baseline="0" dirty="0" err="1">
                <a:solidFill>
                  <a:schemeClr val="tx1"/>
                </a:solidFill>
                <a:latin typeface="+mn-lt"/>
                <a:ea typeface="+mn-ea"/>
                <a:cs typeface="+mn-cs"/>
              </a:rPr>
              <a:t>kateter</a:t>
            </a:r>
            <a:r>
              <a:rPr lang="en-US" sz="1200" b="0" i="1" u="none" strike="noStrike" kern="1200" baseline="0" dirty="0">
                <a:solidFill>
                  <a:schemeClr val="tx1"/>
                </a:solidFill>
                <a:latin typeface="+mn-lt"/>
                <a:ea typeface="+mn-ea"/>
                <a:cs typeface="+mn-cs"/>
              </a:rPr>
              <a:t>.</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3. </a:t>
            </a:r>
            <a:r>
              <a:rPr lang="en-US" sz="1200" b="0" i="0" u="none" strike="noStrike" kern="1200" baseline="0" dirty="0" err="1">
                <a:solidFill>
                  <a:schemeClr val="tx1"/>
                </a:solidFill>
                <a:latin typeface="+mn-lt"/>
                <a:ea typeface="+mn-ea"/>
                <a:cs typeface="+mn-cs"/>
              </a:rPr>
              <a:t>Trekk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katetret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forsiktig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litt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ned</a:t>
            </a:r>
            <a:r>
              <a:rPr lang="en-US" sz="1200" b="0" i="0" u="none" strike="noStrike" kern="1200" baseline="0" dirty="0">
                <a:solidFill>
                  <a:schemeClr val="tx1"/>
                </a:solidFill>
                <a:latin typeface="+mn-lt"/>
                <a:ea typeface="+mn-ea"/>
                <a:cs typeface="+mn-cs"/>
              </a:rPr>
              <a:t> for å </a:t>
            </a:r>
            <a:r>
              <a:rPr lang="en-US" sz="1200" b="0" i="0" u="none" strike="noStrike" kern="1200" baseline="0" dirty="0" err="1">
                <a:solidFill>
                  <a:schemeClr val="tx1"/>
                </a:solidFill>
                <a:latin typeface="+mn-lt"/>
                <a:ea typeface="+mn-ea"/>
                <a:cs typeface="+mn-cs"/>
              </a:rPr>
              <a:t>tette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rektum</a:t>
            </a:r>
            <a:endParaRPr lang="en-US" sz="1200" b="0" i="1" u="none" strike="noStrike" kern="1200" baseline="0" dirty="0">
              <a:solidFill>
                <a:schemeClr val="tx1"/>
              </a:solidFill>
              <a:latin typeface="+mn-lt"/>
              <a:ea typeface="+mn-ea"/>
              <a:cs typeface="+mn-cs"/>
            </a:endParaRPr>
          </a:p>
          <a:p>
            <a:endParaRPr lang="en-US" sz="1200" b="0" i="1"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VIKTIG: </a:t>
            </a:r>
            <a:r>
              <a:rPr lang="en-US" sz="1200" b="0" i="1" u="none" strike="noStrike" kern="1200" baseline="0" dirty="0" err="1">
                <a:solidFill>
                  <a:schemeClr val="tx1"/>
                </a:solidFill>
                <a:latin typeface="+mn-lt"/>
                <a:ea typeface="+mn-ea"/>
                <a:cs typeface="+mn-cs"/>
              </a:rPr>
              <a:t>Fyll</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ikke</a:t>
            </a:r>
            <a:r>
              <a:rPr lang="en-US" sz="1200" b="0" i="1" u="none" strike="noStrike" kern="1200" baseline="0" dirty="0">
                <a:solidFill>
                  <a:schemeClr val="tx1"/>
                </a:solidFill>
                <a:latin typeface="+mn-lt"/>
                <a:ea typeface="+mn-ea"/>
                <a:cs typeface="+mn-cs"/>
              </a:rPr>
              <a:t> for </a:t>
            </a:r>
            <a:r>
              <a:rPr lang="en-US" sz="1200" b="0" i="1" u="none" strike="noStrike" kern="1200" baseline="0" dirty="0" err="1">
                <a:solidFill>
                  <a:schemeClr val="tx1"/>
                </a:solidFill>
                <a:latin typeface="+mn-lt"/>
                <a:ea typeface="+mn-ea"/>
                <a:cs typeface="+mn-cs"/>
              </a:rPr>
              <a:t>mye</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luft</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i</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kateterballongen</a:t>
            </a:r>
            <a:r>
              <a:rPr lang="en-US" sz="1200" b="0" i="1" u="none" strike="noStrike" kern="1200" baseline="0" dirty="0">
                <a:solidFill>
                  <a:schemeClr val="tx1"/>
                </a:solidFill>
                <a:latin typeface="+mn-lt"/>
                <a:ea typeface="+mn-ea"/>
                <a:cs typeface="+mn-cs"/>
              </a:rPr>
              <a:t> da </a:t>
            </a:r>
            <a:r>
              <a:rPr lang="en-US" sz="1200" b="0" i="1" u="none" strike="noStrike" kern="1200" baseline="0" dirty="0" err="1">
                <a:solidFill>
                  <a:schemeClr val="tx1"/>
                </a:solidFill>
                <a:latin typeface="+mn-lt"/>
                <a:ea typeface="+mn-ea"/>
                <a:cs typeface="+mn-cs"/>
              </a:rPr>
              <a:t>dette</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kan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gjøre</a:t>
            </a:r>
            <a:r>
              <a:rPr lang="en-US" sz="1200" b="0" i="1" u="none" strike="noStrike" kern="1200" baseline="0" dirty="0">
                <a:solidFill>
                  <a:schemeClr val="tx1"/>
                </a:solidFill>
                <a:latin typeface="+mn-lt"/>
                <a:ea typeface="+mn-ea"/>
                <a:cs typeface="+mn-cs"/>
              </a:rPr>
              <a:t> at </a:t>
            </a:r>
            <a:r>
              <a:rPr lang="en-US" sz="1200" b="0" i="1" u="none" strike="noStrike" kern="1200" baseline="0" dirty="0" err="1">
                <a:solidFill>
                  <a:schemeClr val="tx1"/>
                </a:solidFill>
                <a:latin typeface="+mn-lt"/>
                <a:ea typeface="+mn-ea"/>
                <a:cs typeface="+mn-cs"/>
              </a:rPr>
              <a:t>ballongen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sprekker</a:t>
            </a:r>
            <a:r>
              <a:rPr lang="en-US" sz="1200" b="0" i="1" u="none" strike="noStrike" kern="1200" baseline="0" dirty="0">
                <a:solidFill>
                  <a:schemeClr val="tx1"/>
                </a:solidFill>
                <a:latin typeface="+mn-lt"/>
                <a:ea typeface="+mn-ea"/>
                <a:cs typeface="+mn-cs"/>
              </a:rPr>
              <a:t>.</a:t>
            </a:r>
          </a:p>
          <a:p>
            <a:r>
              <a:rPr lang="en-US" sz="1200" b="0" i="1" u="none" strike="noStrike" kern="1200" baseline="0" dirty="0">
                <a:solidFill>
                  <a:schemeClr val="tx1"/>
                </a:solidFill>
                <a:latin typeface="+mn-lt"/>
                <a:ea typeface="+mn-ea"/>
                <a:cs typeface="+mn-cs"/>
              </a:rPr>
              <a:t>Merk: Dersom du </a:t>
            </a:r>
            <a:r>
              <a:rPr lang="en-US" sz="1200" b="0" i="1" u="none" strike="noStrike" kern="1200" baseline="0" dirty="0" err="1">
                <a:solidFill>
                  <a:schemeClr val="tx1"/>
                </a:solidFill>
                <a:latin typeface="+mn-lt"/>
                <a:ea typeface="+mn-ea"/>
                <a:cs typeface="+mn-cs"/>
              </a:rPr>
              <a:t>trenger</a:t>
            </a:r>
            <a:r>
              <a:rPr lang="en-US" sz="1200" b="0" i="1" u="none" strike="noStrike" kern="1200" baseline="0" dirty="0">
                <a:solidFill>
                  <a:schemeClr val="tx1"/>
                </a:solidFill>
                <a:latin typeface="+mn-lt"/>
                <a:ea typeface="+mn-ea"/>
                <a:cs typeface="+mn-cs"/>
              </a:rPr>
              <a:t> å </a:t>
            </a:r>
            <a:r>
              <a:rPr lang="en-US" sz="1200" b="0" i="1" u="none" strike="noStrike" kern="1200" baseline="0" dirty="0" err="1">
                <a:solidFill>
                  <a:schemeClr val="tx1"/>
                </a:solidFill>
                <a:latin typeface="+mn-lt"/>
                <a:ea typeface="+mn-ea"/>
                <a:cs typeface="+mn-cs"/>
              </a:rPr>
              <a:t>endre</a:t>
            </a:r>
            <a:r>
              <a:rPr lang="en-US" sz="1200" b="0" i="1" u="none" strike="noStrike" kern="1200" baseline="0" dirty="0">
                <a:solidFill>
                  <a:schemeClr val="tx1"/>
                </a:solidFill>
                <a:latin typeface="+mn-lt"/>
                <a:ea typeface="+mn-ea"/>
                <a:cs typeface="+mn-cs"/>
              </a:rPr>
              <a:t> stilling på </a:t>
            </a:r>
            <a:r>
              <a:rPr lang="en-US" sz="1200" b="0" i="1" u="none" strike="noStrike" kern="1200" baseline="0" dirty="0" err="1">
                <a:solidFill>
                  <a:schemeClr val="tx1"/>
                </a:solidFill>
                <a:latin typeface="+mn-lt"/>
                <a:ea typeface="+mn-ea"/>
                <a:cs typeface="+mn-cs"/>
              </a:rPr>
              <a:t>katetret</a:t>
            </a:r>
            <a:r>
              <a:rPr lang="en-US" sz="1200" b="0" i="1" u="none" strike="noStrike" kern="1200" baseline="0" dirty="0">
                <a:solidFill>
                  <a:schemeClr val="tx1"/>
                </a:solidFill>
                <a:latin typeface="+mn-lt"/>
                <a:ea typeface="+mn-ea"/>
                <a:cs typeface="+mn-cs"/>
              </a:rPr>
              <a:t>, slip </a:t>
            </a:r>
            <a:r>
              <a:rPr lang="en-US" sz="1200" b="0" i="1" u="none" strike="noStrike" kern="1200" baseline="0" dirty="0" err="1">
                <a:solidFill>
                  <a:schemeClr val="tx1"/>
                </a:solidFill>
                <a:latin typeface="+mn-lt"/>
                <a:ea typeface="+mn-ea"/>
                <a:cs typeface="+mn-cs"/>
              </a:rPr>
              <a:t>lufta</a:t>
            </a:r>
            <a:r>
              <a:rPr lang="en-US" sz="1200" b="0" i="1" u="none" strike="noStrike" kern="1200" baseline="0" dirty="0">
                <a:solidFill>
                  <a:schemeClr val="tx1"/>
                </a:solidFill>
                <a:latin typeface="+mn-lt"/>
                <a:ea typeface="+mn-ea"/>
                <a:cs typeface="+mn-cs"/>
              </a:rPr>
              <a:t> </a:t>
            </a:r>
            <a:r>
              <a:rPr lang="en-US" sz="1200" b="1" i="1" u="none" strike="noStrike" kern="1200" baseline="0" dirty="0" err="1">
                <a:solidFill>
                  <a:schemeClr val="tx1"/>
                </a:solidFill>
                <a:latin typeface="+mn-lt"/>
                <a:ea typeface="+mn-ea"/>
                <a:cs typeface="+mn-cs"/>
              </a:rPr>
              <a:t>helt</a:t>
            </a:r>
            <a:r>
              <a:rPr lang="en-US" sz="1200" b="1" i="1" u="none" strike="noStrike" kern="1200" baseline="0" dirty="0">
                <a:solidFill>
                  <a:schemeClr val="tx1"/>
                </a:solidFill>
                <a:latin typeface="+mn-lt"/>
                <a:ea typeface="+mn-ea"/>
                <a:cs typeface="+mn-cs"/>
              </a:rPr>
              <a:t> </a:t>
            </a:r>
            <a:r>
              <a:rPr lang="en-US" sz="1200" b="1" i="1" u="none" strike="noStrike" kern="1200" baseline="0" dirty="0" err="1">
                <a:solidFill>
                  <a:schemeClr val="tx1"/>
                </a:solidFill>
                <a:latin typeface="+mn-lt"/>
                <a:ea typeface="+mn-ea"/>
                <a:cs typeface="+mn-cs"/>
              </a:rPr>
              <a:t>ut</a:t>
            </a:r>
            <a:r>
              <a:rPr lang="en-US" sz="1200" b="1" i="1"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av </a:t>
            </a:r>
            <a:r>
              <a:rPr lang="en-US" sz="1200" b="0" i="1" u="none" strike="noStrike" kern="1200" baseline="0" dirty="0" err="1">
                <a:solidFill>
                  <a:schemeClr val="tx1"/>
                </a:solidFill>
                <a:latin typeface="+mn-lt"/>
                <a:ea typeface="+mn-ea"/>
                <a:cs typeface="+mn-cs"/>
              </a:rPr>
              <a:t>ballongen</a:t>
            </a:r>
            <a:r>
              <a:rPr lang="en-US" sz="1200" b="0" i="1" u="none" strike="noStrike" kern="1200" baseline="0" dirty="0">
                <a:solidFill>
                  <a:schemeClr val="tx1"/>
                </a:solidFill>
                <a:latin typeface="+mn-lt"/>
                <a:ea typeface="+mn-ea"/>
                <a:cs typeface="+mn-cs"/>
              </a:rPr>
              <a:t> og </a:t>
            </a:r>
            <a:r>
              <a:rPr lang="en-US" sz="1200" b="0" i="1" u="none" strike="noStrike" kern="1200" baseline="0" dirty="0" err="1">
                <a:solidFill>
                  <a:schemeClr val="tx1"/>
                </a:solidFill>
                <a:latin typeface="+mn-lt"/>
                <a:ea typeface="+mn-ea"/>
                <a:cs typeface="+mn-cs"/>
              </a:rPr>
              <a:t>endre</a:t>
            </a:r>
            <a:r>
              <a:rPr lang="en-US" sz="1200" b="0" i="1" u="none" strike="noStrike" kern="1200" baseline="0" dirty="0">
                <a:solidFill>
                  <a:schemeClr val="tx1"/>
                </a:solidFill>
                <a:latin typeface="+mn-lt"/>
                <a:ea typeface="+mn-ea"/>
                <a:cs typeface="+mn-cs"/>
              </a:rPr>
              <a:t> stilling på </a:t>
            </a:r>
            <a:r>
              <a:rPr lang="en-US" sz="1200" b="0" i="1" u="none" strike="noStrike" kern="1200" baseline="0" dirty="0" err="1">
                <a:solidFill>
                  <a:schemeClr val="tx1"/>
                </a:solidFill>
                <a:latin typeface="+mn-lt"/>
                <a:ea typeface="+mn-ea"/>
                <a:cs typeface="+mn-cs"/>
              </a:rPr>
              <a:t>katetret</a:t>
            </a:r>
            <a:r>
              <a:rPr lang="en-US" sz="1200" b="0" i="1" u="none" strike="noStrike" kern="1200" baseline="0" dirty="0">
                <a:solidFill>
                  <a:schemeClr val="tx1"/>
                </a:solidFill>
                <a:latin typeface="+mn-lt"/>
                <a:ea typeface="+mn-ea"/>
                <a:cs typeface="+mn-cs"/>
              </a:rPr>
              <a:t>.</a:t>
            </a:r>
          </a:p>
          <a:p>
            <a:endParaRPr lang="en-US" sz="1200" b="0" i="1" u="none" strike="noStrike" kern="1200" baseline="0" dirty="0">
              <a:solidFill>
                <a:schemeClr val="tx1"/>
              </a:solidFill>
              <a:latin typeface="+mn-lt"/>
              <a:ea typeface="+mn-ea"/>
              <a:cs typeface="+mn-cs"/>
            </a:endParaRPr>
          </a:p>
          <a:p>
            <a:endParaRPr lang="en-US" sz="1200" b="0" i="1" u="none" strike="noStrike" kern="1200" baseline="0" dirty="0">
              <a:solidFill>
                <a:schemeClr val="tx1"/>
              </a:solidFill>
              <a:latin typeface="+mn-lt"/>
              <a:ea typeface="+mn-ea"/>
              <a:cs typeface="+mn-cs"/>
            </a:endParaRPr>
          </a:p>
          <a:p>
            <a:endParaRPr lang="en-US" sz="1200" b="0" i="1"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38</a:t>
            </a:fld>
            <a:endParaRPr lang="en-US"/>
          </a:p>
        </p:txBody>
      </p:sp>
    </p:spTree>
    <p:extLst>
      <p:ext uri="{BB962C8B-B14F-4D97-AF65-F5344CB8AC3E}">
        <p14:creationId xmlns:p14="http://schemas.microsoft.com/office/powerpoint/2010/main" val="42085964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err="1">
                <a:solidFill>
                  <a:schemeClr val="tx1"/>
                </a:solidFill>
                <a:latin typeface="+mn-lt"/>
                <a:ea typeface="+mn-ea"/>
                <a:cs typeface="+mn-cs"/>
              </a:rPr>
              <a:t>Instillere</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vann</a:t>
            </a:r>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Barn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Følg</a:t>
            </a:r>
            <a:r>
              <a:rPr lang="en-US" sz="1200" b="0" i="0" u="none" strike="noStrike" kern="1200" baseline="0" dirty="0">
                <a:solidFill>
                  <a:schemeClr val="tx1"/>
                </a:solidFill>
                <a:latin typeface="+mn-lt"/>
                <a:ea typeface="+mn-ea"/>
                <a:cs typeface="+mn-cs"/>
              </a:rPr>
              <a:t> med på </a:t>
            </a:r>
            <a:r>
              <a:rPr lang="en-US" sz="1200" b="0" i="0" u="none" strike="noStrike" kern="1200" baseline="0" dirty="0" err="1">
                <a:solidFill>
                  <a:schemeClr val="tx1"/>
                </a:solidFill>
                <a:latin typeface="+mn-lt"/>
                <a:ea typeface="+mn-ea"/>
                <a:cs typeface="+mn-cs"/>
              </a:rPr>
              <a:t>barnets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ansikt</a:t>
            </a:r>
            <a:r>
              <a:rPr lang="en-US" sz="1200" b="0" i="0" u="none" strike="noStrike" kern="1200" baseline="0" dirty="0">
                <a:solidFill>
                  <a:schemeClr val="tx1"/>
                </a:solidFill>
                <a:latin typeface="+mn-lt"/>
                <a:ea typeface="+mn-ea"/>
                <a:cs typeface="+mn-cs"/>
              </a:rPr>
              <a:t> under </a:t>
            </a:r>
            <a:r>
              <a:rPr lang="en-US" sz="1200" b="0" i="0" u="none" strike="noStrike" kern="1200" baseline="0" dirty="0" err="1">
                <a:solidFill>
                  <a:schemeClr val="tx1"/>
                </a:solidFill>
                <a:latin typeface="+mn-lt"/>
                <a:ea typeface="+mn-ea"/>
                <a:cs typeface="+mn-cs"/>
              </a:rPr>
              <a:t>instillering</a:t>
            </a:r>
            <a:r>
              <a:rPr lang="en-US" sz="1200" b="0" i="0" u="none" strike="noStrike" kern="1200" baseline="0" dirty="0">
                <a:solidFill>
                  <a:schemeClr val="tx1"/>
                </a:solidFill>
                <a:latin typeface="+mn-lt"/>
                <a:ea typeface="+mn-ea"/>
                <a:cs typeface="+mn-cs"/>
              </a:rPr>
              <a:t> for </a:t>
            </a:r>
            <a:r>
              <a:rPr lang="en-US" sz="1200" b="0" i="0" u="none" strike="noStrike" kern="1200" baseline="0" dirty="0" err="1">
                <a:solidFill>
                  <a:schemeClr val="tx1"/>
                </a:solidFill>
                <a:latin typeface="+mn-lt"/>
                <a:ea typeface="+mn-ea"/>
                <a:cs typeface="+mn-cs"/>
              </a:rPr>
              <a:t>tegn</a:t>
            </a:r>
            <a:r>
              <a:rPr lang="en-US" sz="1200" b="0" i="0" u="none" strike="noStrike" kern="1200" baseline="0" dirty="0">
                <a:solidFill>
                  <a:schemeClr val="tx1"/>
                </a:solidFill>
                <a:latin typeface="+mn-lt"/>
                <a:ea typeface="+mn-ea"/>
                <a:cs typeface="+mn-cs"/>
              </a:rPr>
              <a:t> på stress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ubehag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Stopp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ta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pause </a:t>
            </a:r>
            <a:r>
              <a:rPr lang="en-US" sz="1200" b="0" i="0" u="none" strike="noStrike" kern="1200" baseline="0" dirty="0" err="1">
                <a:solidFill>
                  <a:schemeClr val="tx1"/>
                </a:solidFill>
                <a:latin typeface="+mn-lt"/>
                <a:ea typeface="+mn-ea"/>
                <a:cs typeface="+mn-cs"/>
              </a:rPr>
              <a:t>dersom</a:t>
            </a:r>
            <a:r>
              <a:rPr lang="en-US" sz="1200" b="0" i="0" u="none" strike="noStrike" kern="1200" baseline="0" dirty="0">
                <a:solidFill>
                  <a:schemeClr val="tx1"/>
                </a:solidFill>
                <a:latin typeface="+mn-lt"/>
                <a:ea typeface="+mn-ea"/>
                <a:cs typeface="+mn-cs"/>
              </a:rPr>
              <a:t> det er </a:t>
            </a:r>
            <a:r>
              <a:rPr lang="en-US" sz="1200" b="0" i="0" u="none" strike="noStrike" kern="1200" baseline="0" dirty="0" err="1">
                <a:solidFill>
                  <a:schemeClr val="tx1"/>
                </a:solidFill>
                <a:latin typeface="+mn-lt"/>
                <a:ea typeface="+mn-ea"/>
                <a:cs typeface="+mn-cs"/>
              </a:rPr>
              <a:t>ukomfortabelt</a:t>
            </a:r>
            <a:r>
              <a:rPr lang="en-US" sz="1200" b="0" i="0" u="none" strike="noStrike" kern="1200" baseline="0" dirty="0">
                <a:solidFill>
                  <a:schemeClr val="tx1"/>
                </a:solidFill>
                <a:latin typeface="+mn-lt"/>
                <a:ea typeface="+mn-ea"/>
                <a:cs typeface="+mn-cs"/>
              </a:rPr>
              <a:t> for </a:t>
            </a:r>
            <a:r>
              <a:rPr lang="en-US" sz="1200" b="0" i="0" u="none" strike="noStrike" kern="1200" baseline="0" dirty="0" err="1">
                <a:solidFill>
                  <a:schemeClr val="tx1"/>
                </a:solidFill>
                <a:latin typeface="+mn-lt"/>
                <a:ea typeface="+mn-ea"/>
                <a:cs typeface="+mn-cs"/>
              </a:rPr>
              <a:t>barnet</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Navina</a:t>
            </a:r>
            <a:r>
              <a:rPr lang="en-US" sz="1200" b="0" i="0" u="none" strike="noStrike" kern="1200" baseline="0" dirty="0">
                <a:solidFill>
                  <a:schemeClr val="tx1"/>
                </a:solidFill>
                <a:latin typeface="+mn-lt"/>
                <a:ea typeface="+mn-ea"/>
                <a:cs typeface="+mn-cs"/>
              </a:rPr>
              <a:t> Smart</a:t>
            </a:r>
          </a:p>
          <a:p>
            <a:r>
              <a:rPr lang="en-US" sz="1200" b="0" i="0" u="none" strike="noStrike" kern="1200" baseline="0" dirty="0">
                <a:solidFill>
                  <a:schemeClr val="tx1"/>
                </a:solidFill>
                <a:latin typeface="+mn-lt"/>
                <a:ea typeface="+mn-ea"/>
                <a:cs typeface="+mn-cs"/>
              </a:rPr>
              <a:t>1. </a:t>
            </a:r>
            <a:r>
              <a:rPr lang="en-US" sz="1200" b="0" i="0" u="none" strike="noStrike" kern="1200" baseline="0" dirty="0" err="1">
                <a:solidFill>
                  <a:schemeClr val="tx1"/>
                </a:solidFill>
                <a:latin typeface="+mn-lt"/>
                <a:ea typeface="+mn-ea"/>
                <a:cs typeface="+mn-cs"/>
              </a:rPr>
              <a:t>Trykk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instillering</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vann</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knapp</a:t>
            </a:r>
            <a:r>
              <a:rPr lang="en-US" sz="1200" b="0" i="0" u="none" strike="noStrike" kern="1200" baseline="0" dirty="0">
                <a:solidFill>
                  <a:schemeClr val="tx1"/>
                </a:solidFill>
                <a:latin typeface="+mn-lt"/>
                <a:ea typeface="+mn-ea"/>
                <a:cs typeface="+mn-cs"/>
              </a:rPr>
              <a:t> 1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2  for å </a:t>
            </a:r>
            <a:r>
              <a:rPr lang="en-US" sz="1200" b="0" i="0" u="none" strike="noStrike" kern="1200" baseline="0" dirty="0" err="1">
                <a:solidFill>
                  <a:schemeClr val="tx1"/>
                </a:solidFill>
                <a:latin typeface="+mn-lt"/>
                <a:ea typeface="+mn-ea"/>
                <a:cs typeface="+mn-cs"/>
              </a:rPr>
              <a:t>instillere</a:t>
            </a:r>
            <a:r>
              <a:rPr lang="en-US" sz="1200" b="0" i="0" u="none" strike="noStrike" kern="1200" baseline="0" dirty="0">
                <a:solidFill>
                  <a:schemeClr val="tx1"/>
                </a:solidFill>
                <a:latin typeface="+mn-lt"/>
                <a:ea typeface="+mn-ea"/>
                <a:cs typeface="+mn-cs"/>
              </a:rPr>
              <a:t> den </a:t>
            </a:r>
            <a:r>
              <a:rPr lang="en-US" sz="1200" b="0" i="0" u="none" strike="noStrike" kern="1200" baseline="0" dirty="0" err="1">
                <a:solidFill>
                  <a:schemeClr val="tx1"/>
                </a:solidFill>
                <a:latin typeface="+mn-lt"/>
                <a:ea typeface="+mn-ea"/>
                <a:cs typeface="+mn-cs"/>
              </a:rPr>
              <a:t>forhåndsinnstilte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vannmengden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2. </a:t>
            </a:r>
            <a:r>
              <a:rPr lang="en-US" sz="1200" b="0" i="0" u="none" strike="noStrike" kern="1200" baseline="0" dirty="0" err="1">
                <a:solidFill>
                  <a:schemeClr val="tx1"/>
                </a:solidFill>
                <a:latin typeface="+mn-lt"/>
                <a:ea typeface="+mn-ea"/>
                <a:cs typeface="+mn-cs"/>
              </a:rPr>
              <a:t>Sjekk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displayet</a:t>
            </a:r>
            <a:r>
              <a:rPr lang="en-US" sz="1200" b="0" i="0" u="none" strike="noStrike" kern="1200" baseline="0" dirty="0">
                <a:solidFill>
                  <a:schemeClr val="tx1"/>
                </a:solidFill>
                <a:latin typeface="+mn-lt"/>
                <a:ea typeface="+mn-ea"/>
                <a:cs typeface="+mn-cs"/>
              </a:rPr>
              <a:t> for å se </a:t>
            </a:r>
            <a:r>
              <a:rPr lang="en-US" sz="1200" b="0" i="0" u="none" strike="noStrike" kern="1200" baseline="0" dirty="0" err="1">
                <a:solidFill>
                  <a:schemeClr val="tx1"/>
                </a:solidFill>
                <a:latin typeface="+mn-lt"/>
                <a:ea typeface="+mn-ea"/>
                <a:cs typeface="+mn-cs"/>
              </a:rPr>
              <a:t>mengden</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instillert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a:t>
            </a:r>
            <a:r>
              <a:rPr lang="en-US" sz="1200" b="0" i="0" u="none" strike="noStrike" kern="1200" baseline="0" dirty="0">
                <a:solidFill>
                  <a:schemeClr val="tx1"/>
                </a:solidFill>
                <a:latin typeface="+mn-lt"/>
                <a:ea typeface="+mn-ea"/>
                <a:cs typeface="+mn-cs"/>
              </a:rPr>
              <a:t> under </a:t>
            </a:r>
            <a:r>
              <a:rPr lang="en-US" sz="1200" b="0" i="0" u="none" strike="noStrike" kern="1200" baseline="0" dirty="0" err="1">
                <a:solidFill>
                  <a:schemeClr val="tx1"/>
                </a:solidFill>
                <a:latin typeface="+mn-lt"/>
                <a:ea typeface="+mn-ea"/>
                <a:cs typeface="+mn-cs"/>
              </a:rPr>
              <a:t>vannbeholdersymbolet</a:t>
            </a:r>
            <a:r>
              <a:rPr lang="en-US" sz="1200" b="0" i="0" u="none" strike="noStrike" kern="1200" baseline="0" dirty="0">
                <a:solidFill>
                  <a:schemeClr val="tx1"/>
                </a:solidFill>
                <a:latin typeface="+mn-lt"/>
                <a:ea typeface="+mn-ea"/>
                <a:cs typeface="+mn-cs"/>
              </a:rPr>
              <a:t> og flow rate over </a:t>
            </a:r>
            <a:r>
              <a:rPr lang="en-US" sz="1200" b="0" i="0" u="none" strike="noStrike" kern="1200" baseline="0" dirty="0" err="1">
                <a:solidFill>
                  <a:schemeClr val="tx1"/>
                </a:solidFill>
                <a:latin typeface="+mn-lt"/>
                <a:ea typeface="+mn-ea"/>
                <a:cs typeface="+mn-cs"/>
              </a:rPr>
              <a:t>katetersymbolet</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3. </a:t>
            </a:r>
            <a:r>
              <a:rPr lang="en-US" sz="1200" b="0" i="0" u="none" strike="noStrike" kern="1200" baseline="0" dirty="0" err="1">
                <a:solidFill>
                  <a:schemeClr val="tx1"/>
                </a:solidFill>
                <a:latin typeface="+mn-lt"/>
                <a:ea typeface="+mn-ea"/>
                <a:cs typeface="+mn-cs"/>
              </a:rPr>
              <a:t>Stopp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ta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pause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instilleringen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når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helst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ved</a:t>
            </a:r>
            <a:r>
              <a:rPr lang="en-US" sz="1200" b="0" i="0" u="none" strike="noStrike" kern="1200" baseline="0" dirty="0">
                <a:solidFill>
                  <a:schemeClr val="tx1"/>
                </a:solidFill>
                <a:latin typeface="+mn-lt"/>
                <a:ea typeface="+mn-ea"/>
                <a:cs typeface="+mn-cs"/>
              </a:rPr>
              <a:t> å </a:t>
            </a:r>
            <a:r>
              <a:rPr lang="en-US" sz="1200" b="0" i="0" u="none" strike="noStrike" kern="1200" baseline="0" dirty="0" err="1">
                <a:solidFill>
                  <a:schemeClr val="tx1"/>
                </a:solidFill>
                <a:latin typeface="+mn-lt"/>
                <a:ea typeface="+mn-ea"/>
                <a:cs typeface="+mn-cs"/>
              </a:rPr>
              <a:t>slippe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opp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knappen</a:t>
            </a:r>
            <a:r>
              <a:rPr lang="en-US" sz="1200" b="0" i="0" u="none" strike="noStrike" kern="1200" baseline="0" dirty="0">
                <a:solidFill>
                  <a:schemeClr val="tx1"/>
                </a:solidFill>
                <a:latin typeface="+mn-lt"/>
                <a:ea typeface="+mn-ea"/>
                <a:cs typeface="+mn-cs"/>
              </a:rPr>
              <a:t>.</a:t>
            </a:r>
          </a:p>
          <a:p>
            <a:r>
              <a:rPr lang="en-US" sz="1200" b="0" i="1" u="none" strike="noStrike" kern="1200" baseline="0" dirty="0">
                <a:solidFill>
                  <a:schemeClr val="tx1"/>
                </a:solidFill>
                <a:latin typeface="+mn-lt"/>
                <a:ea typeface="+mn-ea"/>
                <a:cs typeface="+mn-cs"/>
              </a:rPr>
              <a:t>VIKTIG: </a:t>
            </a:r>
            <a:r>
              <a:rPr lang="en-US" sz="1200" b="0" i="1" u="none" strike="noStrike" kern="1200" baseline="0" dirty="0" err="1">
                <a:solidFill>
                  <a:schemeClr val="tx1"/>
                </a:solidFill>
                <a:latin typeface="+mn-lt"/>
                <a:ea typeface="+mn-ea"/>
                <a:cs typeface="+mn-cs"/>
              </a:rPr>
              <a:t>Ikke</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slå</a:t>
            </a:r>
            <a:r>
              <a:rPr lang="en-US" sz="1200" b="0" i="1" u="none" strike="noStrike" kern="1200" baseline="0" dirty="0">
                <a:solidFill>
                  <a:schemeClr val="tx1"/>
                </a:solidFill>
                <a:latin typeface="+mn-lt"/>
                <a:ea typeface="+mn-ea"/>
                <a:cs typeface="+mn-cs"/>
              </a:rPr>
              <a:t> av </a:t>
            </a:r>
            <a:r>
              <a:rPr lang="en-US" sz="1200" b="0" i="1" u="none" strike="noStrike" kern="1200" baseline="0" dirty="0" err="1">
                <a:solidFill>
                  <a:schemeClr val="tx1"/>
                </a:solidFill>
                <a:latin typeface="+mn-lt"/>
                <a:ea typeface="+mn-ea"/>
                <a:cs typeface="+mn-cs"/>
              </a:rPr>
              <a:t>Navina</a:t>
            </a:r>
            <a:r>
              <a:rPr lang="en-US" sz="1200" b="0" i="1" u="none" strike="noStrike" kern="1200" baseline="0" dirty="0">
                <a:solidFill>
                  <a:schemeClr val="tx1"/>
                </a:solidFill>
                <a:latin typeface="+mn-lt"/>
                <a:ea typeface="+mn-ea"/>
                <a:cs typeface="+mn-cs"/>
              </a:rPr>
              <a:t> Smart </a:t>
            </a:r>
            <a:r>
              <a:rPr lang="en-US" sz="1200" b="0" i="1" u="none" strike="noStrike" kern="1200" baseline="0" dirty="0" err="1">
                <a:solidFill>
                  <a:schemeClr val="tx1"/>
                </a:solidFill>
                <a:latin typeface="+mn-lt"/>
                <a:ea typeface="+mn-ea"/>
                <a:cs typeface="+mn-cs"/>
              </a:rPr>
              <a:t>kontrollenheten</a:t>
            </a:r>
            <a:r>
              <a:rPr lang="en-US" sz="1200" b="0" i="1" u="none" strike="noStrike" kern="1200" baseline="0" dirty="0">
                <a:solidFill>
                  <a:schemeClr val="tx1"/>
                </a:solidFill>
                <a:latin typeface="+mn-lt"/>
                <a:ea typeface="+mn-ea"/>
                <a:cs typeface="+mn-cs"/>
              </a:rPr>
              <a:t> under </a:t>
            </a:r>
            <a:r>
              <a:rPr lang="en-US" sz="1200" b="0" i="1" u="none" strike="noStrike" kern="1200" baseline="0" dirty="0" err="1">
                <a:solidFill>
                  <a:schemeClr val="tx1"/>
                </a:solidFill>
                <a:latin typeface="+mn-lt"/>
                <a:ea typeface="+mn-ea"/>
                <a:cs typeface="+mn-cs"/>
              </a:rPr>
              <a:t>irrigasjonen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Navina</a:t>
            </a:r>
            <a:r>
              <a:rPr lang="en-US" sz="1200" b="0" i="1" u="none" strike="noStrike" kern="1200" baseline="0" dirty="0">
                <a:solidFill>
                  <a:schemeClr val="tx1"/>
                </a:solidFill>
                <a:latin typeface="+mn-lt"/>
                <a:ea typeface="+mn-ea"/>
                <a:cs typeface="+mn-cs"/>
              </a:rPr>
              <a:t> Smart </a:t>
            </a:r>
            <a:r>
              <a:rPr lang="en-US" sz="1200" b="0" i="1" u="none" strike="noStrike" kern="1200" baseline="0" dirty="0" err="1">
                <a:solidFill>
                  <a:schemeClr val="tx1"/>
                </a:solidFill>
                <a:latin typeface="+mn-lt"/>
                <a:ea typeface="+mn-ea"/>
                <a:cs typeface="+mn-cs"/>
              </a:rPr>
              <a:t>kontrollenheten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bør</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ikke</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slås</a:t>
            </a:r>
            <a:r>
              <a:rPr lang="en-US" sz="1200" b="0" i="1" u="none" strike="noStrike" kern="1200" baseline="0" dirty="0">
                <a:solidFill>
                  <a:schemeClr val="tx1"/>
                </a:solidFill>
                <a:latin typeface="+mn-lt"/>
                <a:ea typeface="+mn-ea"/>
                <a:cs typeface="+mn-cs"/>
              </a:rPr>
              <a:t> av </a:t>
            </a:r>
            <a:r>
              <a:rPr lang="en-US" sz="1200" b="0" i="1" u="none" strike="noStrike" kern="1200" baseline="0" dirty="0" err="1">
                <a:solidFill>
                  <a:schemeClr val="tx1"/>
                </a:solidFill>
                <a:latin typeface="+mn-lt"/>
                <a:ea typeface="+mn-ea"/>
                <a:cs typeface="+mn-cs"/>
              </a:rPr>
              <a:t>før</a:t>
            </a:r>
            <a:r>
              <a:rPr lang="en-US" sz="1200" b="0" i="1" u="none" strike="noStrike" kern="1200" baseline="0" dirty="0">
                <a:solidFill>
                  <a:schemeClr val="tx1"/>
                </a:solidFill>
                <a:latin typeface="+mn-lt"/>
                <a:ea typeface="+mn-ea"/>
                <a:cs typeface="+mn-cs"/>
              </a:rPr>
              <a:t> alle </a:t>
            </a:r>
            <a:r>
              <a:rPr lang="en-US" sz="1200" b="0" i="1" u="none" strike="noStrike" kern="1200" baseline="0" dirty="0" err="1">
                <a:solidFill>
                  <a:schemeClr val="tx1"/>
                </a:solidFill>
                <a:latin typeface="+mn-lt"/>
                <a:ea typeface="+mn-ea"/>
                <a:cs typeface="+mn-cs"/>
              </a:rPr>
              <a:t>slanger</a:t>
            </a:r>
            <a:r>
              <a:rPr lang="en-US" sz="1200" b="0" i="1" u="none" strike="noStrike" kern="1200" baseline="0" dirty="0">
                <a:solidFill>
                  <a:schemeClr val="tx1"/>
                </a:solidFill>
                <a:latin typeface="+mn-lt"/>
                <a:ea typeface="+mn-ea"/>
                <a:cs typeface="+mn-cs"/>
              </a:rPr>
              <a:t> er </a:t>
            </a:r>
            <a:r>
              <a:rPr lang="en-US" sz="1200" b="0" i="1" u="none" strike="noStrike" kern="1200" baseline="0" dirty="0" err="1">
                <a:solidFill>
                  <a:schemeClr val="tx1"/>
                </a:solidFill>
                <a:latin typeface="+mn-lt"/>
                <a:ea typeface="+mn-ea"/>
                <a:cs typeface="+mn-cs"/>
              </a:rPr>
              <a:t>frakoblet</a:t>
            </a:r>
            <a:r>
              <a:rPr lang="en-US" sz="1200" b="0" i="1"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39</a:t>
            </a:fld>
            <a:endParaRPr lang="en-US"/>
          </a:p>
        </p:txBody>
      </p:sp>
    </p:spTree>
    <p:extLst>
      <p:ext uri="{BB962C8B-B14F-4D97-AF65-F5344CB8AC3E}">
        <p14:creationId xmlns:p14="http://schemas.microsoft.com/office/powerpoint/2010/main" val="1263853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4</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nb-NO" sz="1200" b="0" i="0" u="none" strike="noStrike" kern="1200" baseline="0" noProof="0" dirty="0">
                <a:solidFill>
                  <a:schemeClr val="tx1"/>
                </a:solidFill>
                <a:latin typeface="+mn-lt"/>
                <a:ea typeface="+mn-ea"/>
                <a:cs typeface="+mn-cs"/>
              </a:rPr>
              <a:t>Transanal irrigasjon (TAI) med medisinsk utstyr er en relativt ny intervensjon for tarmdysfunksjon, men rektal/anal irrigasjon er et gammelt konsept. En egyptisk papyrus fra 1500-tallet f.Kr. viser at det ble antatt at giftige stoffer produsert av dårlig fordøyd mat kunne passere gjennom tarmens lumen og inn i blodstrømmen og forårsake forstyrrelser selv i fjerne organer. Bruken av rektal irrigasjon hos de gamle egypterne antas å ha blitt inspirert av den hellige ibis som brukte det lange nebbet til å sette vann inn i anus for å vaske ut råtnende materiale ifølge den romerske forfatteren Plinius den eldre (23-79 e.Kr.). Den hellige ibis ble assosiert med deres visdomsgud, </a:t>
            </a:r>
            <a:r>
              <a:rPr lang="nb-NO" sz="1200" b="0" i="0" u="none" strike="noStrike" kern="1200" baseline="0" noProof="0" dirty="0" err="1">
                <a:solidFill>
                  <a:schemeClr val="tx1"/>
                </a:solidFill>
                <a:latin typeface="+mn-lt"/>
                <a:ea typeface="+mn-ea"/>
                <a:cs typeface="+mn-cs"/>
              </a:rPr>
              <a:t>Thoth</a:t>
            </a:r>
            <a:r>
              <a:rPr lang="nb-NO" sz="1200" b="0" i="0" u="none" strike="noStrike" kern="1200" baseline="0" noProof="0" dirty="0">
                <a:solidFill>
                  <a:schemeClr val="tx1"/>
                </a:solidFill>
                <a:latin typeface="+mn-lt"/>
                <a:ea typeface="+mn-ea"/>
                <a:cs typeface="+mn-cs"/>
              </a:rPr>
              <a:t>, som ble sagt å ha utviklet bruken av klyster for å lindre tarmproblemer.</a:t>
            </a:r>
          </a:p>
          <a:p>
            <a:endParaRPr lang="nb-NO" sz="1200" b="0" i="0" u="none" strike="noStrike" kern="1200" baseline="0" noProof="0" dirty="0">
              <a:solidFill>
                <a:schemeClr val="tx1"/>
              </a:solidFill>
              <a:latin typeface="+mn-lt"/>
              <a:ea typeface="+mn-ea"/>
              <a:cs typeface="+mn-cs"/>
            </a:endParaRPr>
          </a:p>
          <a:p>
            <a:r>
              <a:rPr lang="nb-NO" sz="1200" b="0" i="0" u="none" strike="noStrike" kern="1200" baseline="0" noProof="0" dirty="0">
                <a:solidFill>
                  <a:schemeClr val="tx1"/>
                </a:solidFill>
                <a:latin typeface="+mn-lt"/>
                <a:ea typeface="+mn-ea"/>
                <a:cs typeface="+mn-cs"/>
              </a:rPr>
              <a:t>I antikkens medisin ble klyster og rektolyse brukt for å ''frigjøre'' kroppen fra ''humorene'' og ''giftene'' som antas å stamme fra tarmen og forårsake sykdommer i mange andre organer. På begynnelsen av 1900-tallet hadde en britisk kirurg, Sir William </a:t>
            </a:r>
            <a:r>
              <a:rPr lang="nb-NO" sz="1200" b="0" i="0" u="none" strike="noStrike" kern="1200" baseline="0" noProof="0" dirty="0" err="1">
                <a:solidFill>
                  <a:schemeClr val="tx1"/>
                </a:solidFill>
                <a:latin typeface="+mn-lt"/>
                <a:ea typeface="+mn-ea"/>
                <a:cs typeface="+mn-cs"/>
              </a:rPr>
              <a:t>Arbuthnot</a:t>
            </a:r>
            <a:r>
              <a:rPr lang="nb-NO" sz="1200" b="0" i="0" u="none" strike="noStrike" kern="1200" baseline="0" noProof="0" dirty="0">
                <a:solidFill>
                  <a:schemeClr val="tx1"/>
                </a:solidFill>
                <a:latin typeface="+mn-lt"/>
                <a:ea typeface="+mn-ea"/>
                <a:cs typeface="+mn-cs"/>
              </a:rPr>
              <a:t> Lane, en teori om at når innholdet i tykktarmen stopper opp, ble «giftige stoffer» lettere absorbert og førte til kroniske lidelser. Som et resultat utførte han omfattende kolektomier på pasienter med et bredt spekter av lidelser: fra leddgikt til hypertensjon og hudpatologier. Samtidig publiserte British Medical Journal en artikkel som støttet denne teorien om at fekal stase endret bakteriefloraen i tykktarmen, og dermed favoriserte bakterier som er i stand til å produsere giftstoffer (enten anaerobe eller koliforme bakterier) med systemiske effekter.</a:t>
            </a:r>
          </a:p>
          <a:p>
            <a:endParaRPr lang="nb-NO" sz="1200" b="0" i="0" u="none" strike="noStrike" kern="1200" baseline="0" noProof="0" dirty="0">
              <a:solidFill>
                <a:schemeClr val="tx1"/>
              </a:solidFill>
              <a:latin typeface="+mn-lt"/>
              <a:ea typeface="+mn-ea"/>
              <a:cs typeface="+mn-cs"/>
            </a:endParaRPr>
          </a:p>
          <a:p>
            <a:r>
              <a:rPr lang="nb-NO" sz="1200" b="0" i="0" u="none" strike="noStrike" kern="1200" baseline="0" noProof="0" dirty="0">
                <a:solidFill>
                  <a:schemeClr val="tx1"/>
                </a:solidFill>
                <a:latin typeface="+mn-lt"/>
                <a:ea typeface="+mn-ea"/>
                <a:cs typeface="+mn-cs"/>
              </a:rPr>
              <a:t>For å konkludere, gjennom århundrene har TAI blitt brukt til å behandle en lang rekke symptomer, inkludert kvalme, tretthet, depresjon, hodepine, angst, revmatisme og forstoppelse. Det har også blitt brukt som et ritual og en del av det moderne sosiale fenomenet tykktarmsskylling.</a:t>
            </a:r>
          </a:p>
          <a:p>
            <a:endParaRPr lang="nb-NO" sz="1200" b="0" i="0" u="none" strike="noStrike" kern="1200" baseline="0" noProof="0" dirty="0">
              <a:solidFill>
                <a:schemeClr val="tx1"/>
              </a:solidFill>
              <a:latin typeface="+mn-lt"/>
              <a:ea typeface="+mn-ea"/>
              <a:cs typeface="+mn-cs"/>
            </a:endParaRPr>
          </a:p>
          <a:p>
            <a:r>
              <a:rPr lang="nb-NO" sz="1200" b="0" i="0" u="none" strike="noStrike" kern="1200" baseline="0" noProof="0" dirty="0">
                <a:solidFill>
                  <a:schemeClr val="tx1"/>
                </a:solidFill>
                <a:latin typeface="+mn-lt"/>
                <a:ea typeface="+mn-ea"/>
                <a:cs typeface="+mn-cs"/>
              </a:rPr>
              <a:t>På 1980-tallet ble det utviklet et spesielt kateter med en oppblåsbar ballong for å lette administrasjonen av klyster og som forhindrer lekkasje av klystervæsken for barn med tarmdysfunksjon på grunn av ryggmargsbrokk (</a:t>
            </a:r>
            <a:r>
              <a:rPr lang="nb-NO" sz="1200" b="0" i="0" u="none" strike="noStrike" kern="1200" baseline="0" noProof="0" dirty="0" err="1">
                <a:solidFill>
                  <a:schemeClr val="tx1"/>
                </a:solidFill>
                <a:latin typeface="+mn-lt"/>
                <a:ea typeface="+mn-ea"/>
                <a:cs typeface="+mn-cs"/>
              </a:rPr>
              <a:t>Shandling</a:t>
            </a:r>
            <a:r>
              <a:rPr lang="nb-NO" sz="1200" b="0" i="0" u="none" strike="noStrike" kern="1200" baseline="0" noProof="0" dirty="0">
                <a:solidFill>
                  <a:schemeClr val="tx1"/>
                </a:solidFill>
                <a:latin typeface="+mn-lt"/>
                <a:ea typeface="+mn-ea"/>
                <a:cs typeface="+mn-cs"/>
              </a:rPr>
              <a:t> og Gilmour 1987). Siden den gang har flere studier dokumentert effekt og trygghet av behandlingen hos barn. TAI har også blitt brukt hos utvalgte voksne med forstoppelse eller avføringslekkasje. Hos ryggmargsskadede pasienter som har nytte av behandlingen, kan TAI være vanskelig å håndtere på grunn av immobilitet eller nedsatt håndfunksjon (Christensen et al 2006).</a:t>
            </a:r>
          </a:p>
          <a:p>
            <a:endParaRPr lang="nb-NO" sz="1200" b="0" i="0" u="none" strike="noStrike" kern="1200" baseline="0" noProof="0" dirty="0">
              <a:solidFill>
                <a:schemeClr val="tx1"/>
              </a:solidFill>
              <a:latin typeface="+mn-lt"/>
              <a:ea typeface="+mn-ea"/>
              <a:cs typeface="+mn-cs"/>
            </a:endParaRPr>
          </a:p>
          <a:p>
            <a:r>
              <a:rPr lang="nb-NO" sz="1200" b="0" i="0" u="none" strike="noStrike" kern="1200" baseline="0" noProof="0" dirty="0">
                <a:solidFill>
                  <a:schemeClr val="tx1"/>
                </a:solidFill>
                <a:latin typeface="+mn-lt"/>
                <a:ea typeface="+mn-ea"/>
                <a:cs typeface="+mn-cs"/>
              </a:rPr>
              <a:t>I 2016 ble det første håndholdte elektroniske systemet for TAI, </a:t>
            </a:r>
            <a:r>
              <a:rPr lang="nb-NO" sz="1200" b="0" i="0" u="none" strike="noStrike" kern="1200" baseline="0" noProof="0" dirty="0" err="1">
                <a:solidFill>
                  <a:schemeClr val="tx1"/>
                </a:solidFill>
                <a:latin typeface="+mn-lt"/>
                <a:ea typeface="+mn-ea"/>
                <a:cs typeface="+mn-cs"/>
              </a:rPr>
              <a:t>Navina</a:t>
            </a:r>
            <a:r>
              <a:rPr lang="nb-NO" sz="1200" b="0" i="0" u="none" strike="noStrike" kern="1200" baseline="0" noProof="0" dirty="0">
                <a:solidFill>
                  <a:schemeClr val="tx1"/>
                </a:solidFill>
                <a:latin typeface="+mn-lt"/>
                <a:ea typeface="+mn-ea"/>
                <a:cs typeface="+mn-cs"/>
              </a:rPr>
              <a:t> Smart, introdusert på markedet. Med </a:t>
            </a:r>
            <a:r>
              <a:rPr lang="nb-NO" sz="1200" b="0" i="0" u="none" strike="noStrike" kern="1200" baseline="0" noProof="0" dirty="0" err="1">
                <a:solidFill>
                  <a:schemeClr val="tx1"/>
                </a:solidFill>
                <a:latin typeface="+mn-lt"/>
                <a:ea typeface="+mn-ea"/>
                <a:cs typeface="+mn-cs"/>
              </a:rPr>
              <a:t>Navina</a:t>
            </a:r>
            <a:r>
              <a:rPr lang="nb-NO" sz="1200" b="0" i="0" u="none" strike="noStrike" kern="1200" baseline="0" noProof="0" dirty="0">
                <a:solidFill>
                  <a:schemeClr val="tx1"/>
                </a:solidFill>
                <a:latin typeface="+mn-lt"/>
                <a:ea typeface="+mn-ea"/>
                <a:cs typeface="+mn-cs"/>
              </a:rPr>
              <a:t> Smart utføres TAI ved å trykke på en knapp i stedet for manuell pumping.</a:t>
            </a:r>
            <a:endParaRPr lang="en-US" sz="1200" b="0" i="0" u="none" strike="noStrike" kern="1200" baseline="0" noProof="0" dirty="0">
              <a:solidFill>
                <a:schemeClr val="tx1"/>
              </a:solidFill>
              <a:latin typeface="+mn-lt"/>
              <a:ea typeface="+mn-ea"/>
              <a:cs typeface="+mn-cs"/>
            </a:endParaRPr>
          </a:p>
          <a:p>
            <a:endParaRPr lang="en-US" sz="1200" b="0" i="0" u="none" strike="noStrike" kern="1200" baseline="0" noProof="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22281571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err="1">
                <a:solidFill>
                  <a:schemeClr val="tx1"/>
                </a:solidFill>
                <a:latin typeface="+mn-lt"/>
                <a:ea typeface="+mn-ea"/>
                <a:cs typeface="+mn-cs"/>
              </a:rPr>
              <a:t>Instillering</a:t>
            </a:r>
            <a:r>
              <a:rPr lang="en-US" sz="1200" b="1" i="0" u="none" strike="noStrike" kern="1200" baseline="0" dirty="0">
                <a:solidFill>
                  <a:schemeClr val="tx1"/>
                </a:solidFill>
                <a:latin typeface="+mn-lt"/>
                <a:ea typeface="+mn-ea"/>
                <a:cs typeface="+mn-cs"/>
              </a:rPr>
              <a:t> av </a:t>
            </a:r>
            <a:r>
              <a:rPr lang="en-US" sz="1200" b="1" i="0" u="none" strike="noStrike" kern="1200" baseline="0" dirty="0" err="1">
                <a:solidFill>
                  <a:schemeClr val="tx1"/>
                </a:solidFill>
                <a:latin typeface="+mn-lt"/>
                <a:ea typeface="+mn-ea"/>
                <a:cs typeface="+mn-cs"/>
              </a:rPr>
              <a:t>vann</a:t>
            </a:r>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Barn</a:t>
            </a:r>
            <a:r>
              <a:rPr lang="en-US" sz="1200" b="0" i="0" u="none" strike="noStrike" kern="1200" baseline="0" dirty="0">
                <a:solidFill>
                  <a:schemeClr val="tx1"/>
                </a:solidFill>
                <a:latin typeface="+mn-lt"/>
                <a:ea typeface="+mn-ea"/>
                <a:cs typeface="+mn-cs"/>
              </a:rPr>
              <a:t>: </a:t>
            </a:r>
            <a:r>
              <a:rPr lang="nb-NO" sz="1200" b="0" i="0" u="none" strike="noStrike" kern="1200" baseline="0" dirty="0">
                <a:solidFill>
                  <a:schemeClr val="tx1"/>
                </a:solidFill>
                <a:latin typeface="+mn-lt"/>
                <a:ea typeface="+mn-ea"/>
                <a:cs typeface="+mn-cs"/>
              </a:rPr>
              <a:t>Følg med på barnets ansikt under instillering for tegn på stress eller ubehag. Stopp eller ta en pause dersom det er ukomfortabelt for barnet.</a:t>
            </a:r>
          </a:p>
          <a:p>
            <a:endParaRPr lang="nb-NO"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Navina</a:t>
            </a:r>
            <a:r>
              <a:rPr lang="en-US" sz="1200" b="0" i="0" u="none" strike="noStrike" kern="1200" baseline="0" dirty="0">
                <a:solidFill>
                  <a:schemeClr val="tx1"/>
                </a:solidFill>
                <a:latin typeface="+mn-lt"/>
                <a:ea typeface="+mn-ea"/>
                <a:cs typeface="+mn-cs"/>
              </a:rPr>
              <a:t> Classic</a:t>
            </a:r>
          </a:p>
          <a:p>
            <a:r>
              <a:rPr lang="en-US" sz="1200" b="0" i="0" u="none" strike="noStrike" kern="1200" baseline="0" dirty="0">
                <a:solidFill>
                  <a:schemeClr val="tx1"/>
                </a:solidFill>
                <a:latin typeface="+mn-lt"/>
                <a:ea typeface="+mn-ea"/>
                <a:cs typeface="+mn-cs"/>
              </a:rPr>
              <a:t>1. </a:t>
            </a:r>
            <a:r>
              <a:rPr lang="en-US" sz="1200" b="0" i="0" u="none" strike="noStrike" kern="1200" baseline="0" dirty="0" err="1">
                <a:solidFill>
                  <a:schemeClr val="tx1"/>
                </a:solidFill>
                <a:latin typeface="+mn-lt"/>
                <a:ea typeface="+mn-ea"/>
                <a:cs typeface="+mn-cs"/>
              </a:rPr>
              <a:t>Åpne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vannstrømmen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Vannstrømmen</a:t>
            </a:r>
            <a:r>
              <a:rPr lang="en-US" sz="1200" b="0" i="0" u="none" strike="noStrike" kern="1200" baseline="0" dirty="0">
                <a:solidFill>
                  <a:schemeClr val="tx1"/>
                </a:solidFill>
                <a:latin typeface="+mn-lt"/>
                <a:ea typeface="+mn-ea"/>
                <a:cs typeface="+mn-cs"/>
              </a:rPr>
              <a:t> er </a:t>
            </a:r>
            <a:r>
              <a:rPr lang="en-US" sz="1200" b="0" i="0" u="none" strike="noStrike" kern="1200" baseline="0" dirty="0" err="1">
                <a:solidFill>
                  <a:schemeClr val="tx1"/>
                </a:solidFill>
                <a:latin typeface="+mn-lt"/>
                <a:ea typeface="+mn-ea"/>
                <a:cs typeface="+mn-cs"/>
              </a:rPr>
              <a:t>åpen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når</a:t>
            </a:r>
            <a:r>
              <a:rPr lang="en-US" sz="1200" b="0" i="0" u="none" strike="noStrike" kern="1200" baseline="0" dirty="0">
                <a:solidFill>
                  <a:schemeClr val="tx1"/>
                </a:solidFill>
                <a:latin typeface="+mn-lt"/>
                <a:ea typeface="+mn-ea"/>
                <a:cs typeface="+mn-cs"/>
              </a:rPr>
              <a:t> du </a:t>
            </a:r>
            <a:r>
              <a:rPr lang="en-US" sz="1200" b="0" i="0" u="none" strike="noStrike" kern="1200" baseline="0" dirty="0" err="1">
                <a:solidFill>
                  <a:schemeClr val="tx1"/>
                </a:solidFill>
                <a:latin typeface="+mn-lt"/>
                <a:ea typeface="+mn-ea"/>
                <a:cs typeface="+mn-cs"/>
              </a:rPr>
              <a:t>kan</a:t>
            </a:r>
            <a:r>
              <a:rPr lang="en-US" sz="1200" b="0" i="0" u="none" strike="noStrike" kern="1200" baseline="0" dirty="0">
                <a:solidFill>
                  <a:schemeClr val="tx1"/>
                </a:solidFill>
                <a:latin typeface="+mn-lt"/>
                <a:ea typeface="+mn-ea"/>
                <a:cs typeface="+mn-cs"/>
              </a:rPr>
              <a:t> se </a:t>
            </a:r>
            <a:r>
              <a:rPr lang="en-US" sz="1200" b="0" i="0" u="none" strike="noStrike" kern="1200" baseline="0" dirty="0" err="1">
                <a:solidFill>
                  <a:schemeClr val="tx1"/>
                </a:solidFill>
                <a:latin typeface="+mn-lt"/>
                <a:ea typeface="+mn-ea"/>
                <a:cs typeface="+mn-cs"/>
              </a:rPr>
              <a:t>vannsymbolet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ovenfor</a:t>
            </a:r>
            <a:r>
              <a:rPr lang="en-US" sz="1200" b="0" i="0" u="none" strike="noStrike" kern="1200" baseline="0" dirty="0">
                <a:solidFill>
                  <a:schemeClr val="tx1"/>
                </a:solidFill>
                <a:latin typeface="+mn-lt"/>
                <a:ea typeface="+mn-ea"/>
                <a:cs typeface="+mn-cs"/>
              </a:rPr>
              <a:t> den </a:t>
            </a:r>
            <a:r>
              <a:rPr lang="en-US" sz="1200" b="0" i="0" u="none" strike="noStrike" kern="1200" baseline="0" dirty="0" err="1">
                <a:solidFill>
                  <a:schemeClr val="tx1"/>
                </a:solidFill>
                <a:latin typeface="+mn-lt"/>
                <a:ea typeface="+mn-ea"/>
                <a:cs typeface="+mn-cs"/>
              </a:rPr>
              <a:t>blå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bryteren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2. </a:t>
            </a:r>
            <a:r>
              <a:rPr lang="en-US" sz="1200" b="0" i="0" u="none" strike="noStrike" kern="1200" baseline="0" dirty="0" err="1">
                <a:solidFill>
                  <a:schemeClr val="tx1"/>
                </a:solidFill>
                <a:latin typeface="+mn-lt"/>
                <a:ea typeface="+mn-ea"/>
                <a:cs typeface="+mn-cs"/>
              </a:rPr>
              <a:t>Bruk</a:t>
            </a:r>
            <a:r>
              <a:rPr lang="en-US" sz="1200" b="0" i="0" u="none" strike="noStrike" kern="1200" baseline="0" dirty="0">
                <a:solidFill>
                  <a:schemeClr val="tx1"/>
                </a:solidFill>
                <a:latin typeface="+mn-lt"/>
                <a:ea typeface="+mn-ea"/>
                <a:cs typeface="+mn-cs"/>
              </a:rPr>
              <a:t> den </a:t>
            </a:r>
            <a:r>
              <a:rPr lang="en-US" sz="1200" b="0" i="0" u="none" strike="noStrike" kern="1200" baseline="0" dirty="0" err="1">
                <a:solidFill>
                  <a:schemeClr val="tx1"/>
                </a:solidFill>
                <a:latin typeface="+mn-lt"/>
                <a:ea typeface="+mn-ea"/>
                <a:cs typeface="+mn-cs"/>
              </a:rPr>
              <a:t>mørkeblå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pumpen</a:t>
            </a:r>
            <a:r>
              <a:rPr lang="en-US" sz="1200" b="0" i="0" u="none" strike="noStrike" kern="1200" baseline="0" dirty="0">
                <a:solidFill>
                  <a:schemeClr val="tx1"/>
                </a:solidFill>
                <a:latin typeface="+mn-lt"/>
                <a:ea typeface="+mn-ea"/>
                <a:cs typeface="+mn-cs"/>
              </a:rPr>
              <a:t> for å </a:t>
            </a:r>
            <a:r>
              <a:rPr lang="en-US" sz="1200" b="0" i="0" u="none" strike="noStrike" kern="1200" baseline="0" dirty="0" err="1">
                <a:solidFill>
                  <a:schemeClr val="tx1"/>
                </a:solidFill>
                <a:latin typeface="+mn-lt"/>
                <a:ea typeface="+mn-ea"/>
                <a:cs typeface="+mn-cs"/>
              </a:rPr>
              <a:t>instillere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vannet</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3. </a:t>
            </a:r>
            <a:r>
              <a:rPr lang="en-US" sz="1200" b="0" i="0" u="none" strike="noStrike" kern="1200" baseline="0" dirty="0" err="1">
                <a:solidFill>
                  <a:schemeClr val="tx1"/>
                </a:solidFill>
                <a:latin typeface="+mn-lt"/>
                <a:ea typeface="+mn-ea"/>
                <a:cs typeface="+mn-cs"/>
              </a:rPr>
              <a:t>Stopp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ta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pause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instilleringen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når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helst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ved</a:t>
            </a:r>
            <a:r>
              <a:rPr lang="en-US" sz="1200" b="0" i="0" u="none" strike="noStrike" kern="1200" baseline="0" dirty="0">
                <a:solidFill>
                  <a:schemeClr val="tx1"/>
                </a:solidFill>
                <a:latin typeface="+mn-lt"/>
                <a:ea typeface="+mn-ea"/>
                <a:cs typeface="+mn-cs"/>
              </a:rPr>
              <a:t> å </a:t>
            </a:r>
            <a:r>
              <a:rPr lang="en-US" sz="1200" b="0" i="0" u="none" strike="noStrike" kern="1200" baseline="0" dirty="0" err="1">
                <a:solidFill>
                  <a:schemeClr val="tx1"/>
                </a:solidFill>
                <a:latin typeface="+mn-lt"/>
                <a:ea typeface="+mn-ea"/>
                <a:cs typeface="+mn-cs"/>
              </a:rPr>
              <a:t>slutte</a:t>
            </a:r>
            <a:r>
              <a:rPr lang="en-US" sz="1200" b="0" i="0" u="none" strike="noStrike" kern="1200" baseline="0" dirty="0">
                <a:solidFill>
                  <a:schemeClr val="tx1"/>
                </a:solidFill>
                <a:latin typeface="+mn-lt"/>
                <a:ea typeface="+mn-ea"/>
                <a:cs typeface="+mn-cs"/>
              </a:rPr>
              <a:t> å </a:t>
            </a:r>
            <a:r>
              <a:rPr lang="en-US" sz="1200" b="0" i="0" u="none" strike="noStrike" kern="1200" baseline="0" dirty="0" err="1">
                <a:solidFill>
                  <a:schemeClr val="tx1"/>
                </a:solidFill>
                <a:latin typeface="+mn-lt"/>
                <a:ea typeface="+mn-ea"/>
                <a:cs typeface="+mn-cs"/>
              </a:rPr>
              <a:t>pumpe</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lukke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vannstrømmen</a:t>
            </a:r>
            <a:r>
              <a:rPr lang="en-US" sz="1200" b="0" i="0" u="none" strike="noStrike" kern="1200" baseline="0" dirty="0">
                <a:solidFill>
                  <a:schemeClr val="tx1"/>
                </a:solidFill>
                <a:latin typeface="+mn-lt"/>
                <a:ea typeface="+mn-ea"/>
                <a:cs typeface="+mn-cs"/>
              </a:rPr>
              <a:t> med den </a:t>
            </a:r>
            <a:r>
              <a:rPr lang="en-US" sz="1200" b="0" i="0" u="none" strike="noStrike" kern="1200" baseline="0" dirty="0" err="1">
                <a:solidFill>
                  <a:schemeClr val="tx1"/>
                </a:solidFill>
                <a:latin typeface="+mn-lt"/>
                <a:ea typeface="+mn-ea"/>
                <a:cs typeface="+mn-cs"/>
              </a:rPr>
              <a:t>blå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bryteren</a:t>
            </a:r>
            <a:r>
              <a:rPr lang="en-US" sz="1200" b="0" i="0" u="none" strike="noStrike" kern="1200" baseline="0" dirty="0">
                <a:solidFill>
                  <a:schemeClr val="tx1"/>
                </a:solidFill>
                <a:latin typeface="+mn-lt"/>
                <a:ea typeface="+mn-ea"/>
                <a:cs typeface="+mn-cs"/>
              </a:rPr>
              <a:t>.</a:t>
            </a:r>
          </a:p>
          <a:p>
            <a:r>
              <a:rPr lang="en-US" sz="1200" b="0" i="1" u="none" strike="noStrike" kern="1200" baseline="0" dirty="0">
                <a:solidFill>
                  <a:schemeClr val="tx1"/>
                </a:solidFill>
                <a:latin typeface="+mn-lt"/>
                <a:ea typeface="+mn-ea"/>
                <a:cs typeface="+mn-cs"/>
              </a:rPr>
              <a:t>Merk: </a:t>
            </a:r>
            <a:r>
              <a:rPr lang="en-US" sz="1200" b="0" i="1" u="none" strike="noStrike" kern="1200" baseline="0" dirty="0" err="1">
                <a:solidFill>
                  <a:schemeClr val="tx1"/>
                </a:solidFill>
                <a:latin typeface="+mn-lt"/>
                <a:ea typeface="+mn-ea"/>
                <a:cs typeface="+mn-cs"/>
              </a:rPr>
              <a:t>Hastigheten</a:t>
            </a:r>
            <a:r>
              <a:rPr lang="en-US" sz="1200" b="0" i="1" u="none" strike="noStrike" kern="1200" baseline="0" dirty="0">
                <a:solidFill>
                  <a:schemeClr val="tx1"/>
                </a:solidFill>
                <a:latin typeface="+mn-lt"/>
                <a:ea typeface="+mn-ea"/>
                <a:cs typeface="+mn-cs"/>
              </a:rPr>
              <a:t> på </a:t>
            </a:r>
            <a:r>
              <a:rPr lang="en-US" sz="1200" b="0" i="1" u="none" strike="noStrike" kern="1200" baseline="0" dirty="0" err="1">
                <a:solidFill>
                  <a:schemeClr val="tx1"/>
                </a:solidFill>
                <a:latin typeface="+mn-lt"/>
                <a:ea typeface="+mn-ea"/>
                <a:cs typeface="+mn-cs"/>
              </a:rPr>
              <a:t>vannet</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som</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instilleres</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varierer</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avhengig</a:t>
            </a:r>
            <a:r>
              <a:rPr lang="en-US" sz="1200" b="0" i="1" u="none" strike="noStrike" kern="1200" baseline="0" dirty="0">
                <a:solidFill>
                  <a:schemeClr val="tx1"/>
                </a:solidFill>
                <a:latin typeface="+mn-lt"/>
                <a:ea typeface="+mn-ea"/>
                <a:cs typeface="+mn-cs"/>
              </a:rPr>
              <a:t> av </a:t>
            </a:r>
            <a:r>
              <a:rPr lang="en-US" sz="1200" b="0" i="1" u="none" strike="noStrike" kern="1200" baseline="0" dirty="0" err="1">
                <a:solidFill>
                  <a:schemeClr val="tx1"/>
                </a:solidFill>
                <a:latin typeface="+mn-lt"/>
                <a:ea typeface="+mn-ea"/>
                <a:cs typeface="+mn-cs"/>
              </a:rPr>
              <a:t>hvor</a:t>
            </a:r>
            <a:r>
              <a:rPr lang="en-US" sz="1200" b="0" i="1" u="none" strike="noStrike" kern="1200" baseline="0" dirty="0">
                <a:solidFill>
                  <a:schemeClr val="tx1"/>
                </a:solidFill>
                <a:latin typeface="+mn-lt"/>
                <a:ea typeface="+mn-ea"/>
                <a:cs typeface="+mn-cs"/>
              </a:rPr>
              <a:t> fort du pumper. Pumping med  full </a:t>
            </a:r>
            <a:r>
              <a:rPr lang="en-US" sz="1200" b="0" i="1" u="none" strike="noStrike" kern="1200" baseline="0" dirty="0" err="1">
                <a:solidFill>
                  <a:schemeClr val="tx1"/>
                </a:solidFill>
                <a:latin typeface="+mn-lt"/>
                <a:ea typeface="+mn-ea"/>
                <a:cs typeface="+mn-cs"/>
              </a:rPr>
              <a:t>pumpekapasitet</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hvert</a:t>
            </a:r>
            <a:r>
              <a:rPr lang="en-US" sz="1200" b="0" i="1" u="none" strike="noStrike" kern="1200" baseline="0" dirty="0">
                <a:solidFill>
                  <a:schemeClr val="tx1"/>
                </a:solidFill>
                <a:latin typeface="+mn-lt"/>
                <a:ea typeface="+mn-ea"/>
                <a:cs typeface="+mn-cs"/>
              </a:rPr>
              <a:t> 5. </a:t>
            </a:r>
            <a:r>
              <a:rPr lang="en-US" sz="1200" b="0" i="1" u="none" strike="noStrike" kern="1200" baseline="0" dirty="0" err="1">
                <a:solidFill>
                  <a:schemeClr val="tx1"/>
                </a:solidFill>
                <a:latin typeface="+mn-lt"/>
                <a:ea typeface="+mn-ea"/>
                <a:cs typeface="+mn-cs"/>
              </a:rPr>
              <a:t>til</a:t>
            </a:r>
            <a:r>
              <a:rPr lang="en-US" sz="1200" b="0" i="1" u="none" strike="noStrike" kern="1200" baseline="0" dirty="0">
                <a:solidFill>
                  <a:schemeClr val="tx1"/>
                </a:solidFill>
                <a:latin typeface="+mn-lt"/>
                <a:ea typeface="+mn-ea"/>
                <a:cs typeface="+mn-cs"/>
              </a:rPr>
              <a:t> 10. </a:t>
            </a:r>
            <a:r>
              <a:rPr lang="en-US" sz="1200" b="0" i="1" u="none" strike="noStrike" kern="1200" baseline="0" dirty="0" err="1">
                <a:solidFill>
                  <a:schemeClr val="tx1"/>
                </a:solidFill>
                <a:latin typeface="+mn-lt"/>
                <a:ea typeface="+mn-ea"/>
                <a:cs typeface="+mn-cs"/>
              </a:rPr>
              <a:t>sekund</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gir</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en</a:t>
            </a:r>
            <a:r>
              <a:rPr lang="en-US" sz="1200" b="0" i="1" u="none" strike="noStrike" kern="1200" baseline="0" dirty="0">
                <a:solidFill>
                  <a:schemeClr val="tx1"/>
                </a:solidFill>
                <a:latin typeface="+mn-lt"/>
                <a:ea typeface="+mn-ea"/>
                <a:cs typeface="+mn-cs"/>
              </a:rPr>
              <a:t> flow rate på </a:t>
            </a:r>
            <a:r>
              <a:rPr lang="en-US" sz="1200" b="0" i="1" u="none" strike="noStrike" kern="1200" baseline="0" dirty="0" err="1">
                <a:solidFill>
                  <a:schemeClr val="tx1"/>
                </a:solidFill>
                <a:latin typeface="+mn-lt"/>
                <a:ea typeface="+mn-ea"/>
                <a:cs typeface="+mn-cs"/>
              </a:rPr>
              <a:t>omtrent</a:t>
            </a:r>
            <a:r>
              <a:rPr lang="en-US" sz="1200" b="0" i="1" u="none" strike="noStrike" kern="1200" baseline="0" dirty="0">
                <a:solidFill>
                  <a:schemeClr val="tx1"/>
                </a:solidFill>
                <a:latin typeface="+mn-lt"/>
                <a:ea typeface="+mn-ea"/>
                <a:cs typeface="+mn-cs"/>
              </a:rPr>
              <a:t> 300-500 ml/min. </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40</a:t>
            </a:fld>
            <a:endParaRPr lang="en-US"/>
          </a:p>
        </p:txBody>
      </p:sp>
    </p:spTree>
    <p:extLst>
      <p:ext uri="{BB962C8B-B14F-4D97-AF65-F5344CB8AC3E}">
        <p14:creationId xmlns:p14="http://schemas.microsoft.com/office/powerpoint/2010/main" val="11994599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Men du sitter på </a:t>
            </a:r>
            <a:r>
              <a:rPr lang="en-US" sz="1200" b="0" i="0" u="none" strike="noStrike" kern="1200" baseline="0" dirty="0" err="1">
                <a:solidFill>
                  <a:schemeClr val="tx1"/>
                </a:solidFill>
                <a:latin typeface="+mn-lt"/>
                <a:ea typeface="+mn-ea"/>
                <a:cs typeface="+mn-cs"/>
              </a:rPr>
              <a:t>toalettet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slipp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all </a:t>
            </a:r>
            <a:r>
              <a:rPr lang="en-US" sz="1200" b="0" i="0" u="none" strike="noStrike" kern="1200" baseline="0" dirty="0" err="1">
                <a:solidFill>
                  <a:schemeClr val="tx1"/>
                </a:solidFill>
                <a:latin typeface="+mn-lt"/>
                <a:ea typeface="+mn-ea"/>
                <a:cs typeface="+mn-cs"/>
              </a:rPr>
              <a:t>luften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ballongen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før</a:t>
            </a:r>
            <a:r>
              <a:rPr lang="en-US" sz="1200" b="0" i="0" u="none" strike="noStrike" kern="1200" baseline="0" dirty="0">
                <a:solidFill>
                  <a:schemeClr val="tx1"/>
                </a:solidFill>
                <a:latin typeface="+mn-lt"/>
                <a:ea typeface="+mn-ea"/>
                <a:cs typeface="+mn-cs"/>
              </a:rPr>
              <a:t> du trekker </a:t>
            </a:r>
            <a:r>
              <a:rPr lang="en-US" sz="1200" b="0" i="0" u="none" strike="noStrike" kern="1200" baseline="0" dirty="0" err="1">
                <a:solidFill>
                  <a:schemeClr val="tx1"/>
                </a:solidFill>
                <a:latin typeface="+mn-lt"/>
                <a:ea typeface="+mn-ea"/>
                <a:cs typeface="+mn-cs"/>
              </a:rPr>
              <a:t>katetret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forsiktig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for å </a:t>
            </a:r>
            <a:r>
              <a:rPr lang="en-US" sz="1200" b="0" i="0" u="none" strike="noStrike" kern="1200" baseline="0" dirty="0" err="1">
                <a:solidFill>
                  <a:schemeClr val="tx1"/>
                </a:solidFill>
                <a:latin typeface="+mn-lt"/>
                <a:ea typeface="+mn-ea"/>
                <a:cs typeface="+mn-cs"/>
              </a:rPr>
              <a:t>starte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tømmingen</a:t>
            </a:r>
            <a:r>
              <a:rPr lang="en-US" sz="1200" b="0" i="0" u="none" strike="noStrike" kern="1200" baseline="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Dersom </a:t>
            </a:r>
            <a:r>
              <a:rPr lang="en-US" sz="1200" b="0" i="0" u="none" strike="noStrike" kern="1200" baseline="0" dirty="0" err="1">
                <a:solidFill>
                  <a:schemeClr val="tx1"/>
                </a:solidFill>
                <a:latin typeface="+mn-lt"/>
                <a:ea typeface="+mn-ea"/>
                <a:cs typeface="+mn-cs"/>
              </a:rPr>
              <a:t>kolon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ikke</a:t>
            </a:r>
            <a:r>
              <a:rPr lang="en-US" sz="1200" b="0" i="0" u="none" strike="noStrike" kern="1200" baseline="0" dirty="0">
                <a:solidFill>
                  <a:schemeClr val="tx1"/>
                </a:solidFill>
                <a:latin typeface="+mn-lt"/>
                <a:ea typeface="+mn-ea"/>
                <a:cs typeface="+mn-cs"/>
              </a:rPr>
              <a:t> beginner å </a:t>
            </a:r>
            <a:r>
              <a:rPr lang="en-US" sz="1200" b="0" i="0" u="none" strike="noStrike" kern="1200" baseline="0" dirty="0" err="1">
                <a:solidFill>
                  <a:schemeClr val="tx1"/>
                </a:solidFill>
                <a:latin typeface="+mn-lt"/>
                <a:ea typeface="+mn-ea"/>
                <a:cs typeface="+mn-cs"/>
              </a:rPr>
              <a:t>tømme</a:t>
            </a:r>
            <a:r>
              <a:rPr lang="en-US" sz="1200" b="0" i="0" u="none" strike="noStrike" kern="1200" baseline="0" dirty="0">
                <a:solidFill>
                  <a:schemeClr val="tx1"/>
                </a:solidFill>
                <a:latin typeface="+mn-lt"/>
                <a:ea typeface="+mn-ea"/>
                <a:cs typeface="+mn-cs"/>
              </a:rPr>
              <a:t> seg av seg </a:t>
            </a:r>
            <a:r>
              <a:rPr lang="en-US" sz="1200" b="0" i="0" u="none" strike="noStrike" kern="1200" baseline="0" dirty="0" err="1">
                <a:solidFill>
                  <a:schemeClr val="tx1"/>
                </a:solidFill>
                <a:latin typeface="+mn-lt"/>
                <a:ea typeface="+mn-ea"/>
                <a:cs typeface="+mn-cs"/>
              </a:rPr>
              <a:t>selv</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slapp</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10-15 </a:t>
            </a:r>
            <a:r>
              <a:rPr lang="en-US" sz="1200" b="0" i="0" u="none" strike="noStrike" kern="1200" baseline="0" dirty="0" err="1">
                <a:solidFill>
                  <a:schemeClr val="tx1"/>
                </a:solidFill>
                <a:latin typeface="+mn-lt"/>
                <a:ea typeface="+mn-ea"/>
                <a:cs typeface="+mn-cs"/>
              </a:rPr>
              <a:t>minutter</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forsøk</a:t>
            </a:r>
            <a:r>
              <a:rPr lang="en-US" sz="1200" b="0" i="0" u="none" strike="noStrike" kern="1200" baseline="0" dirty="0">
                <a:solidFill>
                  <a:schemeClr val="tx1"/>
                </a:solidFill>
                <a:latin typeface="+mn-lt"/>
                <a:ea typeface="+mn-ea"/>
                <a:cs typeface="+mn-cs"/>
              </a:rPr>
              <a:t> å lene deg </a:t>
            </a:r>
            <a:r>
              <a:rPr lang="en-US" sz="1200" b="0" i="0" u="none" strike="noStrike" kern="1200" baseline="0" dirty="0" err="1">
                <a:solidFill>
                  <a:schemeClr val="tx1"/>
                </a:solidFill>
                <a:latin typeface="+mn-lt"/>
                <a:ea typeface="+mn-ea"/>
                <a:cs typeface="+mn-cs"/>
              </a:rPr>
              <a:t>forover</a:t>
            </a:r>
            <a:r>
              <a:rPr lang="en-US" sz="1200" b="0" i="0" u="none" strike="noStrike" kern="1200" baseline="0" dirty="0">
                <a:solidFill>
                  <a:schemeClr val="tx1"/>
                </a:solidFill>
                <a:latin typeface="+mn-lt"/>
                <a:ea typeface="+mn-ea"/>
                <a:cs typeface="+mn-cs"/>
              </a:rPr>
              <a:t>, host, </a:t>
            </a:r>
            <a:r>
              <a:rPr lang="en-US" sz="1200" b="0" i="0" u="none" strike="noStrike" kern="1200" baseline="0" dirty="0" err="1">
                <a:solidFill>
                  <a:schemeClr val="tx1"/>
                </a:solidFill>
                <a:latin typeface="+mn-lt"/>
                <a:ea typeface="+mn-ea"/>
                <a:cs typeface="+mn-cs"/>
              </a:rPr>
              <a:t>masser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magen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beveg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overkroppen</a:t>
            </a:r>
            <a:r>
              <a:rPr lang="en-US" sz="1200" b="0" i="0" u="none" strike="noStrike" kern="1200" baseline="0" dirty="0">
                <a:solidFill>
                  <a:schemeClr val="tx1"/>
                </a:solidFill>
                <a:latin typeface="+mn-lt"/>
                <a:ea typeface="+mn-ea"/>
                <a:cs typeface="+mn-cs"/>
              </a:rPr>
              <a:t> for å </a:t>
            </a:r>
            <a:r>
              <a:rPr lang="en-US" sz="1200" b="0" i="0" u="none" strike="noStrike" kern="1200" baseline="0" dirty="0" err="1">
                <a:solidFill>
                  <a:schemeClr val="tx1"/>
                </a:solidFill>
                <a:latin typeface="+mn-lt"/>
                <a:ea typeface="+mn-ea"/>
                <a:cs typeface="+mn-cs"/>
              </a:rPr>
              <a:t>starte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tømmingsprosessen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Tiden</a:t>
            </a:r>
            <a:r>
              <a:rPr lang="en-US" sz="1200" b="0" i="0" u="none" strike="noStrike" kern="1200" baseline="0" dirty="0">
                <a:solidFill>
                  <a:schemeClr val="tx1"/>
                </a:solidFill>
                <a:latin typeface="+mn-lt"/>
                <a:ea typeface="+mn-ea"/>
                <a:cs typeface="+mn-cs"/>
              </a:rPr>
              <a:t> for </a:t>
            </a:r>
            <a:r>
              <a:rPr lang="en-US" sz="1200" b="0" i="0" u="none" strike="noStrike" kern="1200" baseline="0" dirty="0" err="1">
                <a:solidFill>
                  <a:schemeClr val="tx1"/>
                </a:solidFill>
                <a:latin typeface="+mn-lt"/>
                <a:ea typeface="+mn-ea"/>
                <a:cs typeface="+mn-cs"/>
              </a:rPr>
              <a:t>tømming</a:t>
            </a:r>
            <a:r>
              <a:rPr lang="en-US" sz="1200" b="0" i="0" u="none" strike="noStrike" kern="1200" baseline="0" dirty="0">
                <a:solidFill>
                  <a:schemeClr val="tx1"/>
                </a:solidFill>
                <a:latin typeface="+mn-lt"/>
                <a:ea typeface="+mn-ea"/>
                <a:cs typeface="+mn-cs"/>
              </a:rPr>
              <a:t> er </a:t>
            </a:r>
            <a:r>
              <a:rPr lang="en-US" sz="1200" b="0" i="0" u="none" strike="noStrike" kern="1200" baseline="0" dirty="0" err="1">
                <a:solidFill>
                  <a:schemeClr val="tx1"/>
                </a:solidFill>
                <a:latin typeface="+mn-lt"/>
                <a:ea typeface="+mn-ea"/>
                <a:cs typeface="+mn-cs"/>
              </a:rPr>
              <a:t>individuell</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kan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variere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annen.Sikre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behagelig</a:t>
            </a:r>
            <a:r>
              <a:rPr lang="en-US" sz="1200" b="0" i="0" u="none" strike="noStrike" kern="1200" baseline="0" dirty="0">
                <a:solidFill>
                  <a:schemeClr val="tx1"/>
                </a:solidFill>
                <a:latin typeface="+mn-lt"/>
                <a:ea typeface="+mn-ea"/>
                <a:cs typeface="+mn-cs"/>
              </a:rPr>
              <a:t> stilling på </a:t>
            </a:r>
            <a:r>
              <a:rPr lang="en-US" sz="1200" b="0" i="0" u="none" strike="noStrike" kern="1200" baseline="0" dirty="0" err="1">
                <a:solidFill>
                  <a:schemeClr val="tx1"/>
                </a:solidFill>
                <a:latin typeface="+mn-lt"/>
                <a:ea typeface="+mn-ea"/>
                <a:cs typeface="+mn-cs"/>
              </a:rPr>
              <a:t>toalettet</a:t>
            </a:r>
            <a:r>
              <a:rPr lang="en-US" sz="1200" b="0" i="0" u="none" strike="noStrike" kern="1200" baseline="0" dirty="0">
                <a:solidFill>
                  <a:schemeClr val="tx1"/>
                </a:solidFill>
                <a:latin typeface="+mn-lt"/>
                <a:ea typeface="+mn-ea"/>
                <a:cs typeface="+mn-cs"/>
              </a:rPr>
              <a:t> (med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fotskammel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dersom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føttene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ikke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rekker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ned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gulvet</a:t>
            </a:r>
            <a:r>
              <a:rPr lang="en-US" sz="1200" b="0" i="0" u="none" strike="noStrike" kern="1200" baseline="0" dirty="0">
                <a:solidFill>
                  <a:schemeClr val="tx1"/>
                </a:solidFill>
                <a:latin typeface="+mn-lt"/>
                <a:ea typeface="+mn-ea"/>
                <a:cs typeface="+mn-cs"/>
              </a:rPr>
              <a:t>) for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best </a:t>
            </a:r>
            <a:r>
              <a:rPr lang="en-US" sz="1200" b="0" i="0" u="none" strike="noStrike" kern="1200" baseline="0" dirty="0" err="1">
                <a:solidFill>
                  <a:schemeClr val="tx1"/>
                </a:solidFill>
                <a:latin typeface="+mn-lt"/>
                <a:ea typeface="+mn-ea"/>
                <a:cs typeface="+mn-cs"/>
              </a:rPr>
              <a:t>mulig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avslapning</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bekkenbunnen</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err="1">
                <a:solidFill>
                  <a:schemeClr val="tx1"/>
                </a:solidFill>
                <a:latin typeface="+mn-lt"/>
                <a:ea typeface="+mn-ea"/>
                <a:cs typeface="+mn-cs"/>
              </a:rPr>
              <a:t>Fjerne</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kateter</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Navina</a:t>
            </a:r>
            <a:r>
              <a:rPr lang="en-US" sz="1200" b="1" i="0" u="none" strike="noStrike" kern="1200" baseline="0" dirty="0">
                <a:solidFill>
                  <a:schemeClr val="tx1"/>
                </a:solidFill>
                <a:latin typeface="+mn-lt"/>
                <a:ea typeface="+mn-ea"/>
                <a:cs typeface="+mn-cs"/>
              </a:rPr>
              <a:t> Smart</a:t>
            </a:r>
          </a:p>
          <a:p>
            <a:r>
              <a:rPr lang="en-US" sz="1200" b="0" i="0" u="none" strike="noStrike" kern="1200" baseline="0" dirty="0">
                <a:solidFill>
                  <a:schemeClr val="tx1"/>
                </a:solidFill>
                <a:latin typeface="+mn-lt"/>
                <a:ea typeface="+mn-ea"/>
                <a:cs typeface="+mn-cs"/>
              </a:rPr>
              <a:t>1. </a:t>
            </a:r>
            <a:r>
              <a:rPr lang="en-US" sz="1200" b="0" i="0" u="none" strike="noStrike" kern="1200" baseline="0" dirty="0" err="1">
                <a:solidFill>
                  <a:schemeClr val="tx1"/>
                </a:solidFill>
                <a:latin typeface="+mn-lt"/>
                <a:ea typeface="+mn-ea"/>
                <a:cs typeface="+mn-cs"/>
              </a:rPr>
              <a:t>Trykk</a:t>
            </a:r>
            <a:r>
              <a:rPr lang="en-US" sz="1200" b="0" i="0" u="none" strike="noStrike" kern="1200" baseline="0" dirty="0">
                <a:solidFill>
                  <a:schemeClr val="tx1"/>
                </a:solidFill>
                <a:latin typeface="+mn-lt"/>
                <a:ea typeface="+mn-ea"/>
                <a:cs typeface="+mn-cs"/>
              </a:rPr>
              <a:t> på  “</a:t>
            </a:r>
            <a:r>
              <a:rPr lang="en-US" sz="1200" b="0" i="0" u="none" strike="noStrike" kern="1200" baseline="0" dirty="0" err="1">
                <a:solidFill>
                  <a:schemeClr val="tx1"/>
                </a:solidFill>
                <a:latin typeface="+mn-lt"/>
                <a:ea typeface="+mn-ea"/>
                <a:cs typeface="+mn-cs"/>
              </a:rPr>
              <a:t>slipp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luften</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ballong</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knappen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ballongen</a:t>
            </a:r>
            <a:r>
              <a:rPr lang="en-US" sz="1200" b="0" i="0" u="none" strike="noStrike" kern="1200" baseline="0" dirty="0">
                <a:solidFill>
                  <a:schemeClr val="tx1"/>
                </a:solidFill>
                <a:latin typeface="+mn-lt"/>
                <a:ea typeface="+mn-ea"/>
                <a:cs typeface="+mn-cs"/>
              </a:rPr>
              <a:t> er </a:t>
            </a:r>
            <a:r>
              <a:rPr lang="en-US" sz="1200" b="1" i="0" u="none" strike="noStrike" kern="1200" baseline="0" dirty="0" err="1">
                <a:solidFill>
                  <a:schemeClr val="tx1"/>
                </a:solidFill>
                <a:latin typeface="+mn-lt"/>
                <a:ea typeface="+mn-ea"/>
                <a:cs typeface="+mn-cs"/>
              </a:rPr>
              <a:t>helt</a:t>
            </a:r>
            <a:r>
              <a:rPr lang="en-US" sz="1200" b="1" i="0" u="none" strike="noStrike" kern="1200" baseline="0" dirty="0">
                <a:solidFill>
                  <a:schemeClr val="tx1"/>
                </a:solidFill>
                <a:latin typeface="+mn-lt"/>
                <a:ea typeface="+mn-ea"/>
                <a:cs typeface="+mn-cs"/>
              </a:rPr>
              <a:t> tom</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2. </a:t>
            </a:r>
            <a:r>
              <a:rPr lang="en-US" sz="1200" b="0" i="0" u="none" strike="noStrike" kern="1200" baseline="0" dirty="0" err="1">
                <a:solidFill>
                  <a:schemeClr val="tx1"/>
                </a:solidFill>
                <a:latin typeface="+mn-lt"/>
                <a:ea typeface="+mn-ea"/>
                <a:cs typeface="+mn-cs"/>
              </a:rPr>
              <a:t>Trekk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katetret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forsiktig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3. La </a:t>
            </a:r>
            <a:r>
              <a:rPr lang="en-US" sz="1200" b="0" i="0" u="none" strike="noStrike" kern="1200" baseline="0" dirty="0" err="1">
                <a:solidFill>
                  <a:schemeClr val="tx1"/>
                </a:solidFill>
                <a:latin typeface="+mn-lt"/>
                <a:ea typeface="+mn-ea"/>
                <a:cs typeface="+mn-cs"/>
              </a:rPr>
              <a:t>kateteret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være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nede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toalettet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legg</a:t>
            </a:r>
            <a:r>
              <a:rPr lang="en-US" sz="1200" b="0" i="0" u="none" strike="noStrike" kern="1200" baseline="0" dirty="0">
                <a:solidFill>
                  <a:schemeClr val="tx1"/>
                </a:solidFill>
                <a:latin typeface="+mn-lt"/>
                <a:ea typeface="+mn-ea"/>
                <a:cs typeface="+mn-cs"/>
              </a:rPr>
              <a:t> det </a:t>
            </a:r>
            <a:r>
              <a:rPr lang="en-US" sz="1200" b="0" i="0" u="none" strike="noStrike" kern="1200" baseline="0" dirty="0" err="1">
                <a:solidFill>
                  <a:schemeClr val="tx1"/>
                </a:solidFill>
                <a:latin typeface="+mn-lt"/>
                <a:ea typeface="+mn-ea"/>
                <a:cs typeface="+mn-cs"/>
              </a:rPr>
              <a:t>tilbake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pakningen</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VIKTIG: I </a:t>
            </a:r>
            <a:r>
              <a:rPr lang="en-US" sz="1200" b="0" i="1" u="none" strike="noStrike" kern="1200" baseline="0" dirty="0" err="1">
                <a:solidFill>
                  <a:schemeClr val="tx1"/>
                </a:solidFill>
                <a:latin typeface="+mn-lt"/>
                <a:ea typeface="+mn-ea"/>
                <a:cs typeface="+mn-cs"/>
              </a:rPr>
              <a:t>tilfelle</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luften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ikke</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vil</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gå</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ut</a:t>
            </a:r>
            <a:r>
              <a:rPr lang="en-US" sz="1200" b="0" i="1" u="none" strike="noStrike" kern="1200" baseline="0" dirty="0">
                <a:solidFill>
                  <a:schemeClr val="tx1"/>
                </a:solidFill>
                <a:latin typeface="+mn-lt"/>
                <a:ea typeface="+mn-ea"/>
                <a:cs typeface="+mn-cs"/>
              </a:rPr>
              <a:t> av </a:t>
            </a:r>
            <a:r>
              <a:rPr lang="en-US" sz="1200" b="0" i="1" u="none" strike="noStrike" kern="1200" baseline="0" dirty="0" err="1">
                <a:solidFill>
                  <a:schemeClr val="tx1"/>
                </a:solidFill>
                <a:latin typeface="+mn-lt"/>
                <a:ea typeface="+mn-ea"/>
                <a:cs typeface="+mn-cs"/>
              </a:rPr>
              <a:t>ballongen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løsne</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slangen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enten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fra</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katetret</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eller</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fra</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Navina</a:t>
            </a:r>
            <a:endParaRPr lang="en-US" sz="1200" b="0" i="1" u="none" strike="noStrike" kern="1200" baseline="0" dirty="0">
              <a:solidFill>
                <a:schemeClr val="tx1"/>
              </a:solidFill>
              <a:latin typeface="+mn-lt"/>
              <a:ea typeface="+mn-ea"/>
              <a:cs typeface="+mn-cs"/>
            </a:endParaRPr>
          </a:p>
          <a:p>
            <a:r>
              <a:rPr lang="en-US" sz="1200" b="0" i="1" u="none" strike="noStrike" kern="1200" baseline="0" dirty="0" err="1">
                <a:solidFill>
                  <a:schemeClr val="tx1"/>
                </a:solidFill>
                <a:latin typeface="+mn-lt"/>
                <a:ea typeface="+mn-ea"/>
                <a:cs typeface="+mn-cs"/>
              </a:rPr>
              <a:t>kontrollenhetn</a:t>
            </a:r>
            <a:r>
              <a:rPr lang="en-US" sz="1200" b="0" i="1" u="none" strike="noStrike" kern="1200" baseline="0" dirty="0">
                <a:solidFill>
                  <a:schemeClr val="tx1"/>
                </a:solidFill>
                <a:latin typeface="+mn-lt"/>
                <a:ea typeface="+mn-ea"/>
                <a:cs typeface="+mn-cs"/>
              </a:rPr>
              <a:t>. Dette </a:t>
            </a:r>
            <a:r>
              <a:rPr lang="en-US" sz="1200" b="0" i="1" u="none" strike="noStrike" kern="1200" baseline="0" dirty="0" err="1">
                <a:solidFill>
                  <a:schemeClr val="tx1"/>
                </a:solidFill>
                <a:latin typeface="+mn-lt"/>
                <a:ea typeface="+mn-ea"/>
                <a:cs typeface="+mn-cs"/>
              </a:rPr>
              <a:t>vil</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øyeblikkelig</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slippe</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luften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ut</a:t>
            </a:r>
            <a:r>
              <a:rPr lang="en-US" sz="1200" b="0" i="1" u="none" strike="noStrike" kern="1200" baseline="0" dirty="0">
                <a:solidFill>
                  <a:schemeClr val="tx1"/>
                </a:solidFill>
                <a:latin typeface="+mn-lt"/>
                <a:ea typeface="+mn-ea"/>
                <a:cs typeface="+mn-cs"/>
              </a:rPr>
              <a:t> av </a:t>
            </a:r>
            <a:r>
              <a:rPr lang="en-US" sz="1200" b="0" i="1" u="none" strike="noStrike" kern="1200" baseline="0" dirty="0" err="1">
                <a:solidFill>
                  <a:schemeClr val="tx1"/>
                </a:solidFill>
                <a:latin typeface="+mn-lt"/>
                <a:ea typeface="+mn-ea"/>
                <a:cs typeface="+mn-cs"/>
              </a:rPr>
              <a:t>ballongen</a:t>
            </a:r>
            <a:r>
              <a:rPr lang="en-US" sz="1200" b="0" i="1" u="none" strike="noStrike" kern="1200" baseline="0" dirty="0">
                <a:solidFill>
                  <a:schemeClr val="tx1"/>
                </a:solidFill>
                <a:latin typeface="+mn-lt"/>
                <a:ea typeface="+mn-ea"/>
                <a:cs typeface="+mn-cs"/>
              </a:rPr>
              <a:t>.</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err="1">
                <a:solidFill>
                  <a:schemeClr val="tx1"/>
                </a:solidFill>
                <a:latin typeface="+mn-lt"/>
                <a:ea typeface="+mn-ea"/>
                <a:cs typeface="+mn-cs"/>
              </a:rPr>
              <a:t>Fjerne</a:t>
            </a:r>
            <a:r>
              <a:rPr lang="en-US" sz="1200" b="1" i="0" u="none" strike="noStrike" kern="1200" baseline="0" dirty="0">
                <a:solidFill>
                  <a:schemeClr val="tx1"/>
                </a:solidFill>
                <a:latin typeface="+mn-lt"/>
                <a:ea typeface="+mn-ea"/>
                <a:cs typeface="+mn-cs"/>
              </a:rPr>
              <a:t> cone</a:t>
            </a:r>
          </a:p>
          <a:p>
            <a:r>
              <a:rPr lang="en-US" sz="1200" b="0" i="0" u="none" strike="noStrike" kern="1200" baseline="0" dirty="0">
                <a:solidFill>
                  <a:schemeClr val="tx1"/>
                </a:solidFill>
                <a:latin typeface="+mn-lt"/>
                <a:ea typeface="+mn-ea"/>
                <a:cs typeface="+mn-cs"/>
              </a:rPr>
              <a:t>1. </a:t>
            </a:r>
            <a:r>
              <a:rPr lang="en-US" sz="1200" b="0" i="0" u="none" strike="noStrike" kern="1200" baseline="0" dirty="0" err="1">
                <a:solidFill>
                  <a:schemeClr val="tx1"/>
                </a:solidFill>
                <a:latin typeface="+mn-lt"/>
                <a:ea typeface="+mn-ea"/>
                <a:cs typeface="+mn-cs"/>
              </a:rPr>
              <a:t>Trekk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conen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forsiktig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2. La </a:t>
            </a:r>
            <a:r>
              <a:rPr lang="en-US" sz="1200" b="0" i="0" u="none" strike="noStrike" kern="1200" baseline="0" dirty="0" err="1">
                <a:solidFill>
                  <a:schemeClr val="tx1"/>
                </a:solidFill>
                <a:latin typeface="+mn-lt"/>
                <a:ea typeface="+mn-ea"/>
                <a:cs typeface="+mn-cs"/>
              </a:rPr>
              <a:t>conen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være</a:t>
            </a:r>
            <a:r>
              <a:rPr lang="en-US" sz="1200" b="0" i="0" u="none" strike="noStrike" kern="1200" baseline="0" dirty="0">
                <a:solidFill>
                  <a:schemeClr val="tx1"/>
                </a:solidFill>
                <a:latin typeface="+mn-lt"/>
                <a:ea typeface="+mn-ea"/>
                <a:cs typeface="+mn-cs"/>
              </a:rPr>
              <a:t> need I </a:t>
            </a:r>
            <a:r>
              <a:rPr lang="en-US" sz="1200" b="0" i="0" u="none" strike="noStrike" kern="1200" baseline="0" dirty="0" err="1">
                <a:solidFill>
                  <a:schemeClr val="tx1"/>
                </a:solidFill>
                <a:latin typeface="+mn-lt"/>
                <a:ea typeface="+mn-ea"/>
                <a:cs typeface="+mn-cs"/>
              </a:rPr>
              <a:t>toalettet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legg</a:t>
            </a:r>
            <a:r>
              <a:rPr lang="en-US" sz="1200" b="0" i="0" u="none" strike="noStrike" kern="1200" baseline="0" dirty="0">
                <a:solidFill>
                  <a:schemeClr val="tx1"/>
                </a:solidFill>
                <a:latin typeface="+mn-lt"/>
                <a:ea typeface="+mn-ea"/>
                <a:cs typeface="+mn-cs"/>
              </a:rPr>
              <a:t> den </a:t>
            </a:r>
            <a:r>
              <a:rPr lang="en-US" sz="1200" b="0" i="0" u="none" strike="noStrike" kern="1200" baseline="0" dirty="0" err="1">
                <a:solidFill>
                  <a:schemeClr val="tx1"/>
                </a:solidFill>
                <a:latin typeface="+mn-lt"/>
                <a:ea typeface="+mn-ea"/>
                <a:cs typeface="+mn-cs"/>
              </a:rPr>
              <a:t>tilbake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pakningen</a:t>
            </a:r>
            <a:r>
              <a:rPr lang="en-US" sz="1200" b="0" i="0" u="none" strike="noStrike" kern="1200" baseline="0" dirty="0">
                <a:solidFill>
                  <a:schemeClr val="tx1"/>
                </a:solidFill>
                <a:latin typeface="+mn-lt"/>
                <a:ea typeface="+mn-ea"/>
                <a:cs typeface="+mn-cs"/>
              </a:rPr>
              <a:t>.</a:t>
            </a:r>
          </a:p>
          <a:p>
            <a:endParaRPr lang="en-US" sz="1200" b="1"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41</a:t>
            </a:fld>
            <a:endParaRPr lang="en-US"/>
          </a:p>
        </p:txBody>
      </p:sp>
    </p:spTree>
    <p:extLst>
      <p:ext uri="{BB962C8B-B14F-4D97-AF65-F5344CB8AC3E}">
        <p14:creationId xmlns:p14="http://schemas.microsoft.com/office/powerpoint/2010/main" val="4992982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u="none" strike="noStrike" kern="1200" baseline="0" dirty="0">
                <a:solidFill>
                  <a:schemeClr val="tx1"/>
                </a:solidFill>
                <a:latin typeface="+mn-lt"/>
                <a:ea typeface="+mn-ea"/>
                <a:cs typeface="+mn-cs"/>
              </a:rPr>
              <a:t>Men du sitter på toalettet, slipp ut all luften fra ballongen før du trekker katetret forsiktig ut for å starte tømmingen.</a:t>
            </a:r>
          </a:p>
          <a:p>
            <a:r>
              <a:rPr lang="nb-NO" sz="1200" b="0" i="0" u="none" strike="noStrike" kern="1200" baseline="0" dirty="0">
                <a:solidFill>
                  <a:schemeClr val="tx1"/>
                </a:solidFill>
                <a:latin typeface="+mn-lt"/>
                <a:ea typeface="+mn-ea"/>
                <a:cs typeface="+mn-cs"/>
              </a:rPr>
              <a:t>Dersom kolon ikke </a:t>
            </a:r>
            <a:r>
              <a:rPr lang="nb-NO" sz="1200" b="0" i="0" u="none" strike="noStrike" kern="1200" baseline="0" dirty="0" err="1">
                <a:solidFill>
                  <a:schemeClr val="tx1"/>
                </a:solidFill>
                <a:latin typeface="+mn-lt"/>
                <a:ea typeface="+mn-ea"/>
                <a:cs typeface="+mn-cs"/>
              </a:rPr>
              <a:t>beginner</a:t>
            </a:r>
            <a:r>
              <a:rPr lang="nb-NO" sz="1200" b="0" i="0" u="none" strike="noStrike" kern="1200" baseline="0" dirty="0">
                <a:solidFill>
                  <a:schemeClr val="tx1"/>
                </a:solidFill>
                <a:latin typeface="+mn-lt"/>
                <a:ea typeface="+mn-ea"/>
                <a:cs typeface="+mn-cs"/>
              </a:rPr>
              <a:t> å tømme seg av seg selv, slapp av i 10-15 minutter og forsøk å lene deg forover, host, masser magen eller beveg overkroppen for å starte tømmingsprosessen. Tiden for tømming er individuell og kan variere fra en dag til en </a:t>
            </a:r>
            <a:r>
              <a:rPr lang="nb-NO" sz="1200" b="0" i="0" u="none" strike="noStrike" kern="1200" baseline="0" dirty="0" err="1">
                <a:solidFill>
                  <a:schemeClr val="tx1"/>
                </a:solidFill>
                <a:latin typeface="+mn-lt"/>
                <a:ea typeface="+mn-ea"/>
                <a:cs typeface="+mn-cs"/>
              </a:rPr>
              <a:t>annen.Sikre</a:t>
            </a:r>
            <a:r>
              <a:rPr lang="nb-NO" sz="1200" b="0" i="0" u="none" strike="noStrike" kern="1200" baseline="0" dirty="0">
                <a:solidFill>
                  <a:schemeClr val="tx1"/>
                </a:solidFill>
                <a:latin typeface="+mn-lt"/>
                <a:ea typeface="+mn-ea"/>
                <a:cs typeface="+mn-cs"/>
              </a:rPr>
              <a:t> en behagelig stilling på toalettet (med en fotskammel dersom føttene ikke rekker ned til gulvet) for en best mulig avslapning av bekkenbunnen.</a:t>
            </a:r>
          </a:p>
          <a:p>
            <a:endParaRPr lang="nb-NO" sz="1200" b="0" i="0" u="none" strike="noStrike" kern="1200" baseline="0" dirty="0">
              <a:solidFill>
                <a:schemeClr val="tx1"/>
              </a:solidFill>
              <a:latin typeface="+mn-lt"/>
              <a:ea typeface="+mn-ea"/>
              <a:cs typeface="+mn-cs"/>
            </a:endParaRPr>
          </a:p>
          <a:p>
            <a:r>
              <a:rPr lang="en-US" sz="1200" b="1" i="0" u="none" strike="noStrike" kern="1200" baseline="0" dirty="0" err="1">
                <a:solidFill>
                  <a:schemeClr val="tx1"/>
                </a:solidFill>
                <a:latin typeface="+mn-lt"/>
                <a:ea typeface="+mn-ea"/>
                <a:cs typeface="+mn-cs"/>
              </a:rPr>
              <a:t>Fjerne</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kateter</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Navina</a:t>
            </a:r>
            <a:r>
              <a:rPr lang="en-US" sz="1200" b="1" i="0" u="none" strike="noStrike" kern="1200" baseline="0" dirty="0">
                <a:solidFill>
                  <a:schemeClr val="tx1"/>
                </a:solidFill>
                <a:latin typeface="+mn-lt"/>
                <a:ea typeface="+mn-ea"/>
                <a:cs typeface="+mn-cs"/>
              </a:rPr>
              <a:t> Classic</a:t>
            </a:r>
          </a:p>
          <a:p>
            <a:r>
              <a:rPr lang="en-US" sz="1200" b="0" i="0" u="none" strike="noStrike" kern="1200" baseline="0" dirty="0">
                <a:solidFill>
                  <a:schemeClr val="tx1"/>
                </a:solidFill>
                <a:latin typeface="+mn-lt"/>
                <a:ea typeface="+mn-ea"/>
                <a:cs typeface="+mn-cs"/>
              </a:rPr>
              <a:t>1. </a:t>
            </a:r>
            <a:r>
              <a:rPr lang="en-US" sz="1200" b="0" i="0" u="none" strike="noStrike" kern="1200" baseline="0" dirty="0" err="1">
                <a:solidFill>
                  <a:schemeClr val="tx1"/>
                </a:solidFill>
                <a:latin typeface="+mn-lt"/>
                <a:ea typeface="+mn-ea"/>
                <a:cs typeface="+mn-cs"/>
              </a:rPr>
              <a:t>Trykk</a:t>
            </a:r>
            <a:r>
              <a:rPr lang="en-US" sz="1200" b="0" i="0" u="none" strike="noStrike" kern="1200" baseline="0" dirty="0">
                <a:solidFill>
                  <a:schemeClr val="tx1"/>
                </a:solidFill>
                <a:latin typeface="+mn-lt"/>
                <a:ea typeface="+mn-ea"/>
                <a:cs typeface="+mn-cs"/>
              </a:rPr>
              <a:t> og hold “slip </a:t>
            </a:r>
            <a:r>
              <a:rPr lang="en-US" sz="1200" b="0" i="0" u="none" strike="noStrike" kern="1200" baseline="0" dirty="0" err="1">
                <a:solidFill>
                  <a:schemeClr val="tx1"/>
                </a:solidFill>
                <a:latin typeface="+mn-lt"/>
                <a:ea typeface="+mn-ea"/>
                <a:cs typeface="+mn-cs"/>
              </a:rPr>
              <a:t>luften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ballongen</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knappen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ballongen</a:t>
            </a:r>
            <a:r>
              <a:rPr lang="en-US" sz="1200" b="0" i="0" u="none" strike="noStrike" kern="1200" baseline="0" dirty="0">
                <a:solidFill>
                  <a:schemeClr val="tx1"/>
                </a:solidFill>
                <a:latin typeface="+mn-lt"/>
                <a:ea typeface="+mn-ea"/>
                <a:cs typeface="+mn-cs"/>
              </a:rPr>
              <a:t> er </a:t>
            </a:r>
            <a:r>
              <a:rPr lang="en-US" sz="1200" b="1" i="0" u="none" strike="noStrike" kern="1200" baseline="0" dirty="0" err="1">
                <a:solidFill>
                  <a:schemeClr val="tx1"/>
                </a:solidFill>
                <a:latin typeface="+mn-lt"/>
                <a:ea typeface="+mn-ea"/>
                <a:cs typeface="+mn-cs"/>
              </a:rPr>
              <a:t>helt</a:t>
            </a:r>
            <a:r>
              <a:rPr lang="en-US" sz="1200" b="1" i="0" u="none" strike="noStrike" kern="1200" baseline="0" dirty="0">
                <a:solidFill>
                  <a:schemeClr val="tx1"/>
                </a:solidFill>
                <a:latin typeface="+mn-lt"/>
                <a:ea typeface="+mn-ea"/>
                <a:cs typeface="+mn-cs"/>
              </a:rPr>
              <a:t> tom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kan</a:t>
            </a:r>
            <a:r>
              <a:rPr lang="en-US" sz="1200" b="0" i="0" u="none" strike="noStrike" kern="1200" baseline="0" dirty="0">
                <a:solidFill>
                  <a:schemeClr val="tx1"/>
                </a:solidFill>
                <a:latin typeface="+mn-lt"/>
                <a:ea typeface="+mn-ea"/>
                <a:cs typeface="+mn-cs"/>
              </a:rPr>
              <a:t> ta 10 </a:t>
            </a:r>
            <a:r>
              <a:rPr lang="en-US" sz="1200" b="0" i="0" u="none" strike="noStrike" kern="1200" baseline="0" dirty="0" err="1">
                <a:solidFill>
                  <a:schemeClr val="tx1"/>
                </a:solidFill>
                <a:latin typeface="+mn-lt"/>
                <a:ea typeface="+mn-ea"/>
                <a:cs typeface="+mn-cs"/>
              </a:rPr>
              <a:t>sekunder</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2. </a:t>
            </a:r>
            <a:r>
              <a:rPr lang="en-US" sz="1200" b="0" i="0" u="none" strike="noStrike" kern="1200" baseline="0" dirty="0" err="1">
                <a:solidFill>
                  <a:schemeClr val="tx1"/>
                </a:solidFill>
                <a:latin typeface="+mn-lt"/>
                <a:ea typeface="+mn-ea"/>
                <a:cs typeface="+mn-cs"/>
              </a:rPr>
              <a:t>Katetret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komme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av seg </a:t>
            </a:r>
            <a:r>
              <a:rPr lang="en-US" sz="1200" b="0" i="0" u="none" strike="noStrike" kern="1200" baseline="0" dirty="0" err="1">
                <a:solidFill>
                  <a:schemeClr val="tx1"/>
                </a:solidFill>
                <a:latin typeface="+mn-lt"/>
                <a:ea typeface="+mn-ea"/>
                <a:cs typeface="+mn-cs"/>
              </a:rPr>
              <a:t>selv</a:t>
            </a:r>
            <a:r>
              <a:rPr lang="en-US" sz="1200" b="0" i="0" u="none" strike="noStrike" kern="1200" baseline="0" dirty="0">
                <a:solidFill>
                  <a:schemeClr val="tx1"/>
                </a:solidFill>
                <a:latin typeface="+mn-lt"/>
                <a:ea typeface="+mn-ea"/>
                <a:cs typeface="+mn-cs"/>
              </a:rPr>
              <a:t>. Dersom </a:t>
            </a:r>
            <a:r>
              <a:rPr lang="en-US" sz="1200" b="0" i="0" u="none" strike="noStrike" kern="1200" baseline="0" dirty="0" err="1">
                <a:solidFill>
                  <a:schemeClr val="tx1"/>
                </a:solidFill>
                <a:latin typeface="+mn-lt"/>
                <a:ea typeface="+mn-ea"/>
                <a:cs typeface="+mn-cs"/>
              </a:rPr>
              <a:t>ikke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trekk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katetret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forsiktig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3. La </a:t>
            </a:r>
            <a:r>
              <a:rPr lang="en-US" sz="1200" b="0" i="0" u="none" strike="noStrike" kern="1200" baseline="0" dirty="0" err="1">
                <a:solidFill>
                  <a:schemeClr val="tx1"/>
                </a:solidFill>
                <a:latin typeface="+mn-lt"/>
                <a:ea typeface="+mn-ea"/>
                <a:cs typeface="+mn-cs"/>
              </a:rPr>
              <a:t>kateteret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være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nede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toalettet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legg</a:t>
            </a:r>
            <a:r>
              <a:rPr lang="en-US" sz="1200" b="0" i="0" u="none" strike="noStrike" kern="1200" baseline="0" dirty="0">
                <a:solidFill>
                  <a:schemeClr val="tx1"/>
                </a:solidFill>
                <a:latin typeface="+mn-lt"/>
                <a:ea typeface="+mn-ea"/>
                <a:cs typeface="+mn-cs"/>
              </a:rPr>
              <a:t> det </a:t>
            </a:r>
            <a:r>
              <a:rPr lang="en-US" sz="1200" b="0" i="0" u="none" strike="noStrike" kern="1200" baseline="0" dirty="0" err="1">
                <a:solidFill>
                  <a:schemeClr val="tx1"/>
                </a:solidFill>
                <a:latin typeface="+mn-lt"/>
                <a:ea typeface="+mn-ea"/>
                <a:cs typeface="+mn-cs"/>
              </a:rPr>
              <a:t>tilbake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pakningen</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nb-NO" sz="1200" b="0" i="1" u="none" strike="noStrike" kern="1200" baseline="0" dirty="0">
                <a:solidFill>
                  <a:schemeClr val="tx1"/>
                </a:solidFill>
                <a:latin typeface="+mn-lt"/>
                <a:ea typeface="+mn-ea"/>
                <a:cs typeface="+mn-cs"/>
              </a:rPr>
              <a:t>VIKTIG: I tilfelle luften ikke vil gå ut av ballongen, løsne slangen enten fra katetret eller fra </a:t>
            </a:r>
            <a:r>
              <a:rPr lang="nb-NO" sz="1200" b="0" i="1" u="none" strike="noStrike" kern="1200" baseline="0" dirty="0" err="1">
                <a:solidFill>
                  <a:schemeClr val="tx1"/>
                </a:solidFill>
                <a:latin typeface="+mn-lt"/>
                <a:ea typeface="+mn-ea"/>
                <a:cs typeface="+mn-cs"/>
              </a:rPr>
              <a:t>Navina</a:t>
            </a:r>
            <a:endParaRPr lang="nb-NO" sz="1200" b="0" i="1" u="none" strike="noStrike" kern="1200" baseline="0" dirty="0">
              <a:solidFill>
                <a:schemeClr val="tx1"/>
              </a:solidFill>
              <a:latin typeface="+mn-lt"/>
              <a:ea typeface="+mn-ea"/>
              <a:cs typeface="+mn-cs"/>
            </a:endParaRPr>
          </a:p>
          <a:p>
            <a:r>
              <a:rPr lang="nb-NO" sz="1200" b="0" i="1" u="none" strike="noStrike" kern="1200" baseline="0" dirty="0" err="1">
                <a:solidFill>
                  <a:schemeClr val="tx1"/>
                </a:solidFill>
                <a:latin typeface="+mn-lt"/>
                <a:ea typeface="+mn-ea"/>
                <a:cs typeface="+mn-cs"/>
              </a:rPr>
              <a:t>kontrollenhetn</a:t>
            </a:r>
            <a:r>
              <a:rPr lang="nb-NO" sz="1200" b="0" i="1" u="none" strike="noStrike" kern="1200" baseline="0" dirty="0">
                <a:solidFill>
                  <a:schemeClr val="tx1"/>
                </a:solidFill>
                <a:latin typeface="+mn-lt"/>
                <a:ea typeface="+mn-ea"/>
                <a:cs typeface="+mn-cs"/>
              </a:rPr>
              <a:t>. Dette vil øyeblikkelig slippe luften ut av ballongen.</a:t>
            </a:r>
          </a:p>
          <a:p>
            <a:endParaRPr lang="en-US" sz="1200" b="0" i="1"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r>
              <a:rPr lang="en-US" sz="1200" b="1" i="0" u="none" strike="noStrike" kern="1200" baseline="0" dirty="0" err="1">
                <a:solidFill>
                  <a:schemeClr val="tx1"/>
                </a:solidFill>
                <a:latin typeface="+mn-lt"/>
                <a:ea typeface="+mn-ea"/>
                <a:cs typeface="+mn-cs"/>
              </a:rPr>
              <a:t>Fjerne</a:t>
            </a:r>
            <a:r>
              <a:rPr lang="en-US" sz="1200" b="1" i="0" u="none" strike="noStrike" kern="1200" baseline="0" dirty="0">
                <a:solidFill>
                  <a:schemeClr val="tx1"/>
                </a:solidFill>
                <a:latin typeface="+mn-lt"/>
                <a:ea typeface="+mn-ea"/>
                <a:cs typeface="+mn-cs"/>
              </a:rPr>
              <a:t> cone</a:t>
            </a:r>
          </a:p>
          <a:p>
            <a:r>
              <a:rPr lang="en-US" sz="1200" b="0" i="0" u="none" strike="noStrike" kern="1200" baseline="0" dirty="0">
                <a:solidFill>
                  <a:schemeClr val="tx1"/>
                </a:solidFill>
                <a:latin typeface="+mn-lt"/>
                <a:ea typeface="+mn-ea"/>
                <a:cs typeface="+mn-cs"/>
              </a:rPr>
              <a:t>1. </a:t>
            </a:r>
            <a:r>
              <a:rPr lang="en-US" sz="1200" b="0" i="0" u="none" strike="noStrike" kern="1200" baseline="0" dirty="0" err="1">
                <a:solidFill>
                  <a:schemeClr val="tx1"/>
                </a:solidFill>
                <a:latin typeface="+mn-lt"/>
                <a:ea typeface="+mn-ea"/>
                <a:cs typeface="+mn-cs"/>
              </a:rPr>
              <a:t>Trekk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conen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forsiktig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2. La </a:t>
            </a:r>
            <a:r>
              <a:rPr lang="en-US" sz="1200" b="0" i="0" u="none" strike="noStrike" kern="1200" baseline="0" dirty="0" err="1">
                <a:solidFill>
                  <a:schemeClr val="tx1"/>
                </a:solidFill>
                <a:latin typeface="+mn-lt"/>
                <a:ea typeface="+mn-ea"/>
                <a:cs typeface="+mn-cs"/>
              </a:rPr>
              <a:t>conen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være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nede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toalettet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legg</a:t>
            </a:r>
            <a:r>
              <a:rPr lang="en-US" sz="1200" b="0" i="0" u="none" strike="noStrike" kern="1200" baseline="0" dirty="0">
                <a:solidFill>
                  <a:schemeClr val="tx1"/>
                </a:solidFill>
                <a:latin typeface="+mn-lt"/>
                <a:ea typeface="+mn-ea"/>
                <a:cs typeface="+mn-cs"/>
              </a:rPr>
              <a:t> den </a:t>
            </a:r>
            <a:r>
              <a:rPr lang="en-US" sz="1200" b="0" i="0" u="none" strike="noStrike" kern="1200" baseline="0" dirty="0" err="1">
                <a:solidFill>
                  <a:schemeClr val="tx1"/>
                </a:solidFill>
                <a:latin typeface="+mn-lt"/>
                <a:ea typeface="+mn-ea"/>
                <a:cs typeface="+mn-cs"/>
              </a:rPr>
              <a:t>tilbake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pakningen</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42</a:t>
            </a:fld>
            <a:endParaRPr lang="en-US"/>
          </a:p>
        </p:txBody>
      </p:sp>
    </p:spTree>
    <p:extLst>
      <p:ext uri="{BB962C8B-B14F-4D97-AF65-F5344CB8AC3E}">
        <p14:creationId xmlns:p14="http://schemas.microsoft.com/office/powerpoint/2010/main" val="11717712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Det er </a:t>
            </a:r>
            <a:r>
              <a:rPr lang="en-US" sz="1200" b="0" i="0" u="none" strike="noStrike" kern="1200" baseline="0" dirty="0" err="1">
                <a:solidFill>
                  <a:schemeClr val="tx1"/>
                </a:solidFill>
                <a:latin typeface="+mn-lt"/>
                <a:ea typeface="+mn-ea"/>
                <a:cs typeface="+mn-cs"/>
              </a:rPr>
              <a:t>viktig</a:t>
            </a:r>
            <a:r>
              <a:rPr lang="en-US" sz="1200" b="0" i="0" u="none" strike="noStrike" kern="1200" baseline="0" dirty="0">
                <a:solidFill>
                  <a:schemeClr val="tx1"/>
                </a:solidFill>
                <a:latin typeface="+mn-lt"/>
                <a:ea typeface="+mn-ea"/>
                <a:cs typeface="+mn-cs"/>
              </a:rPr>
              <a:t> å </a:t>
            </a:r>
            <a:r>
              <a:rPr lang="en-US" sz="1200" b="0" i="0" u="none" strike="noStrike" kern="1200" baseline="0" dirty="0" err="1">
                <a:solidFill>
                  <a:schemeClr val="tx1"/>
                </a:solidFill>
                <a:latin typeface="+mn-lt"/>
                <a:ea typeface="+mn-ea"/>
                <a:cs typeface="+mn-cs"/>
              </a:rPr>
              <a:t>rengjøre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utstyret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etter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hver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bruk</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1. </a:t>
            </a:r>
            <a:r>
              <a:rPr lang="en-US" sz="1200" b="0" i="0" u="none" strike="noStrike" kern="1200" baseline="0" dirty="0" err="1">
                <a:solidFill>
                  <a:schemeClr val="tx1"/>
                </a:solidFill>
                <a:latin typeface="+mn-lt"/>
                <a:ea typeface="+mn-ea"/>
                <a:cs typeface="+mn-cs"/>
              </a:rPr>
              <a:t>Åpne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lokket</a:t>
            </a:r>
            <a:r>
              <a:rPr lang="en-US" sz="1200" b="0" i="0" u="none" strike="noStrike" kern="1200" baseline="0" dirty="0">
                <a:solidFill>
                  <a:schemeClr val="tx1"/>
                </a:solidFill>
                <a:latin typeface="+mn-lt"/>
                <a:ea typeface="+mn-ea"/>
                <a:cs typeface="+mn-cs"/>
              </a:rPr>
              <a:t> på </a:t>
            </a:r>
            <a:r>
              <a:rPr lang="en-US" sz="1200" b="0" i="0" u="none" strike="noStrike" kern="1200" baseline="0" dirty="0" err="1">
                <a:solidFill>
                  <a:schemeClr val="tx1"/>
                </a:solidFill>
                <a:latin typeface="+mn-lt"/>
                <a:ea typeface="+mn-ea"/>
                <a:cs typeface="+mn-cs"/>
              </a:rPr>
              <a:t>vannbeholderen</a:t>
            </a:r>
            <a:r>
              <a:rPr lang="en-US" sz="1200" b="0" i="0" u="none" strike="noStrike" kern="1200" baseline="0" dirty="0">
                <a:solidFill>
                  <a:schemeClr val="tx1"/>
                </a:solidFill>
                <a:latin typeface="+mn-lt"/>
                <a:ea typeface="+mn-ea"/>
                <a:cs typeface="+mn-cs"/>
              </a:rPr>
              <a:t> for å </a:t>
            </a:r>
            <a:r>
              <a:rPr lang="en-US" sz="1200" b="0" i="0" u="none" strike="noStrike" kern="1200" baseline="0" dirty="0" err="1">
                <a:solidFill>
                  <a:schemeClr val="tx1"/>
                </a:solidFill>
                <a:latin typeface="+mn-lt"/>
                <a:ea typeface="+mn-ea"/>
                <a:cs typeface="+mn-cs"/>
              </a:rPr>
              <a:t>redusere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trykket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systemet</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2. </a:t>
            </a:r>
            <a:r>
              <a:rPr lang="en-US" sz="1200" b="0" i="0" u="none" strike="noStrike" kern="1200" baseline="0" dirty="0" err="1">
                <a:solidFill>
                  <a:schemeClr val="tx1"/>
                </a:solidFill>
                <a:latin typeface="+mn-lt"/>
                <a:ea typeface="+mn-ea"/>
                <a:cs typeface="+mn-cs"/>
              </a:rPr>
              <a:t>Fjern</a:t>
            </a:r>
            <a:r>
              <a:rPr lang="en-US" sz="1200" b="0" i="0" u="none" strike="noStrike" kern="1200" baseline="0" dirty="0">
                <a:solidFill>
                  <a:schemeClr val="tx1"/>
                </a:solidFill>
                <a:latin typeface="+mn-lt"/>
                <a:ea typeface="+mn-ea"/>
                <a:cs typeface="+mn-cs"/>
              </a:rPr>
              <a:t> den </a:t>
            </a:r>
            <a:r>
              <a:rPr lang="en-US" sz="1200" b="1" i="0" u="none" strike="noStrike" kern="1200" baseline="0" dirty="0" err="1">
                <a:solidFill>
                  <a:schemeClr val="tx1"/>
                </a:solidFill>
                <a:latin typeface="+mn-lt"/>
                <a:ea typeface="+mn-ea"/>
                <a:cs typeface="+mn-cs"/>
              </a:rPr>
              <a:t>lyseblå</a:t>
            </a:r>
            <a:r>
              <a:rPr lang="en-US" sz="1200" b="1"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koblingen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Navina</a:t>
            </a:r>
            <a:r>
              <a:rPr lang="en-US" sz="1200" b="0" i="0" u="none" strike="noStrike" kern="1200" baseline="0" dirty="0">
                <a:solidFill>
                  <a:schemeClr val="tx1"/>
                </a:solidFill>
                <a:latin typeface="+mn-lt"/>
                <a:ea typeface="+mn-ea"/>
                <a:cs typeface="+mn-cs"/>
              </a:rPr>
              <a:t> Smart </a:t>
            </a:r>
            <a:r>
              <a:rPr lang="en-US" sz="1200" b="0" i="0" u="none" strike="noStrike" kern="1200" baseline="0" dirty="0" err="1">
                <a:solidFill>
                  <a:schemeClr val="tx1"/>
                </a:solidFill>
                <a:latin typeface="+mn-lt"/>
                <a:ea typeface="+mn-ea"/>
                <a:cs typeface="+mn-cs"/>
              </a:rPr>
              <a:t>kontrollenheten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3. </a:t>
            </a:r>
            <a:r>
              <a:rPr lang="en-US" sz="1200" b="0" i="0" u="none" strike="noStrike" kern="1200" baseline="0" dirty="0" err="1">
                <a:solidFill>
                  <a:schemeClr val="tx1"/>
                </a:solidFill>
                <a:latin typeface="+mn-lt"/>
                <a:ea typeface="+mn-ea"/>
                <a:cs typeface="+mn-cs"/>
              </a:rPr>
              <a:t>Tøm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slangen</a:t>
            </a:r>
            <a:r>
              <a:rPr lang="en-US" sz="1200" b="0" i="0" u="none" strike="noStrike" kern="1200" baseline="0" dirty="0">
                <a:solidFill>
                  <a:schemeClr val="tx1"/>
                </a:solidFill>
                <a:latin typeface="+mn-lt"/>
                <a:ea typeface="+mn-ea"/>
                <a:cs typeface="+mn-cs"/>
              </a:rPr>
              <a:t> for </a:t>
            </a:r>
            <a:r>
              <a:rPr lang="en-US" sz="1200" b="0" i="0" u="none" strike="noStrike" kern="1200" baseline="0" dirty="0" err="1">
                <a:solidFill>
                  <a:schemeClr val="tx1"/>
                </a:solidFill>
                <a:latin typeface="+mn-lt"/>
                <a:ea typeface="+mn-ea"/>
                <a:cs typeface="+mn-cs"/>
              </a:rPr>
              <a:t>vann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 Dersom </a:t>
            </a:r>
            <a:r>
              <a:rPr lang="en-US" sz="1200" b="0" i="0" u="none" strike="noStrike" kern="1200" baseline="0" dirty="0" err="1">
                <a:solidFill>
                  <a:schemeClr val="tx1"/>
                </a:solidFill>
                <a:latin typeface="+mn-lt"/>
                <a:ea typeface="+mn-ea"/>
                <a:cs typeface="+mn-cs"/>
              </a:rPr>
              <a:t>katetret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henger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toalettet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hev</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slangen</a:t>
            </a:r>
            <a:r>
              <a:rPr lang="en-US" sz="1200" b="0" i="0" u="none" strike="noStrike" kern="1200" baseline="0" dirty="0">
                <a:solidFill>
                  <a:schemeClr val="tx1"/>
                </a:solidFill>
                <a:latin typeface="+mn-lt"/>
                <a:ea typeface="+mn-ea"/>
                <a:cs typeface="+mn-cs"/>
              </a:rPr>
              <a:t> for å </a:t>
            </a:r>
            <a:r>
              <a:rPr lang="en-US" sz="1200" b="0" i="0" u="none" strike="noStrike" kern="1200" baseline="0" dirty="0" err="1">
                <a:solidFill>
                  <a:schemeClr val="tx1"/>
                </a:solidFill>
                <a:latin typeface="+mn-lt"/>
                <a:ea typeface="+mn-ea"/>
                <a:cs typeface="+mn-cs"/>
              </a:rPr>
              <a:t>tømme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alt </a:t>
            </a:r>
            <a:r>
              <a:rPr lang="en-US" sz="1200" b="0" i="0" u="none" strike="noStrike" kern="1200" baseline="0" dirty="0" err="1">
                <a:solidFill>
                  <a:schemeClr val="tx1"/>
                </a:solidFill>
                <a:latin typeface="+mn-lt"/>
                <a:ea typeface="+mn-ea"/>
                <a:cs typeface="+mn-cs"/>
              </a:rPr>
              <a:t>vannet</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 Dersom </a:t>
            </a:r>
            <a:r>
              <a:rPr lang="en-US" sz="1200" b="0" i="0" u="none" strike="noStrike" kern="1200" baseline="0" dirty="0" err="1">
                <a:solidFill>
                  <a:schemeClr val="tx1"/>
                </a:solidFill>
                <a:latin typeface="+mn-lt"/>
                <a:ea typeface="+mn-ea"/>
                <a:cs typeface="+mn-cs"/>
              </a:rPr>
              <a:t>katetret</a:t>
            </a:r>
            <a:r>
              <a:rPr lang="en-US" sz="1200" b="0" i="0" u="none" strike="noStrike" kern="1200" baseline="0" dirty="0">
                <a:solidFill>
                  <a:schemeClr val="tx1"/>
                </a:solidFill>
                <a:latin typeface="+mn-lt"/>
                <a:ea typeface="+mn-ea"/>
                <a:cs typeface="+mn-cs"/>
              </a:rPr>
              <a:t> er I </a:t>
            </a:r>
            <a:r>
              <a:rPr lang="en-US" sz="1200" b="0" i="0" u="none" strike="noStrike" kern="1200" baseline="0" dirty="0" err="1">
                <a:solidFill>
                  <a:schemeClr val="tx1"/>
                </a:solidFill>
                <a:latin typeface="+mn-lt"/>
                <a:ea typeface="+mn-ea"/>
                <a:cs typeface="+mn-cs"/>
              </a:rPr>
              <a:t>pakningen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tøm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gjennom</a:t>
            </a:r>
            <a:r>
              <a:rPr lang="en-US" sz="1200" b="0" i="0" u="none" strike="noStrike" kern="1200" baseline="0" dirty="0">
                <a:solidFill>
                  <a:schemeClr val="tx1"/>
                </a:solidFill>
                <a:latin typeface="+mn-lt"/>
                <a:ea typeface="+mn-ea"/>
                <a:cs typeface="+mn-cs"/>
              </a:rPr>
              <a:t> den </a:t>
            </a:r>
            <a:r>
              <a:rPr lang="en-US" sz="1200" b="1" i="0" u="none" strike="noStrike" kern="1200" baseline="0" dirty="0" err="1">
                <a:solidFill>
                  <a:schemeClr val="tx1"/>
                </a:solidFill>
                <a:latin typeface="+mn-lt"/>
                <a:ea typeface="+mn-ea"/>
                <a:cs typeface="+mn-cs"/>
              </a:rPr>
              <a:t>lyseblå</a:t>
            </a:r>
            <a:r>
              <a:rPr lang="en-US" sz="1200" b="1"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konnektoren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4. </a:t>
            </a:r>
            <a:r>
              <a:rPr lang="en-US" sz="1200" b="0" i="0" u="none" strike="noStrike" kern="1200" baseline="0" dirty="0" err="1">
                <a:solidFill>
                  <a:schemeClr val="tx1"/>
                </a:solidFill>
                <a:latin typeface="+mn-lt"/>
                <a:ea typeface="+mn-ea"/>
                <a:cs typeface="+mn-cs"/>
              </a:rPr>
              <a:t>Fjern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slangen</a:t>
            </a:r>
            <a:r>
              <a:rPr lang="en-US" sz="1200" b="0" i="0" u="none" strike="noStrike" kern="1200" baseline="0" dirty="0">
                <a:solidFill>
                  <a:schemeClr val="tx1"/>
                </a:solidFill>
                <a:latin typeface="+mn-lt"/>
                <a:ea typeface="+mn-ea"/>
                <a:cs typeface="+mn-cs"/>
              </a:rPr>
              <a:t> med den </a:t>
            </a:r>
            <a:r>
              <a:rPr lang="en-US" sz="1200" b="1" i="0" u="none" strike="noStrike" kern="1200" baseline="0" dirty="0" err="1">
                <a:solidFill>
                  <a:schemeClr val="tx1"/>
                </a:solidFill>
                <a:latin typeface="+mn-lt"/>
                <a:ea typeface="+mn-ea"/>
                <a:cs typeface="+mn-cs"/>
              </a:rPr>
              <a:t>mørkeblå</a:t>
            </a:r>
            <a:r>
              <a:rPr lang="en-US" sz="1200" b="1"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koblingen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Navina</a:t>
            </a:r>
            <a:r>
              <a:rPr lang="en-US" sz="1200" b="0" i="0" u="none" strike="noStrike" kern="1200" baseline="0" dirty="0">
                <a:solidFill>
                  <a:schemeClr val="tx1"/>
                </a:solidFill>
                <a:latin typeface="+mn-lt"/>
                <a:ea typeface="+mn-ea"/>
                <a:cs typeface="+mn-cs"/>
              </a:rPr>
              <a:t> Smart </a:t>
            </a:r>
            <a:r>
              <a:rPr lang="en-US" sz="1200" b="0" i="0" u="none" strike="noStrike" kern="1200" baseline="0" dirty="0" err="1">
                <a:solidFill>
                  <a:schemeClr val="tx1"/>
                </a:solidFill>
                <a:latin typeface="+mn-lt"/>
                <a:ea typeface="+mn-ea"/>
                <a:cs typeface="+mn-cs"/>
              </a:rPr>
              <a:t>kontrollenheten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5. </a:t>
            </a:r>
            <a:r>
              <a:rPr lang="en-US" sz="1200" b="0" i="0" u="none" strike="noStrike" kern="1200" baseline="0" dirty="0" err="1">
                <a:solidFill>
                  <a:schemeClr val="tx1"/>
                </a:solidFill>
                <a:latin typeface="+mn-lt"/>
                <a:ea typeface="+mn-ea"/>
                <a:cs typeface="+mn-cs"/>
              </a:rPr>
              <a:t>Hev</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slangen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slik</a:t>
            </a:r>
            <a:r>
              <a:rPr lang="en-US" sz="1200" b="0" i="0" u="none" strike="noStrike" kern="1200" baseline="0" dirty="0">
                <a:solidFill>
                  <a:schemeClr val="tx1"/>
                </a:solidFill>
                <a:latin typeface="+mn-lt"/>
                <a:ea typeface="+mn-ea"/>
                <a:cs typeface="+mn-cs"/>
              </a:rPr>
              <a:t> at </a:t>
            </a:r>
            <a:r>
              <a:rPr lang="en-US" sz="1200" b="0" i="0" u="none" strike="noStrike" kern="1200" baseline="0" dirty="0" err="1">
                <a:solidFill>
                  <a:schemeClr val="tx1"/>
                </a:solidFill>
                <a:latin typeface="+mn-lt"/>
                <a:ea typeface="+mn-ea"/>
                <a:cs typeface="+mn-cs"/>
              </a:rPr>
              <a:t>gjenstående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renner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tilbake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vannbeholderen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6. </a:t>
            </a:r>
            <a:r>
              <a:rPr lang="en-US" sz="1200" b="0" i="0" u="none" strike="noStrike" kern="1200" baseline="0" dirty="0" err="1">
                <a:solidFill>
                  <a:schemeClr val="tx1"/>
                </a:solidFill>
                <a:latin typeface="+mn-lt"/>
                <a:ea typeface="+mn-ea"/>
                <a:cs typeface="+mn-cs"/>
              </a:rPr>
              <a:t>Trykk</a:t>
            </a:r>
            <a:r>
              <a:rPr lang="en-US" sz="1200" b="0" i="0" u="none" strike="noStrike" kern="1200" baseline="0" dirty="0">
                <a:solidFill>
                  <a:schemeClr val="tx1"/>
                </a:solidFill>
                <a:latin typeface="+mn-lt"/>
                <a:ea typeface="+mn-ea"/>
                <a:cs typeface="+mn-cs"/>
              </a:rPr>
              <a:t> og hold av/på </a:t>
            </a:r>
            <a:r>
              <a:rPr lang="en-US" sz="1200" b="0" i="0" u="none" strike="noStrike" kern="1200" baseline="0" dirty="0" err="1">
                <a:solidFill>
                  <a:schemeClr val="tx1"/>
                </a:solidFill>
                <a:latin typeface="+mn-lt"/>
                <a:ea typeface="+mn-ea"/>
                <a:cs typeface="+mn-cs"/>
              </a:rPr>
              <a:t>knappen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noen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sekunder</a:t>
            </a:r>
            <a:r>
              <a:rPr lang="en-US" sz="1200" b="0" i="0" u="none" strike="noStrike" kern="1200" baseline="0" dirty="0">
                <a:solidFill>
                  <a:schemeClr val="tx1"/>
                </a:solidFill>
                <a:latin typeface="+mn-lt"/>
                <a:ea typeface="+mn-ea"/>
                <a:cs typeface="+mn-cs"/>
              </a:rPr>
              <a:t> for å </a:t>
            </a:r>
            <a:r>
              <a:rPr lang="en-US" sz="1200" b="0" i="0" u="none" strike="noStrike" kern="1200" baseline="0" dirty="0" err="1">
                <a:solidFill>
                  <a:schemeClr val="tx1"/>
                </a:solidFill>
                <a:latin typeface="+mn-lt"/>
                <a:ea typeface="+mn-ea"/>
                <a:cs typeface="+mn-cs"/>
              </a:rPr>
              <a:t>slå</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Navina</a:t>
            </a:r>
            <a:r>
              <a:rPr lang="en-US" sz="1200" b="0" i="0" u="none" strike="noStrike" kern="1200" baseline="0" dirty="0">
                <a:solidFill>
                  <a:schemeClr val="tx1"/>
                </a:solidFill>
                <a:latin typeface="+mn-lt"/>
                <a:ea typeface="+mn-ea"/>
                <a:cs typeface="+mn-cs"/>
              </a:rPr>
              <a:t> Smart </a:t>
            </a:r>
            <a:r>
              <a:rPr lang="en-US" sz="1200" b="0" i="0" u="none" strike="noStrike" kern="1200" baseline="0" dirty="0" err="1">
                <a:solidFill>
                  <a:schemeClr val="tx1"/>
                </a:solidFill>
                <a:latin typeface="+mn-lt"/>
                <a:ea typeface="+mn-ea"/>
                <a:cs typeface="+mn-cs"/>
              </a:rPr>
              <a:t>kontrollenheten</a:t>
            </a:r>
            <a:r>
              <a:rPr lang="en-US" sz="1200" b="0" i="0" u="none" strike="noStrike" kern="1200" baseline="0" dirty="0">
                <a:solidFill>
                  <a:schemeClr val="tx1"/>
                </a:solidFill>
                <a:latin typeface="+mn-lt"/>
                <a:ea typeface="+mn-ea"/>
                <a:cs typeface="+mn-cs"/>
              </a:rPr>
              <a:t>.</a:t>
            </a:r>
          </a:p>
          <a:p>
            <a:r>
              <a:rPr lang="en-US" sz="1200" b="0" i="1" u="none" strike="noStrike" kern="1200" baseline="0" dirty="0">
                <a:solidFill>
                  <a:schemeClr val="tx1"/>
                </a:solidFill>
                <a:latin typeface="+mn-lt"/>
                <a:ea typeface="+mn-ea"/>
                <a:cs typeface="+mn-cs"/>
              </a:rPr>
              <a:t>Merk: Dersom </a:t>
            </a:r>
            <a:r>
              <a:rPr lang="en-US" sz="1200" b="0" i="1" u="none" strike="noStrike" kern="1200" baseline="0" dirty="0" err="1">
                <a:solidFill>
                  <a:schemeClr val="tx1"/>
                </a:solidFill>
                <a:latin typeface="+mn-lt"/>
                <a:ea typeface="+mn-ea"/>
                <a:cs typeface="+mn-cs"/>
              </a:rPr>
              <a:t>displayet</a:t>
            </a:r>
            <a:r>
              <a:rPr lang="en-US" sz="1200" b="0" i="1" u="none" strike="noStrike" kern="1200" baseline="0" dirty="0">
                <a:solidFill>
                  <a:schemeClr val="tx1"/>
                </a:solidFill>
                <a:latin typeface="+mn-lt"/>
                <a:ea typeface="+mn-ea"/>
                <a:cs typeface="+mn-cs"/>
              </a:rPr>
              <a:t> er </a:t>
            </a:r>
            <a:r>
              <a:rPr lang="en-US" sz="1200" b="0" i="1" u="none" strike="noStrike" kern="1200" baseline="0" dirty="0" err="1">
                <a:solidFill>
                  <a:schemeClr val="tx1"/>
                </a:solidFill>
                <a:latin typeface="+mn-lt"/>
                <a:ea typeface="+mn-ea"/>
                <a:cs typeface="+mn-cs"/>
              </a:rPr>
              <a:t>i</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stømsparende</a:t>
            </a:r>
            <a:r>
              <a:rPr lang="en-US" sz="1200" b="0" i="1" u="none" strike="noStrike" kern="1200" baseline="0" dirty="0">
                <a:solidFill>
                  <a:schemeClr val="tx1"/>
                </a:solidFill>
                <a:latin typeface="+mn-lt"/>
                <a:ea typeface="+mn-ea"/>
                <a:cs typeface="+mn-cs"/>
              </a:rPr>
              <a:t> modus, </a:t>
            </a:r>
            <a:r>
              <a:rPr lang="en-US" sz="1200" b="0" i="1" u="none" strike="noStrike" kern="1200" baseline="0" dirty="0" err="1">
                <a:solidFill>
                  <a:schemeClr val="tx1"/>
                </a:solidFill>
                <a:latin typeface="+mn-lt"/>
                <a:ea typeface="+mn-ea"/>
                <a:cs typeface="+mn-cs"/>
              </a:rPr>
              <a:t>trykk</a:t>
            </a:r>
            <a:r>
              <a:rPr lang="en-US" sz="1200" b="0" i="1" u="none" strike="noStrike" kern="1200" baseline="0" dirty="0">
                <a:solidFill>
                  <a:schemeClr val="tx1"/>
                </a:solidFill>
                <a:latin typeface="+mn-lt"/>
                <a:ea typeface="+mn-ea"/>
                <a:cs typeface="+mn-cs"/>
              </a:rPr>
              <a:t> for å </a:t>
            </a:r>
            <a:r>
              <a:rPr lang="en-US" sz="1200" b="0" i="1" u="none" strike="noStrike" kern="1200" baseline="0" dirty="0" err="1">
                <a:solidFill>
                  <a:schemeClr val="tx1"/>
                </a:solidFill>
                <a:latin typeface="+mn-lt"/>
                <a:ea typeface="+mn-ea"/>
                <a:cs typeface="+mn-cs"/>
              </a:rPr>
              <a:t>reaktivere</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displayet</a:t>
            </a:r>
            <a:r>
              <a:rPr lang="en-US" sz="1200" b="0" i="1" u="none" strike="noStrike" kern="1200" baseline="0" dirty="0">
                <a:solidFill>
                  <a:schemeClr val="tx1"/>
                </a:solidFill>
                <a:latin typeface="+mn-lt"/>
                <a:ea typeface="+mn-ea"/>
                <a:cs typeface="+mn-cs"/>
              </a:rPr>
              <a:t> , </a:t>
            </a:r>
            <a:r>
              <a:rPr lang="en-US" sz="1200" b="0" i="1" u="none" strike="noStrike" kern="1200" baseline="0" dirty="0" err="1">
                <a:solidFill>
                  <a:schemeClr val="tx1"/>
                </a:solidFill>
                <a:latin typeface="+mn-lt"/>
                <a:ea typeface="+mn-ea"/>
                <a:cs typeface="+mn-cs"/>
              </a:rPr>
              <a:t>så</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trykk</a:t>
            </a:r>
            <a:r>
              <a:rPr lang="en-US" sz="1200" b="0" i="1" u="none" strike="noStrike" kern="1200" baseline="0" dirty="0">
                <a:solidFill>
                  <a:schemeClr val="tx1"/>
                </a:solidFill>
                <a:latin typeface="+mn-lt"/>
                <a:ea typeface="+mn-ea"/>
                <a:cs typeface="+mn-cs"/>
              </a:rPr>
              <a:t> og hold </a:t>
            </a:r>
            <a:r>
              <a:rPr lang="en-US" sz="1200" b="0" i="1" u="none" strike="noStrike" kern="1200" baseline="0" dirty="0" err="1">
                <a:solidFill>
                  <a:schemeClr val="tx1"/>
                </a:solidFill>
                <a:latin typeface="+mn-lt"/>
                <a:ea typeface="+mn-ea"/>
                <a:cs typeface="+mn-cs"/>
              </a:rPr>
              <a:t>knappen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en</a:t>
            </a:r>
            <a:r>
              <a:rPr lang="en-US" sz="1200" b="0" i="1" u="none" strike="noStrike" kern="1200" baseline="0" dirty="0">
                <a:solidFill>
                  <a:schemeClr val="tx1"/>
                </a:solidFill>
                <a:latin typeface="+mn-lt"/>
                <a:ea typeface="+mn-ea"/>
                <a:cs typeface="+mn-cs"/>
              </a:rPr>
              <a:t> gang </a:t>
            </a:r>
            <a:r>
              <a:rPr lang="en-US" sz="1200" b="0" i="1" u="none" strike="noStrike" kern="1200" baseline="0" dirty="0" err="1">
                <a:solidFill>
                  <a:schemeClr val="tx1"/>
                </a:solidFill>
                <a:latin typeface="+mn-lt"/>
                <a:ea typeface="+mn-ea"/>
                <a:cs typeface="+mn-cs"/>
              </a:rPr>
              <a:t>til</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noen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sekunder</a:t>
            </a:r>
            <a:r>
              <a:rPr lang="en-US" sz="1200" b="0" i="1" u="none" strike="noStrike" kern="1200" baseline="0" dirty="0">
                <a:solidFill>
                  <a:schemeClr val="tx1"/>
                </a:solidFill>
                <a:latin typeface="+mn-lt"/>
                <a:ea typeface="+mn-ea"/>
                <a:cs typeface="+mn-cs"/>
              </a:rPr>
              <a:t> for å </a:t>
            </a:r>
            <a:r>
              <a:rPr lang="en-US" sz="1200" b="0" i="1" u="none" strike="noStrike" kern="1200" baseline="0" dirty="0" err="1">
                <a:solidFill>
                  <a:schemeClr val="tx1"/>
                </a:solidFill>
                <a:latin typeface="+mn-lt"/>
                <a:ea typeface="+mn-ea"/>
                <a:cs typeface="+mn-cs"/>
              </a:rPr>
              <a:t>slå</a:t>
            </a:r>
            <a:r>
              <a:rPr lang="en-US" sz="1200" b="0" i="1" u="none" strike="noStrike" kern="1200" baseline="0" dirty="0">
                <a:solidFill>
                  <a:schemeClr val="tx1"/>
                </a:solidFill>
                <a:latin typeface="+mn-lt"/>
                <a:ea typeface="+mn-ea"/>
                <a:cs typeface="+mn-cs"/>
              </a:rPr>
              <a:t> av </a:t>
            </a:r>
            <a:r>
              <a:rPr lang="en-US" sz="1200" b="0" i="1" u="none" strike="noStrike" kern="1200" baseline="0" dirty="0" err="1">
                <a:solidFill>
                  <a:schemeClr val="tx1"/>
                </a:solidFill>
                <a:latin typeface="+mn-lt"/>
                <a:ea typeface="+mn-ea"/>
                <a:cs typeface="+mn-cs"/>
              </a:rPr>
              <a:t>Navina</a:t>
            </a:r>
            <a:r>
              <a:rPr lang="en-US" sz="1200" b="0" i="1" u="none" strike="noStrike" kern="1200" baseline="0" dirty="0">
                <a:solidFill>
                  <a:schemeClr val="tx1"/>
                </a:solidFill>
                <a:latin typeface="+mn-lt"/>
                <a:ea typeface="+mn-ea"/>
                <a:cs typeface="+mn-cs"/>
              </a:rPr>
              <a:t> Smart </a:t>
            </a:r>
            <a:r>
              <a:rPr lang="en-US" sz="1200" b="0" i="1" u="none" strike="noStrike" kern="1200" baseline="0" dirty="0" err="1">
                <a:solidFill>
                  <a:schemeClr val="tx1"/>
                </a:solidFill>
                <a:latin typeface="+mn-lt"/>
                <a:ea typeface="+mn-ea"/>
                <a:cs typeface="+mn-cs"/>
              </a:rPr>
              <a:t>kontrollenheten</a:t>
            </a:r>
            <a:r>
              <a:rPr lang="en-US" sz="1200" b="0" i="1"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7. </a:t>
            </a:r>
            <a:r>
              <a:rPr lang="en-US" sz="1200" b="0" i="0" u="none" strike="noStrike" kern="1200" baseline="0" dirty="0" err="1">
                <a:solidFill>
                  <a:schemeClr val="tx1"/>
                </a:solidFill>
                <a:latin typeface="+mn-lt"/>
                <a:ea typeface="+mn-ea"/>
                <a:cs typeface="+mn-cs"/>
              </a:rPr>
              <a:t>Snu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kontrollenheten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opp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ned</a:t>
            </a:r>
            <a:r>
              <a:rPr lang="en-US" sz="1200" b="0" i="0" u="none" strike="noStrike" kern="1200" baseline="0" dirty="0">
                <a:solidFill>
                  <a:schemeClr val="tx1"/>
                </a:solidFill>
                <a:latin typeface="+mn-lt"/>
                <a:ea typeface="+mn-ea"/>
                <a:cs typeface="+mn-cs"/>
              </a:rPr>
              <a:t> over </a:t>
            </a:r>
            <a:r>
              <a:rPr lang="en-US" sz="1200" b="0" i="0" u="none" strike="noStrike" kern="1200" baseline="0" dirty="0" err="1">
                <a:solidFill>
                  <a:schemeClr val="tx1"/>
                </a:solidFill>
                <a:latin typeface="+mn-lt"/>
                <a:ea typeface="+mn-ea"/>
                <a:cs typeface="+mn-cs"/>
              </a:rPr>
              <a:t>toalettet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vasken</a:t>
            </a:r>
            <a:r>
              <a:rPr lang="en-US" sz="1200" b="0" i="0" u="none" strike="noStrike" kern="1200" baseline="0" dirty="0">
                <a:solidFill>
                  <a:schemeClr val="tx1"/>
                </a:solidFill>
                <a:latin typeface="+mn-lt"/>
                <a:ea typeface="+mn-ea"/>
                <a:cs typeface="+mn-cs"/>
              </a:rPr>
              <a:t> for å </a:t>
            </a:r>
            <a:r>
              <a:rPr lang="en-US" sz="1200" b="0" i="0" u="none" strike="noStrike" kern="1200" baseline="0" dirty="0" err="1">
                <a:solidFill>
                  <a:schemeClr val="tx1"/>
                </a:solidFill>
                <a:latin typeface="+mn-lt"/>
                <a:ea typeface="+mn-ea"/>
                <a:cs typeface="+mn-cs"/>
              </a:rPr>
              <a:t>tømme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alt </a:t>
            </a:r>
            <a:r>
              <a:rPr lang="en-US" sz="1200" b="0" i="0" u="none" strike="noStrike" kern="1200" baseline="0" dirty="0" err="1">
                <a:solidFill>
                  <a:schemeClr val="tx1"/>
                </a:solidFill>
                <a:latin typeface="+mn-lt"/>
                <a:ea typeface="+mn-ea"/>
                <a:cs typeface="+mn-cs"/>
              </a:rPr>
              <a:t>vannet</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8. </a:t>
            </a:r>
            <a:r>
              <a:rPr lang="en-US" sz="1200" b="0" i="0" u="none" strike="noStrike" kern="1200" baseline="0" dirty="0" err="1">
                <a:solidFill>
                  <a:schemeClr val="tx1"/>
                </a:solidFill>
                <a:latin typeface="+mn-lt"/>
                <a:ea typeface="+mn-ea"/>
                <a:cs typeface="+mn-cs"/>
              </a:rPr>
              <a:t>Fjern</a:t>
            </a:r>
            <a:r>
              <a:rPr lang="en-US" sz="1200" b="0" i="0" u="none" strike="noStrike" kern="1200" baseline="0" dirty="0">
                <a:solidFill>
                  <a:schemeClr val="tx1"/>
                </a:solidFill>
                <a:latin typeface="+mn-lt"/>
                <a:ea typeface="+mn-ea"/>
                <a:cs typeface="+mn-cs"/>
              </a:rPr>
              <a:t> den </a:t>
            </a:r>
            <a:r>
              <a:rPr lang="en-US" sz="1200" b="1" i="0" u="none" strike="noStrike" kern="1200" baseline="0" dirty="0" err="1">
                <a:solidFill>
                  <a:schemeClr val="tx1"/>
                </a:solidFill>
                <a:latin typeface="+mn-lt"/>
                <a:ea typeface="+mn-ea"/>
                <a:cs typeface="+mn-cs"/>
              </a:rPr>
              <a:t>mørkeblå</a:t>
            </a:r>
            <a:r>
              <a:rPr lang="en-US" sz="1200" b="1"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konnektoren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vannbeholderen</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tøm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gjenstående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9. Hold </a:t>
            </a:r>
            <a:r>
              <a:rPr lang="en-US" sz="1200" b="0" i="0" u="none" strike="noStrike" kern="1200" baseline="0" dirty="0" err="1">
                <a:solidFill>
                  <a:schemeClr val="tx1"/>
                </a:solidFill>
                <a:latin typeface="+mn-lt"/>
                <a:ea typeface="+mn-ea"/>
                <a:cs typeface="+mn-cs"/>
              </a:rPr>
              <a:t>slangen</a:t>
            </a:r>
            <a:r>
              <a:rPr lang="en-US" sz="1200" b="0" i="0" u="none" strike="noStrike" kern="1200" baseline="0" dirty="0">
                <a:solidFill>
                  <a:schemeClr val="tx1"/>
                </a:solidFill>
                <a:latin typeface="+mn-lt"/>
                <a:ea typeface="+mn-ea"/>
                <a:cs typeface="+mn-cs"/>
              </a:rPr>
              <a:t> med den </a:t>
            </a:r>
            <a:r>
              <a:rPr lang="en-US" sz="1200" b="1" i="0" u="none" strike="noStrike" kern="1200" baseline="0" dirty="0" err="1">
                <a:solidFill>
                  <a:schemeClr val="tx1"/>
                </a:solidFill>
                <a:latin typeface="+mn-lt"/>
                <a:ea typeface="+mn-ea"/>
                <a:cs typeface="+mn-cs"/>
              </a:rPr>
              <a:t>hvite</a:t>
            </a:r>
            <a:r>
              <a:rPr lang="en-US" sz="1200" b="1"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konnektoren</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legg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katetret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tilbake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pakningen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hvis</a:t>
            </a:r>
            <a:r>
              <a:rPr lang="en-US" sz="1200" b="0" i="0" u="none" strike="noStrike" kern="1200" baseline="0" dirty="0">
                <a:solidFill>
                  <a:schemeClr val="tx1"/>
                </a:solidFill>
                <a:latin typeface="+mn-lt"/>
                <a:ea typeface="+mn-ea"/>
                <a:cs typeface="+mn-cs"/>
              </a:rPr>
              <a:t> den </a:t>
            </a:r>
            <a:r>
              <a:rPr lang="en-US" sz="1200" b="0" i="0" u="none" strike="noStrike" kern="1200" baseline="0" dirty="0" err="1">
                <a:solidFill>
                  <a:schemeClr val="tx1"/>
                </a:solidFill>
                <a:latin typeface="+mn-lt"/>
                <a:ea typeface="+mn-ea"/>
                <a:cs typeface="+mn-cs"/>
              </a:rPr>
              <a:t>ikke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allerede</a:t>
            </a:r>
            <a:r>
              <a:rPr lang="en-US" sz="1200" b="0" i="0" u="none" strike="noStrike" kern="1200" baseline="0" dirty="0">
                <a:solidFill>
                  <a:schemeClr val="tx1"/>
                </a:solidFill>
                <a:latin typeface="+mn-lt"/>
                <a:ea typeface="+mn-ea"/>
                <a:cs typeface="+mn-cs"/>
              </a:rPr>
              <a:t> er der, og </a:t>
            </a:r>
            <a:r>
              <a:rPr lang="en-US" sz="1200" b="0" i="0" u="none" strike="noStrike" kern="1200" baseline="0" dirty="0" err="1">
                <a:solidFill>
                  <a:schemeClr val="tx1"/>
                </a:solidFill>
                <a:latin typeface="+mn-lt"/>
                <a:ea typeface="+mn-ea"/>
                <a:cs typeface="+mn-cs"/>
              </a:rPr>
              <a:t>koble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slangen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10. Kast </a:t>
            </a:r>
            <a:r>
              <a:rPr lang="en-US" sz="1200" b="0" i="0" u="none" strike="noStrike" kern="1200" baseline="0" dirty="0" err="1">
                <a:solidFill>
                  <a:schemeClr val="tx1"/>
                </a:solidFill>
                <a:latin typeface="+mn-lt"/>
                <a:ea typeface="+mn-ea"/>
                <a:cs typeface="+mn-cs"/>
              </a:rPr>
              <a:t>engangs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kateter</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pakning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restavfall</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11. </a:t>
            </a:r>
            <a:r>
              <a:rPr lang="en-US" sz="1200" b="0" i="0" u="none" strike="noStrike" kern="1200" baseline="0" dirty="0" err="1">
                <a:solidFill>
                  <a:schemeClr val="tx1"/>
                </a:solidFill>
                <a:latin typeface="+mn-lt"/>
                <a:ea typeface="+mn-ea"/>
                <a:cs typeface="+mn-cs"/>
              </a:rPr>
              <a:t>Vask</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tørk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gjenværende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deler</a:t>
            </a:r>
            <a:r>
              <a:rPr lang="en-US" sz="1200" b="0" i="0" u="none" strike="noStrike" kern="1200" baseline="0" dirty="0">
                <a:solidFill>
                  <a:schemeClr val="tx1"/>
                </a:solidFill>
                <a:latin typeface="+mn-lt"/>
                <a:ea typeface="+mn-ea"/>
                <a:cs typeface="+mn-cs"/>
              </a:rPr>
              <a:t> med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klut</a:t>
            </a:r>
            <a:r>
              <a:rPr lang="en-US" sz="1200" b="0" i="0" u="none" strike="noStrike" kern="1200" baseline="0" dirty="0">
                <a:solidFill>
                  <a:schemeClr val="tx1"/>
                </a:solidFill>
                <a:latin typeface="+mn-lt"/>
                <a:ea typeface="+mn-ea"/>
                <a:cs typeface="+mn-cs"/>
              </a:rPr>
              <a:t> og </a:t>
            </a:r>
            <a:r>
              <a:rPr lang="en-US" sz="1200" b="0" i="0" u="none" strike="noStrike" kern="1200" baseline="0" dirty="0" err="1">
                <a:solidFill>
                  <a:schemeClr val="tx1"/>
                </a:solidFill>
                <a:latin typeface="+mn-lt"/>
                <a:ea typeface="+mn-ea"/>
                <a:cs typeface="+mn-cs"/>
              </a:rPr>
              <a:t>mildt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såpevann</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43</a:t>
            </a:fld>
            <a:endParaRPr lang="en-US"/>
          </a:p>
        </p:txBody>
      </p:sp>
    </p:spTree>
    <p:extLst>
      <p:ext uri="{BB962C8B-B14F-4D97-AF65-F5344CB8AC3E}">
        <p14:creationId xmlns:p14="http://schemas.microsoft.com/office/powerpoint/2010/main" val="16452423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u="none" strike="noStrike" kern="1200" baseline="0" dirty="0">
                <a:solidFill>
                  <a:schemeClr val="tx1"/>
                </a:solidFill>
                <a:latin typeface="+mn-lt"/>
                <a:ea typeface="+mn-ea"/>
                <a:cs typeface="+mn-cs"/>
              </a:rPr>
              <a:t>Det er viktig å rengjøre utstyret etter hver bruk.</a:t>
            </a:r>
          </a:p>
          <a:p>
            <a:endParaRPr lang="nb-NO" sz="1200" b="0" i="0" u="none" strike="noStrike" kern="1200" baseline="0" dirty="0">
              <a:solidFill>
                <a:schemeClr val="tx1"/>
              </a:solidFill>
              <a:latin typeface="+mn-lt"/>
              <a:ea typeface="+mn-ea"/>
              <a:cs typeface="+mn-cs"/>
            </a:endParaRPr>
          </a:p>
          <a:p>
            <a:r>
              <a:rPr lang="nb-NO" sz="1200" b="0" i="0" u="none" strike="noStrike" kern="1200" baseline="0" dirty="0">
                <a:solidFill>
                  <a:schemeClr val="tx1"/>
                </a:solidFill>
                <a:latin typeface="+mn-lt"/>
                <a:ea typeface="+mn-ea"/>
                <a:cs typeface="+mn-cs"/>
              </a:rPr>
              <a:t>1. Åpne lokket på vannbeholderen for å redusere trykket i systemet.</a:t>
            </a:r>
          </a:p>
          <a:p>
            <a:r>
              <a:rPr lang="nb-NO" sz="1200" b="0" i="0" u="none" strike="noStrike" kern="1200" baseline="0" dirty="0">
                <a:solidFill>
                  <a:schemeClr val="tx1"/>
                </a:solidFill>
                <a:latin typeface="+mn-lt"/>
                <a:ea typeface="+mn-ea"/>
                <a:cs typeface="+mn-cs"/>
              </a:rPr>
              <a:t>2. Fjern den </a:t>
            </a:r>
            <a:r>
              <a:rPr lang="nb-NO" sz="1200" b="1" i="0" u="none" strike="noStrike" kern="1200" baseline="0" dirty="0">
                <a:solidFill>
                  <a:schemeClr val="tx1"/>
                </a:solidFill>
                <a:latin typeface="+mn-lt"/>
                <a:ea typeface="+mn-ea"/>
                <a:cs typeface="+mn-cs"/>
              </a:rPr>
              <a:t>lyseblå </a:t>
            </a:r>
            <a:r>
              <a:rPr lang="nb-NO" sz="1200" b="0" i="0" u="none" strike="noStrike" kern="1200" baseline="0" dirty="0">
                <a:solidFill>
                  <a:schemeClr val="tx1"/>
                </a:solidFill>
                <a:latin typeface="+mn-lt"/>
                <a:ea typeface="+mn-ea"/>
                <a:cs typeface="+mn-cs"/>
              </a:rPr>
              <a:t>koblingen fra </a:t>
            </a:r>
            <a:r>
              <a:rPr lang="nb-NO" sz="1200" b="0" i="0" u="none" strike="noStrike" kern="1200" baseline="0" dirty="0" err="1">
                <a:solidFill>
                  <a:schemeClr val="tx1"/>
                </a:solidFill>
                <a:latin typeface="+mn-lt"/>
                <a:ea typeface="+mn-ea"/>
                <a:cs typeface="+mn-cs"/>
              </a:rPr>
              <a:t>Navina</a:t>
            </a:r>
            <a:r>
              <a:rPr lang="nb-NO" sz="1200" b="0" i="0" u="none" strike="noStrike" kern="1200" baseline="0" dirty="0">
                <a:solidFill>
                  <a:schemeClr val="tx1"/>
                </a:solidFill>
                <a:latin typeface="+mn-lt"/>
                <a:ea typeface="+mn-ea"/>
                <a:cs typeface="+mn-cs"/>
              </a:rPr>
              <a:t> Classic kontrollenheten.</a:t>
            </a:r>
          </a:p>
          <a:p>
            <a:r>
              <a:rPr lang="nb-NO" sz="1200" b="0" i="0" u="none" strike="noStrike" kern="1200" baseline="0" dirty="0">
                <a:solidFill>
                  <a:schemeClr val="tx1"/>
                </a:solidFill>
                <a:latin typeface="+mn-lt"/>
                <a:ea typeface="+mn-ea"/>
                <a:cs typeface="+mn-cs"/>
              </a:rPr>
              <a:t>3. Tøm slangen for vann.</a:t>
            </a:r>
          </a:p>
          <a:p>
            <a:r>
              <a:rPr lang="nb-NO" sz="1200" b="0" i="0" u="none" strike="noStrike" kern="1200" baseline="0" dirty="0">
                <a:solidFill>
                  <a:schemeClr val="tx1"/>
                </a:solidFill>
                <a:latin typeface="+mn-lt"/>
                <a:ea typeface="+mn-ea"/>
                <a:cs typeface="+mn-cs"/>
              </a:rPr>
              <a:t>• Dersom kateter eller </a:t>
            </a:r>
            <a:r>
              <a:rPr lang="nb-NO" sz="1200" b="0" i="0" u="none" strike="noStrike" kern="1200" baseline="0" dirty="0" err="1">
                <a:solidFill>
                  <a:schemeClr val="tx1"/>
                </a:solidFill>
                <a:latin typeface="+mn-lt"/>
                <a:ea typeface="+mn-ea"/>
                <a:cs typeface="+mn-cs"/>
              </a:rPr>
              <a:t>cone</a:t>
            </a:r>
            <a:r>
              <a:rPr lang="nb-NO" sz="1200" b="0" i="0" u="none" strike="noStrike" kern="1200" baseline="0" dirty="0">
                <a:solidFill>
                  <a:schemeClr val="tx1"/>
                </a:solidFill>
                <a:latin typeface="+mn-lt"/>
                <a:ea typeface="+mn-ea"/>
                <a:cs typeface="+mn-cs"/>
              </a:rPr>
              <a:t> henger i toalettet, hev slangen for å tømme ut alt vannet.</a:t>
            </a:r>
          </a:p>
          <a:p>
            <a:r>
              <a:rPr lang="nb-NO" sz="1200" b="0" i="0" u="none" strike="noStrike" kern="1200" baseline="0" dirty="0">
                <a:solidFill>
                  <a:schemeClr val="tx1"/>
                </a:solidFill>
                <a:latin typeface="+mn-lt"/>
                <a:ea typeface="+mn-ea"/>
                <a:cs typeface="+mn-cs"/>
              </a:rPr>
              <a:t>• Dersom kateter eller </a:t>
            </a:r>
            <a:r>
              <a:rPr lang="nb-NO" sz="1200" b="0" i="0" u="none" strike="noStrike" kern="1200" baseline="0" dirty="0" err="1">
                <a:solidFill>
                  <a:schemeClr val="tx1"/>
                </a:solidFill>
                <a:latin typeface="+mn-lt"/>
                <a:ea typeface="+mn-ea"/>
                <a:cs typeface="+mn-cs"/>
              </a:rPr>
              <a:t>cone</a:t>
            </a:r>
            <a:r>
              <a:rPr lang="nb-NO" sz="1200" b="0" i="0" u="none" strike="noStrike" kern="1200" baseline="0" dirty="0">
                <a:solidFill>
                  <a:schemeClr val="tx1"/>
                </a:solidFill>
                <a:latin typeface="+mn-lt"/>
                <a:ea typeface="+mn-ea"/>
                <a:cs typeface="+mn-cs"/>
              </a:rPr>
              <a:t> er i pakningen, tøm ut vannet gjennom den </a:t>
            </a:r>
            <a:r>
              <a:rPr lang="nb-NO" sz="1200" b="1" i="0" u="none" strike="noStrike" kern="1200" baseline="0" dirty="0">
                <a:solidFill>
                  <a:schemeClr val="tx1"/>
                </a:solidFill>
                <a:latin typeface="+mn-lt"/>
                <a:ea typeface="+mn-ea"/>
                <a:cs typeface="+mn-cs"/>
              </a:rPr>
              <a:t>lyseblå </a:t>
            </a:r>
            <a:r>
              <a:rPr lang="nb-NO" sz="1200" b="0" i="0" u="none" strike="noStrike" kern="1200" baseline="0" dirty="0">
                <a:solidFill>
                  <a:schemeClr val="tx1"/>
                </a:solidFill>
                <a:latin typeface="+mn-lt"/>
                <a:ea typeface="+mn-ea"/>
                <a:cs typeface="+mn-cs"/>
              </a:rPr>
              <a:t>konnektoren.</a:t>
            </a:r>
          </a:p>
          <a:p>
            <a:r>
              <a:rPr lang="nb-NO" sz="1200" b="0" i="0" u="none" strike="noStrike" kern="1200" baseline="0" dirty="0">
                <a:solidFill>
                  <a:schemeClr val="tx1"/>
                </a:solidFill>
                <a:latin typeface="+mn-lt"/>
                <a:ea typeface="+mn-ea"/>
                <a:cs typeface="+mn-cs"/>
              </a:rPr>
              <a:t>4. Fjern slangen med den </a:t>
            </a:r>
            <a:r>
              <a:rPr lang="nb-NO" sz="1200" b="1" i="0" u="none" strike="noStrike" kern="1200" baseline="0" dirty="0">
                <a:solidFill>
                  <a:schemeClr val="tx1"/>
                </a:solidFill>
                <a:latin typeface="+mn-lt"/>
                <a:ea typeface="+mn-ea"/>
                <a:cs typeface="+mn-cs"/>
              </a:rPr>
              <a:t>mørkeblå</a:t>
            </a:r>
            <a:r>
              <a:rPr lang="nb-NO" sz="1200" b="0" i="0" u="none" strike="noStrike" kern="1200" baseline="0" dirty="0">
                <a:solidFill>
                  <a:schemeClr val="tx1"/>
                </a:solidFill>
                <a:latin typeface="+mn-lt"/>
                <a:ea typeface="+mn-ea"/>
                <a:cs typeface="+mn-cs"/>
              </a:rPr>
              <a:t> koblingen fra </a:t>
            </a:r>
            <a:r>
              <a:rPr lang="nb-NO" sz="1200" b="0" i="0" u="none" strike="noStrike" kern="1200" baseline="0" dirty="0" err="1">
                <a:solidFill>
                  <a:schemeClr val="tx1"/>
                </a:solidFill>
                <a:latin typeface="+mn-lt"/>
                <a:ea typeface="+mn-ea"/>
                <a:cs typeface="+mn-cs"/>
              </a:rPr>
              <a:t>Navina</a:t>
            </a:r>
            <a:r>
              <a:rPr lang="nb-NO" sz="1200" b="0" i="0" u="none" strike="noStrike" kern="1200" baseline="0" dirty="0">
                <a:solidFill>
                  <a:schemeClr val="tx1"/>
                </a:solidFill>
                <a:latin typeface="+mn-lt"/>
                <a:ea typeface="+mn-ea"/>
                <a:cs typeface="+mn-cs"/>
              </a:rPr>
              <a:t> Classic kontrollenheten.</a:t>
            </a:r>
          </a:p>
          <a:p>
            <a:r>
              <a:rPr lang="nb-NO" sz="1200" b="0" i="0" u="none" strike="noStrike" kern="1200" baseline="0" dirty="0">
                <a:solidFill>
                  <a:schemeClr val="tx1"/>
                </a:solidFill>
                <a:latin typeface="+mn-lt"/>
                <a:ea typeface="+mn-ea"/>
                <a:cs typeface="+mn-cs"/>
              </a:rPr>
              <a:t>5. Hev slangen slik at gjenstående vann renner tilbake i vannbeholderen.</a:t>
            </a:r>
          </a:p>
          <a:p>
            <a:r>
              <a:rPr lang="nb-NO" sz="1200" b="0" i="0" u="none" strike="noStrike" kern="1200" baseline="0" dirty="0">
                <a:solidFill>
                  <a:schemeClr val="tx1"/>
                </a:solidFill>
                <a:latin typeface="+mn-lt"/>
                <a:ea typeface="+mn-ea"/>
                <a:cs typeface="+mn-cs"/>
              </a:rPr>
              <a:t>6. Åpne for vannstrømmen.</a:t>
            </a:r>
          </a:p>
          <a:p>
            <a:r>
              <a:rPr lang="nb-NO" sz="1200" b="0" i="0" u="none" strike="noStrike" kern="1200" baseline="0" dirty="0">
                <a:solidFill>
                  <a:schemeClr val="tx1"/>
                </a:solidFill>
                <a:latin typeface="+mn-lt"/>
                <a:ea typeface="+mn-ea"/>
                <a:cs typeface="+mn-cs"/>
              </a:rPr>
              <a:t>7. Snu kontrollenheten opp ned over toalettet eller vasken for å tømme ut alt vannet.</a:t>
            </a:r>
          </a:p>
          <a:p>
            <a:r>
              <a:rPr lang="nb-NO" sz="1200" b="0" i="0" u="none" strike="noStrike" kern="1200" baseline="0" dirty="0">
                <a:solidFill>
                  <a:schemeClr val="tx1"/>
                </a:solidFill>
                <a:latin typeface="+mn-lt"/>
                <a:ea typeface="+mn-ea"/>
                <a:cs typeface="+mn-cs"/>
              </a:rPr>
              <a:t>8. Fjern den </a:t>
            </a:r>
            <a:r>
              <a:rPr lang="nb-NO" sz="1200" b="1" i="0" u="none" strike="noStrike" kern="1200" baseline="0" dirty="0">
                <a:solidFill>
                  <a:schemeClr val="tx1"/>
                </a:solidFill>
                <a:latin typeface="+mn-lt"/>
                <a:ea typeface="+mn-ea"/>
                <a:cs typeface="+mn-cs"/>
              </a:rPr>
              <a:t>mørkeblå</a:t>
            </a:r>
            <a:r>
              <a:rPr lang="nb-NO" sz="1200" b="0" i="0" u="none" strike="noStrike" kern="1200" baseline="0" dirty="0">
                <a:solidFill>
                  <a:schemeClr val="tx1"/>
                </a:solidFill>
                <a:latin typeface="+mn-lt"/>
                <a:ea typeface="+mn-ea"/>
                <a:cs typeface="+mn-cs"/>
              </a:rPr>
              <a:t> konnektoren fra vannbeholderen og tøm ut gjenstående vann.</a:t>
            </a:r>
          </a:p>
          <a:p>
            <a:r>
              <a:rPr lang="nb-NO" sz="1200" b="0" i="0" u="none" strike="noStrike" kern="1200" baseline="0" dirty="0">
                <a:solidFill>
                  <a:schemeClr val="tx1"/>
                </a:solidFill>
                <a:latin typeface="+mn-lt"/>
                <a:ea typeface="+mn-ea"/>
                <a:cs typeface="+mn-cs"/>
              </a:rPr>
              <a:t>9. Hold slangen med den </a:t>
            </a:r>
            <a:r>
              <a:rPr lang="nb-NO" sz="1200" b="1" i="0" u="none" strike="noStrike" kern="1200" baseline="0" dirty="0">
                <a:solidFill>
                  <a:schemeClr val="tx1"/>
                </a:solidFill>
                <a:latin typeface="+mn-lt"/>
                <a:ea typeface="+mn-ea"/>
                <a:cs typeface="+mn-cs"/>
              </a:rPr>
              <a:t>hvite </a:t>
            </a:r>
            <a:r>
              <a:rPr lang="nb-NO" sz="1200" b="0" i="0" u="none" strike="noStrike" kern="1200" baseline="0" dirty="0">
                <a:solidFill>
                  <a:schemeClr val="tx1"/>
                </a:solidFill>
                <a:latin typeface="+mn-lt"/>
                <a:ea typeface="+mn-ea"/>
                <a:cs typeface="+mn-cs"/>
              </a:rPr>
              <a:t>konnektoren  og legg katetret tilbake i pakningen, hvis den ikke allerede er der, og koble fra slangen.</a:t>
            </a:r>
          </a:p>
          <a:p>
            <a:r>
              <a:rPr lang="nb-NO" sz="1200" b="0" i="0" u="none" strike="noStrike" kern="1200" baseline="0" dirty="0">
                <a:solidFill>
                  <a:schemeClr val="tx1"/>
                </a:solidFill>
                <a:latin typeface="+mn-lt"/>
                <a:ea typeface="+mn-ea"/>
                <a:cs typeface="+mn-cs"/>
              </a:rPr>
              <a:t>10. Kast engangs kateter eller </a:t>
            </a:r>
            <a:r>
              <a:rPr lang="nb-NO" sz="1200" b="0" i="0" u="none" strike="noStrike" kern="1200" baseline="0" dirty="0" err="1">
                <a:solidFill>
                  <a:schemeClr val="tx1"/>
                </a:solidFill>
                <a:latin typeface="+mn-lt"/>
                <a:ea typeface="+mn-ea"/>
                <a:cs typeface="+mn-cs"/>
              </a:rPr>
              <a:t>cone</a:t>
            </a:r>
            <a:r>
              <a:rPr lang="nb-NO" sz="1200" b="0" i="0" u="none" strike="noStrike" kern="1200" baseline="0" dirty="0">
                <a:solidFill>
                  <a:schemeClr val="tx1"/>
                </a:solidFill>
                <a:latin typeface="+mn-lt"/>
                <a:ea typeface="+mn-ea"/>
                <a:cs typeface="+mn-cs"/>
              </a:rPr>
              <a:t> og pakning i restavfall.</a:t>
            </a:r>
          </a:p>
          <a:p>
            <a:r>
              <a:rPr lang="nb-NO" sz="1200" b="0" i="0" u="none" strike="noStrike" kern="1200" baseline="0" dirty="0">
                <a:solidFill>
                  <a:schemeClr val="tx1"/>
                </a:solidFill>
                <a:latin typeface="+mn-lt"/>
                <a:ea typeface="+mn-ea"/>
                <a:cs typeface="+mn-cs"/>
              </a:rPr>
              <a:t>11. Vask og tørk gjenværende deler med en klut og mildt såpevann.</a:t>
            </a:r>
          </a:p>
          <a:p>
            <a:endParaRPr lang="nb-NO" sz="1200" b="0" i="0" u="none" strike="noStrike" kern="1200" baseline="0" dirty="0">
              <a:solidFill>
                <a:schemeClr val="tx1"/>
              </a:solidFill>
              <a:latin typeface="+mn-lt"/>
              <a:ea typeface="+mn-ea"/>
              <a:cs typeface="+mn-cs"/>
            </a:endParaRPr>
          </a:p>
          <a:p>
            <a:endParaRPr lang="nb-NO" sz="1200" b="0" i="0" u="none" strike="noStrike" kern="1200" baseline="0" dirty="0">
              <a:solidFill>
                <a:schemeClr val="tx1"/>
              </a:solidFill>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44</a:t>
            </a:fld>
            <a:endParaRPr lang="en-US"/>
          </a:p>
        </p:txBody>
      </p:sp>
    </p:spTree>
    <p:extLst>
      <p:ext uri="{BB962C8B-B14F-4D97-AF65-F5344CB8AC3E}">
        <p14:creationId xmlns:p14="http://schemas.microsoft.com/office/powerpoint/2010/main" val="2424192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kern="1200" baseline="0" dirty="0">
                <a:solidFill>
                  <a:schemeClr val="tx1"/>
                </a:solidFill>
                <a:latin typeface="+mn-lt"/>
                <a:ea typeface="+mn-ea"/>
                <a:cs typeface="+mn-cs"/>
              </a:rPr>
              <a:t>1. </a:t>
            </a:r>
            <a:r>
              <a:rPr lang="en-US" sz="1200" b="0" i="0" u="none" strike="noStrike" kern="1200" baseline="0" dirty="0" err="1">
                <a:solidFill>
                  <a:schemeClr val="tx1"/>
                </a:solidFill>
                <a:latin typeface="+mn-lt"/>
                <a:ea typeface="+mn-ea"/>
                <a:cs typeface="+mn-cs"/>
              </a:rPr>
              <a:t>Trykk</a:t>
            </a:r>
            <a:r>
              <a:rPr lang="en-US" sz="1200" b="0" i="0" u="none" strike="noStrike" kern="1200" baseline="0" dirty="0">
                <a:solidFill>
                  <a:schemeClr val="tx1"/>
                </a:solidFill>
                <a:latin typeface="+mn-lt"/>
                <a:ea typeface="+mn-ea"/>
                <a:cs typeface="+mn-cs"/>
              </a:rPr>
              <a:t> på </a:t>
            </a:r>
            <a:r>
              <a:rPr lang="en-US" sz="1200" b="0" i="0" u="none" strike="noStrike" kern="1200" baseline="0" dirty="0" err="1">
                <a:solidFill>
                  <a:schemeClr val="tx1"/>
                </a:solidFill>
                <a:latin typeface="+mn-lt"/>
                <a:ea typeface="+mn-ea"/>
                <a:cs typeface="+mn-cs"/>
              </a:rPr>
              <a:t>knappen</a:t>
            </a:r>
            <a:r>
              <a:rPr lang="en-US" sz="1200" b="0" i="0" u="none" strike="noStrike" kern="1200" baseline="0" dirty="0">
                <a:solidFill>
                  <a:schemeClr val="tx1"/>
                </a:solidFill>
                <a:latin typeface="+mn-lt"/>
                <a:ea typeface="+mn-ea"/>
                <a:cs typeface="+mn-cs"/>
              </a:rPr>
              <a:t> for å </a:t>
            </a:r>
            <a:r>
              <a:rPr lang="en-US" sz="1200" b="0" i="0" u="none" strike="noStrike" kern="1200" baseline="0" dirty="0" err="1">
                <a:solidFill>
                  <a:schemeClr val="tx1"/>
                </a:solidFill>
                <a:latin typeface="+mn-lt"/>
                <a:ea typeface="+mn-ea"/>
                <a:cs typeface="+mn-cs"/>
              </a:rPr>
              <a:t>restarte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Navina</a:t>
            </a:r>
            <a:r>
              <a:rPr lang="en-US" sz="1200" b="0" i="0" u="none" strike="noStrike" kern="1200" baseline="0" dirty="0">
                <a:solidFill>
                  <a:schemeClr val="tx1"/>
                </a:solidFill>
                <a:latin typeface="+mn-lt"/>
                <a:ea typeface="+mn-ea"/>
                <a:cs typeface="+mn-cs"/>
              </a:rPr>
              <a:t> Smart </a:t>
            </a:r>
            <a:r>
              <a:rPr lang="en-US" sz="1200" b="0" i="0" u="none" strike="noStrike" kern="1200" baseline="0" dirty="0" err="1">
                <a:solidFill>
                  <a:schemeClr val="tx1"/>
                </a:solidFill>
                <a:latin typeface="+mn-lt"/>
                <a:ea typeface="+mn-ea"/>
                <a:cs typeface="+mn-cs"/>
              </a:rPr>
              <a:t>kontrollenhet</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2. </a:t>
            </a:r>
            <a:r>
              <a:rPr lang="en-US" sz="1200" b="0" i="0" u="none" strike="noStrike" kern="1200" baseline="0" dirty="0" err="1">
                <a:solidFill>
                  <a:schemeClr val="tx1"/>
                </a:solidFill>
                <a:latin typeface="+mn-lt"/>
                <a:ea typeface="+mn-ea"/>
                <a:cs typeface="+mn-cs"/>
              </a:rPr>
              <a:t>Aktiver</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Bluetooth® </a:t>
            </a:r>
            <a:r>
              <a:rPr lang="en-US" sz="1200" b="0" i="0" u="none" strike="noStrike" kern="1200" baseline="0" dirty="0">
                <a:solidFill>
                  <a:schemeClr val="tx1"/>
                </a:solidFill>
                <a:latin typeface="+mn-lt"/>
                <a:ea typeface="+mn-ea"/>
                <a:cs typeface="+mn-cs"/>
              </a:rPr>
              <a:t>på din </a:t>
            </a:r>
            <a:r>
              <a:rPr lang="en-US" sz="1200" b="0" i="0" u="none" strike="noStrike" kern="1200" baseline="0" dirty="0" err="1">
                <a:solidFill>
                  <a:schemeClr val="tx1"/>
                </a:solidFill>
                <a:latin typeface="+mn-lt"/>
                <a:ea typeface="+mn-ea"/>
                <a:cs typeface="+mn-cs"/>
              </a:rPr>
              <a:t>mobiltelefon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nettbrett</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3. </a:t>
            </a:r>
            <a:r>
              <a:rPr lang="en-US" sz="1200" b="0" i="0" u="none" strike="noStrike" kern="1200" baseline="0" dirty="0" err="1">
                <a:solidFill>
                  <a:schemeClr val="tx1"/>
                </a:solidFill>
                <a:latin typeface="+mn-lt"/>
                <a:ea typeface="+mn-ea"/>
                <a:cs typeface="+mn-cs"/>
              </a:rPr>
              <a:t>ÅpneNavina</a:t>
            </a:r>
            <a:r>
              <a:rPr lang="en-US" sz="1200" b="0" i="0" u="none" strike="noStrike" kern="1200" baseline="0" dirty="0">
                <a:solidFill>
                  <a:schemeClr val="tx1"/>
                </a:solidFill>
                <a:latin typeface="+mn-lt"/>
                <a:ea typeface="+mn-ea"/>
                <a:cs typeface="+mn-cs"/>
              </a:rPr>
              <a:t>™ Smart app.</a:t>
            </a:r>
          </a:p>
          <a:p>
            <a:r>
              <a:rPr lang="en-US" sz="1200" b="0" i="0" u="none" strike="noStrike" kern="1200" baseline="0" dirty="0">
                <a:solidFill>
                  <a:schemeClr val="tx1"/>
                </a:solidFill>
                <a:latin typeface="+mn-lt"/>
                <a:ea typeface="+mn-ea"/>
                <a:cs typeface="+mn-cs"/>
              </a:rPr>
              <a:t>4. Enter pin </a:t>
            </a:r>
            <a:r>
              <a:rPr lang="en-US" sz="1200" b="0" i="0" u="none" strike="noStrike" kern="1200" baseline="0" dirty="0" err="1">
                <a:solidFill>
                  <a:schemeClr val="tx1"/>
                </a:solidFill>
                <a:latin typeface="+mn-lt"/>
                <a:ea typeface="+mn-ea"/>
                <a:cs typeface="+mn-cs"/>
              </a:rPr>
              <a:t>kode</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Merk: Dersom PIN </a:t>
            </a:r>
            <a:r>
              <a:rPr lang="en-US" sz="1200" b="0" i="0" u="none" strike="noStrike" kern="1200" baseline="0" dirty="0" err="1">
                <a:solidFill>
                  <a:schemeClr val="tx1"/>
                </a:solidFill>
                <a:latin typeface="+mn-lt"/>
                <a:ea typeface="+mn-ea"/>
                <a:cs typeface="+mn-cs"/>
              </a:rPr>
              <a:t>kodeer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glemt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bruk</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siste</a:t>
            </a:r>
            <a:r>
              <a:rPr lang="en-US" sz="1200" b="0" i="0" u="none" strike="noStrike" kern="1200" baseline="0" dirty="0">
                <a:solidFill>
                  <a:schemeClr val="tx1"/>
                </a:solidFill>
                <a:latin typeface="+mn-lt"/>
                <a:ea typeface="+mn-ea"/>
                <a:cs typeface="+mn-cs"/>
              </a:rPr>
              <a:t> fire </a:t>
            </a:r>
            <a:r>
              <a:rPr lang="en-US" sz="1200" b="0" i="0" u="none" strike="noStrike" kern="1200" baseline="0" dirty="0" err="1">
                <a:solidFill>
                  <a:schemeClr val="tx1"/>
                </a:solidFill>
                <a:latin typeface="+mn-lt"/>
                <a:ea typeface="+mn-ea"/>
                <a:cs typeface="+mn-cs"/>
              </a:rPr>
              <a:t>siffer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serienummeret</a:t>
            </a:r>
            <a:r>
              <a:rPr lang="en-US" sz="1200" b="0" i="0" u="none" strike="noStrike" kern="1200" baseline="0" dirty="0">
                <a:solidFill>
                  <a:schemeClr val="tx1"/>
                </a:solidFill>
                <a:latin typeface="+mn-lt"/>
                <a:ea typeface="+mn-ea"/>
                <a:cs typeface="+mn-cs"/>
              </a:rPr>
              <a:t> du </a:t>
            </a:r>
            <a:r>
              <a:rPr lang="en-US" sz="1200" b="0" i="0" u="none" strike="noStrike" kern="1200" baseline="0" dirty="0" err="1">
                <a:solidFill>
                  <a:schemeClr val="tx1"/>
                </a:solidFill>
                <a:latin typeface="+mn-lt"/>
                <a:ea typeface="+mn-ea"/>
                <a:cs typeface="+mn-cs"/>
              </a:rPr>
              <a:t>finner</a:t>
            </a:r>
            <a:r>
              <a:rPr lang="en-US" sz="1200" b="0" i="0" u="none" strike="noStrike" kern="1200" baseline="0" dirty="0">
                <a:solidFill>
                  <a:schemeClr val="tx1"/>
                </a:solidFill>
                <a:latin typeface="+mn-lt"/>
                <a:ea typeface="+mn-ea"/>
                <a:cs typeface="+mn-cs"/>
              </a:rPr>
              <a:t> på </a:t>
            </a:r>
            <a:r>
              <a:rPr lang="en-US" sz="1200" b="0" i="0" u="none" strike="noStrike" kern="1200" baseline="0" dirty="0" err="1">
                <a:solidFill>
                  <a:schemeClr val="tx1"/>
                </a:solidFill>
                <a:latin typeface="+mn-lt"/>
                <a:ea typeface="+mn-ea"/>
                <a:cs typeface="+mn-cs"/>
              </a:rPr>
              <a:t>skjermen</a:t>
            </a:r>
            <a:r>
              <a:rPr lang="en-US" sz="1200" b="0" i="0" u="none" strike="noStrike" kern="1200" baseline="0" dirty="0">
                <a:solidFill>
                  <a:schemeClr val="tx1"/>
                </a:solidFill>
                <a:latin typeface="+mn-lt"/>
                <a:ea typeface="+mn-ea"/>
                <a:cs typeface="+mn-cs"/>
              </a:rPr>
              <a:t> på din </a:t>
            </a:r>
            <a:r>
              <a:rPr lang="en-US" sz="1200" b="0" i="0" u="none" strike="noStrike" kern="1200" baseline="0" dirty="0" err="1">
                <a:solidFill>
                  <a:schemeClr val="tx1"/>
                </a:solidFill>
                <a:latin typeface="+mn-lt"/>
                <a:ea typeface="+mn-ea"/>
                <a:cs typeface="+mn-cs"/>
              </a:rPr>
              <a:t>Navina</a:t>
            </a:r>
            <a:r>
              <a:rPr lang="en-US" sz="1200" b="0" i="0" u="none" strike="noStrike" kern="1200" baseline="0" dirty="0">
                <a:solidFill>
                  <a:schemeClr val="tx1"/>
                </a:solidFill>
                <a:latin typeface="+mn-lt"/>
                <a:ea typeface="+mn-ea"/>
                <a:cs typeface="+mn-cs"/>
              </a:rPr>
              <a:t> Smart </a:t>
            </a:r>
            <a:r>
              <a:rPr lang="en-US" sz="1200" b="0" i="0" u="none" strike="noStrike" kern="1200" baseline="0" dirty="0" err="1">
                <a:solidFill>
                  <a:schemeClr val="tx1"/>
                </a:solidFill>
                <a:latin typeface="+mn-lt"/>
                <a:ea typeface="+mn-ea"/>
                <a:cs typeface="+mn-cs"/>
              </a:rPr>
              <a:t>kontrollenhet</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VIKTIG: På </a:t>
            </a:r>
            <a:r>
              <a:rPr lang="en-US" sz="1200" b="0" i="0" u="none" strike="noStrike" kern="1200" baseline="0" dirty="0" err="1">
                <a:solidFill>
                  <a:schemeClr val="tx1"/>
                </a:solidFill>
                <a:latin typeface="+mn-lt"/>
                <a:ea typeface="+mn-ea"/>
                <a:cs typeface="+mn-cs"/>
              </a:rPr>
              <a:t>grunn</a:t>
            </a:r>
            <a:r>
              <a:rPr lang="en-US" sz="1200" b="0" i="0" u="none" strike="noStrike" kern="1200" baseline="0" dirty="0">
                <a:solidFill>
                  <a:schemeClr val="tx1"/>
                </a:solidFill>
                <a:latin typeface="+mn-lt"/>
                <a:ea typeface="+mn-ea"/>
                <a:cs typeface="+mn-cs"/>
              </a:rPr>
              <a:t> av cybersecurity ANBEFALES det å </a:t>
            </a:r>
            <a:r>
              <a:rPr lang="en-US" sz="1200" b="0" i="0" u="none" strike="noStrike" kern="1200" baseline="0" dirty="0" err="1">
                <a:solidFill>
                  <a:schemeClr val="tx1"/>
                </a:solidFill>
                <a:latin typeface="+mn-lt"/>
                <a:ea typeface="+mn-ea"/>
                <a:cs typeface="+mn-cs"/>
              </a:rPr>
              <a:t>aktivere</a:t>
            </a:r>
            <a:r>
              <a:rPr lang="en-US" sz="1200" b="0" i="0" u="none" strike="noStrike" kern="1200" baseline="0" dirty="0">
                <a:solidFill>
                  <a:schemeClr val="tx1"/>
                </a:solidFill>
                <a:latin typeface="+mn-lt"/>
                <a:ea typeface="+mn-ea"/>
                <a:cs typeface="+mn-cs"/>
              </a:rPr>
              <a:t> pin </a:t>
            </a:r>
            <a:r>
              <a:rPr lang="en-US" sz="1200" b="0" i="0" u="none" strike="noStrike" kern="1200" baseline="0" dirty="0" err="1">
                <a:solidFill>
                  <a:schemeClr val="tx1"/>
                </a:solidFill>
                <a:latin typeface="+mn-lt"/>
                <a:ea typeface="+mn-ea"/>
                <a:cs typeface="+mn-cs"/>
              </a:rPr>
              <a:t>koden</a:t>
            </a:r>
            <a:r>
              <a:rPr lang="en-US" sz="1200" b="0" i="0" u="none" strike="noStrike" kern="1200" baseline="0" dirty="0">
                <a:solidFill>
                  <a:schemeClr val="tx1"/>
                </a:solidFill>
                <a:latin typeface="+mn-lt"/>
                <a:ea typeface="+mn-ea"/>
                <a:cs typeface="+mn-cs"/>
              </a:rPr>
              <a:t> på </a:t>
            </a:r>
            <a:r>
              <a:rPr lang="en-US" sz="1200" b="0" i="0" u="none" strike="noStrike" kern="1200" baseline="0" dirty="0" err="1">
                <a:solidFill>
                  <a:schemeClr val="tx1"/>
                </a:solidFill>
                <a:latin typeface="+mn-lt"/>
                <a:ea typeface="+mn-ea"/>
                <a:cs typeface="+mn-cs"/>
              </a:rPr>
              <a:t>Navina</a:t>
            </a:r>
            <a:r>
              <a:rPr lang="en-US" sz="1200" b="0" i="0" u="none" strike="noStrike" kern="1200" baseline="0" dirty="0">
                <a:solidFill>
                  <a:schemeClr val="tx1"/>
                </a:solidFill>
                <a:latin typeface="+mn-lt"/>
                <a:ea typeface="+mn-ea"/>
                <a:cs typeface="+mn-cs"/>
              </a:rPr>
              <a:t> Smart Mobile App.</a:t>
            </a:r>
          </a:p>
          <a:p>
            <a:r>
              <a:rPr lang="en-US" sz="1200" b="0" i="0" u="none" strike="noStrike" kern="1200" baseline="0" dirty="0">
                <a:solidFill>
                  <a:schemeClr val="tx1"/>
                </a:solidFill>
                <a:latin typeface="+mn-lt"/>
                <a:ea typeface="+mn-ea"/>
                <a:cs typeface="+mn-cs"/>
              </a:rPr>
              <a:t>5. </a:t>
            </a:r>
            <a:r>
              <a:rPr lang="en-US" sz="1200" b="0" i="0" u="none" strike="noStrike" kern="1200" baseline="0" dirty="0" err="1">
                <a:solidFill>
                  <a:schemeClr val="tx1"/>
                </a:solidFill>
                <a:latin typeface="+mn-lt"/>
                <a:ea typeface="+mn-ea"/>
                <a:cs typeface="+mn-cs"/>
              </a:rPr>
              <a:t>Bekreft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identiteten</a:t>
            </a:r>
            <a:r>
              <a:rPr lang="en-US" sz="1200" b="0" i="0" u="none" strike="noStrike" kern="1200" baseline="0" dirty="0">
                <a:solidFill>
                  <a:schemeClr val="tx1"/>
                </a:solidFill>
                <a:latin typeface="+mn-lt"/>
                <a:ea typeface="+mn-ea"/>
                <a:cs typeface="+mn-cs"/>
              </a:rPr>
              <a:t> på </a:t>
            </a:r>
            <a:r>
              <a:rPr lang="en-US" sz="1200" b="0" i="0" u="none" strike="noStrike" kern="1200" baseline="0" dirty="0" err="1">
                <a:solidFill>
                  <a:schemeClr val="tx1"/>
                </a:solidFill>
                <a:latin typeface="+mn-lt"/>
                <a:ea typeface="+mn-ea"/>
                <a:cs typeface="+mn-cs"/>
              </a:rPr>
              <a:t>kontrollenheten</a:t>
            </a:r>
            <a:r>
              <a:rPr lang="en-US" sz="1200" b="0" i="0" u="none" strike="noStrike" kern="1200" baseline="0" dirty="0">
                <a:solidFill>
                  <a:schemeClr val="tx1"/>
                </a:solidFill>
                <a:latin typeface="+mn-lt"/>
                <a:ea typeface="+mn-ea"/>
                <a:cs typeface="+mn-cs"/>
              </a:rPr>
              <a:t> for å </a:t>
            </a:r>
            <a:r>
              <a:rPr lang="en-US" sz="1200" b="0" i="0" u="none" strike="noStrike" kern="1200" baseline="0" dirty="0" err="1">
                <a:solidFill>
                  <a:schemeClr val="tx1"/>
                </a:solidFill>
                <a:latin typeface="+mn-lt"/>
                <a:ea typeface="+mn-ea"/>
                <a:cs typeface="+mn-cs"/>
              </a:rPr>
              <a:t>koble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appen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kun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første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gangen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6. </a:t>
            </a:r>
            <a:r>
              <a:rPr lang="en-US" sz="1200" b="0" i="0" u="none" strike="noStrike" kern="1200" baseline="0" dirty="0" err="1">
                <a:solidFill>
                  <a:schemeClr val="tx1"/>
                </a:solidFill>
                <a:latin typeface="+mn-lt"/>
                <a:ea typeface="+mn-ea"/>
                <a:cs typeface="+mn-cs"/>
              </a:rPr>
              <a:t>Velg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synkroniser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app </a:t>
            </a:r>
            <a:r>
              <a:rPr lang="en-US" sz="1200" b="0" i="0" u="none" strike="noStrike" kern="1200" baseline="0" dirty="0" err="1">
                <a:solidFill>
                  <a:schemeClr val="tx1"/>
                </a:solidFill>
                <a:latin typeface="+mn-lt"/>
                <a:ea typeface="+mn-ea"/>
                <a:cs typeface="+mn-cs"/>
              </a:rPr>
              <a:t>menyen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7. </a:t>
            </a:r>
            <a:r>
              <a:rPr lang="en-US" sz="1200" b="0" i="0" u="none" strike="noStrike" kern="1200" baseline="0" dirty="0" err="1">
                <a:solidFill>
                  <a:schemeClr val="tx1"/>
                </a:solidFill>
                <a:latin typeface="+mn-lt"/>
                <a:ea typeface="+mn-ea"/>
                <a:cs typeface="+mn-cs"/>
              </a:rPr>
              <a:t>Evaluer</a:t>
            </a:r>
            <a:r>
              <a:rPr lang="en-US" sz="1200" b="0" i="0" u="none" strike="noStrike" kern="1200" baseline="0" dirty="0">
                <a:solidFill>
                  <a:schemeClr val="tx1"/>
                </a:solidFill>
                <a:latin typeface="+mn-lt"/>
                <a:ea typeface="+mn-ea"/>
                <a:cs typeface="+mn-cs"/>
              </a:rPr>
              <a:t> den </a:t>
            </a:r>
            <a:r>
              <a:rPr lang="en-US" sz="1200" b="0" i="0" u="none" strike="noStrike" kern="1200" baseline="0" dirty="0" err="1">
                <a:solidFill>
                  <a:schemeClr val="tx1"/>
                </a:solidFill>
                <a:latin typeface="+mn-lt"/>
                <a:ea typeface="+mn-ea"/>
                <a:cs typeface="+mn-cs"/>
              </a:rPr>
              <a:t>siste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irrigasjonen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som</a:t>
            </a:r>
            <a:r>
              <a:rPr lang="en-US" sz="1200" b="0" i="0" u="none" strike="noStrike" kern="1200" baseline="0" dirty="0">
                <a:solidFill>
                  <a:schemeClr val="tx1"/>
                </a:solidFill>
                <a:latin typeface="+mn-lt"/>
                <a:ea typeface="+mn-ea"/>
                <a:cs typeface="+mn-cs"/>
              </a:rPr>
              <a:t> er </a:t>
            </a:r>
            <a:r>
              <a:rPr lang="en-US" sz="1200" b="0" i="0" u="none" strike="noStrike" kern="1200" baseline="0" dirty="0" err="1">
                <a:solidFill>
                  <a:schemeClr val="tx1"/>
                </a:solidFill>
                <a:latin typeface="+mn-lt"/>
                <a:ea typeface="+mn-ea"/>
                <a:cs typeface="+mn-cs"/>
              </a:rPr>
              <a:t>lastet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opp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appen</a:t>
            </a:r>
            <a:r>
              <a:rPr lang="en-US" sz="1200" b="0" i="0" u="none" strike="noStrike" kern="1200" baseline="0" dirty="0">
                <a:solidFill>
                  <a:schemeClr val="tx1"/>
                </a:solidFill>
                <a:latin typeface="+mn-lt"/>
                <a:ea typeface="+mn-ea"/>
                <a:cs typeface="+mn-cs"/>
              </a:rPr>
              <a:t>.</a:t>
            </a:r>
          </a:p>
          <a:p>
            <a:r>
              <a:rPr lang="en-US" sz="1200" b="0" i="1" u="none" strike="noStrike" kern="1200" baseline="0" dirty="0">
                <a:solidFill>
                  <a:schemeClr val="tx1"/>
                </a:solidFill>
                <a:latin typeface="+mn-lt"/>
                <a:ea typeface="+mn-ea"/>
                <a:cs typeface="+mn-cs"/>
              </a:rPr>
              <a:t>Merk: </a:t>
            </a:r>
            <a:r>
              <a:rPr lang="en-US" sz="1200" b="0" i="1" u="none" strike="noStrike" kern="1200" baseline="0" dirty="0" err="1">
                <a:solidFill>
                  <a:schemeClr val="tx1"/>
                </a:solidFill>
                <a:latin typeface="+mn-lt"/>
                <a:ea typeface="+mn-ea"/>
                <a:cs typeface="+mn-cs"/>
              </a:rPr>
              <a:t>Når</a:t>
            </a:r>
            <a:r>
              <a:rPr lang="en-US" sz="1200" b="0" i="1" u="none" strike="noStrike" kern="1200" baseline="0" dirty="0">
                <a:solidFill>
                  <a:schemeClr val="tx1"/>
                </a:solidFill>
                <a:latin typeface="+mn-lt"/>
                <a:ea typeface="+mn-ea"/>
                <a:cs typeface="+mn-cs"/>
              </a:rPr>
              <a:t> du </a:t>
            </a:r>
            <a:r>
              <a:rPr lang="en-US" sz="1200" b="0" i="1" u="none" strike="noStrike" kern="1200" baseline="0" dirty="0" err="1">
                <a:solidFill>
                  <a:schemeClr val="tx1"/>
                </a:solidFill>
                <a:latin typeface="+mn-lt"/>
                <a:ea typeface="+mn-ea"/>
                <a:cs typeface="+mn-cs"/>
              </a:rPr>
              <a:t>står</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i</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åpningsskjermen</a:t>
            </a:r>
            <a:r>
              <a:rPr lang="en-US" sz="1200" b="0" i="1" u="none" strike="noStrike" kern="1200" baseline="0" dirty="0">
                <a:solidFill>
                  <a:schemeClr val="tx1"/>
                </a:solidFill>
                <a:latin typeface="+mn-lt"/>
                <a:ea typeface="+mn-ea"/>
                <a:cs typeface="+mn-cs"/>
              </a:rPr>
              <a:t> på </a:t>
            </a:r>
            <a:r>
              <a:rPr lang="en-US" sz="1200" b="0" i="1" u="none" strike="noStrike" kern="1200" baseline="0" dirty="0" err="1">
                <a:solidFill>
                  <a:schemeClr val="tx1"/>
                </a:solidFill>
                <a:latin typeface="+mn-lt"/>
                <a:ea typeface="+mn-ea"/>
                <a:cs typeface="+mn-cs"/>
              </a:rPr>
              <a:t>Navina</a:t>
            </a:r>
            <a:r>
              <a:rPr lang="en-US" sz="1200" b="0" i="1" u="none" strike="noStrike" kern="1200" baseline="0" dirty="0">
                <a:solidFill>
                  <a:schemeClr val="tx1"/>
                </a:solidFill>
                <a:latin typeface="+mn-lt"/>
                <a:ea typeface="+mn-ea"/>
                <a:cs typeface="+mn-cs"/>
              </a:rPr>
              <a:t> Smart </a:t>
            </a:r>
            <a:r>
              <a:rPr lang="en-US" sz="1200" b="0" i="1" u="none" strike="noStrike" kern="1200" baseline="0" dirty="0" err="1">
                <a:solidFill>
                  <a:schemeClr val="tx1"/>
                </a:solidFill>
                <a:latin typeface="+mn-lt"/>
                <a:ea typeface="+mn-ea"/>
                <a:cs typeface="+mn-cs"/>
              </a:rPr>
              <a:t>kontrollenheten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vil</a:t>
            </a:r>
            <a:r>
              <a:rPr lang="en-US" sz="1200" b="0" i="1" u="none" strike="noStrike" kern="1200" baseline="0" dirty="0">
                <a:solidFill>
                  <a:schemeClr val="tx1"/>
                </a:solidFill>
                <a:latin typeface="+mn-lt"/>
                <a:ea typeface="+mn-ea"/>
                <a:cs typeface="+mn-cs"/>
              </a:rPr>
              <a:t> Bluetooth® </a:t>
            </a:r>
            <a:r>
              <a:rPr lang="en-US" sz="1200" b="0" i="1" u="none" strike="noStrike" kern="1200" baseline="0" dirty="0" err="1">
                <a:solidFill>
                  <a:schemeClr val="tx1"/>
                </a:solidFill>
                <a:latin typeface="+mn-lt"/>
                <a:ea typeface="+mn-ea"/>
                <a:cs typeface="+mn-cs"/>
              </a:rPr>
              <a:t>være</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aktiv</a:t>
            </a:r>
            <a:r>
              <a:rPr lang="en-US" sz="1200" b="0" i="1" u="none" strike="noStrike" kern="1200" baseline="0" dirty="0">
                <a:solidFill>
                  <a:schemeClr val="tx1"/>
                </a:solidFill>
                <a:latin typeface="+mn-lt"/>
                <a:ea typeface="+mn-ea"/>
                <a:cs typeface="+mn-cs"/>
              </a:rPr>
              <a:t> og </a:t>
            </a:r>
            <a:r>
              <a:rPr lang="en-US" sz="1200" b="0" i="1" u="none" strike="noStrike" kern="1200" baseline="0" dirty="0" err="1">
                <a:solidFill>
                  <a:schemeClr val="tx1"/>
                </a:solidFill>
                <a:latin typeface="+mn-lt"/>
                <a:ea typeface="+mn-ea"/>
                <a:cs typeface="+mn-cs"/>
              </a:rPr>
              <a:t>tillater</a:t>
            </a:r>
            <a:r>
              <a:rPr lang="en-US" sz="1200" b="0" i="1" u="none" strike="noStrike" kern="1200" baseline="0" dirty="0">
                <a:solidFill>
                  <a:schemeClr val="tx1"/>
                </a:solidFill>
                <a:latin typeface="+mn-lt"/>
                <a:ea typeface="+mn-ea"/>
                <a:cs typeface="+mn-cs"/>
              </a:rPr>
              <a:t> deg å </a:t>
            </a:r>
            <a:r>
              <a:rPr lang="en-US" sz="1200" b="0" i="1" u="none" strike="noStrike" kern="1200" baseline="0" dirty="0" err="1">
                <a:solidFill>
                  <a:schemeClr val="tx1"/>
                </a:solidFill>
                <a:latin typeface="+mn-lt"/>
                <a:ea typeface="+mn-ea"/>
                <a:cs typeface="+mn-cs"/>
              </a:rPr>
              <a:t>overføre</a:t>
            </a:r>
            <a:r>
              <a:rPr lang="en-US" sz="1200" b="0" i="1" u="none" strike="noStrike" kern="1200" baseline="0" dirty="0">
                <a:solidFill>
                  <a:schemeClr val="tx1"/>
                </a:solidFill>
                <a:latin typeface="+mn-lt"/>
                <a:ea typeface="+mn-ea"/>
                <a:cs typeface="+mn-cs"/>
              </a:rPr>
              <a:t> dine data </a:t>
            </a:r>
            <a:r>
              <a:rPr lang="en-US" sz="1200" b="0" i="1" u="none" strike="noStrike" kern="1200" baseline="0" dirty="0" err="1">
                <a:solidFill>
                  <a:schemeClr val="tx1"/>
                </a:solidFill>
                <a:latin typeface="+mn-lt"/>
                <a:ea typeface="+mn-ea"/>
                <a:cs typeface="+mn-cs"/>
              </a:rPr>
              <a:t>til</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Navina</a:t>
            </a:r>
            <a:r>
              <a:rPr lang="en-US" sz="1200" b="0" i="1" u="none" strike="noStrike" kern="1200" baseline="0" dirty="0">
                <a:solidFill>
                  <a:schemeClr val="tx1"/>
                </a:solidFill>
                <a:latin typeface="+mn-lt"/>
                <a:ea typeface="+mn-ea"/>
                <a:cs typeface="+mn-cs"/>
              </a:rPr>
              <a:t> Smart app. Bluetooth® er </a:t>
            </a:r>
            <a:r>
              <a:rPr lang="en-US" sz="1200" b="0" i="1" u="none" strike="noStrike" kern="1200" baseline="0" dirty="0" err="1">
                <a:solidFill>
                  <a:schemeClr val="tx1"/>
                </a:solidFill>
                <a:latin typeface="+mn-lt"/>
                <a:ea typeface="+mn-ea"/>
                <a:cs typeface="+mn-cs"/>
              </a:rPr>
              <a:t>kun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aktiv</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når</a:t>
            </a:r>
            <a:r>
              <a:rPr lang="en-US" sz="1200" b="0" i="1" u="none" strike="noStrike" kern="1200" baseline="0" dirty="0">
                <a:solidFill>
                  <a:schemeClr val="tx1"/>
                </a:solidFill>
                <a:latin typeface="+mn-lt"/>
                <a:ea typeface="+mn-ea"/>
                <a:cs typeface="+mn-cs"/>
              </a:rPr>
              <a:t> du star </a:t>
            </a:r>
            <a:r>
              <a:rPr lang="en-US" sz="1200" b="0" i="1" u="none" strike="noStrike" kern="1200" baseline="0" dirty="0" err="1">
                <a:solidFill>
                  <a:schemeClr val="tx1"/>
                </a:solidFill>
                <a:latin typeface="+mn-lt"/>
                <a:ea typeface="+mn-ea"/>
                <a:cs typeface="+mn-cs"/>
              </a:rPr>
              <a:t>i</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velkommenskjermen</a:t>
            </a:r>
            <a:r>
              <a:rPr lang="en-US" sz="1200" b="0" i="1" u="none" strike="noStrike" kern="1200" baseline="0" dirty="0">
                <a:solidFill>
                  <a:schemeClr val="tx1"/>
                </a:solidFill>
                <a:latin typeface="+mn-lt"/>
                <a:ea typeface="+mn-ea"/>
                <a:cs typeface="+mn-cs"/>
              </a:rPr>
              <a:t>. Ingen data </a:t>
            </a:r>
            <a:r>
              <a:rPr lang="en-US" sz="1200" b="0" i="1" u="none" strike="noStrike" kern="1200" baseline="0" dirty="0" err="1">
                <a:solidFill>
                  <a:schemeClr val="tx1"/>
                </a:solidFill>
                <a:latin typeface="+mn-lt"/>
                <a:ea typeface="+mn-ea"/>
                <a:cs typeface="+mn-cs"/>
              </a:rPr>
              <a:t>kan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overføres</a:t>
            </a:r>
            <a:r>
              <a:rPr lang="en-US" sz="1200" b="0" i="1" u="none" strike="noStrike" kern="1200" baseline="0" dirty="0">
                <a:solidFill>
                  <a:schemeClr val="tx1"/>
                </a:solidFill>
                <a:latin typeface="+mn-lt"/>
                <a:ea typeface="+mn-ea"/>
                <a:cs typeface="+mn-cs"/>
              </a:rPr>
              <a:t> under </a:t>
            </a:r>
            <a:r>
              <a:rPr lang="en-US" sz="1200" b="0" i="1" u="none" strike="noStrike" kern="1200" baseline="0" dirty="0" err="1">
                <a:solidFill>
                  <a:schemeClr val="tx1"/>
                </a:solidFill>
                <a:latin typeface="+mn-lt"/>
                <a:ea typeface="+mn-ea"/>
                <a:cs typeface="+mn-cs"/>
              </a:rPr>
              <a:t>irrigasjon</a:t>
            </a:r>
            <a:r>
              <a:rPr lang="en-US" sz="1200" b="0" i="1" u="none" strike="noStrike" kern="1200" baseline="0" dirty="0">
                <a:solidFill>
                  <a:schemeClr val="tx1"/>
                </a:solidFill>
                <a:latin typeface="+mn-lt"/>
                <a:ea typeface="+mn-ea"/>
                <a:cs typeface="+mn-cs"/>
              </a:rPr>
              <a:t>.</a:t>
            </a:r>
            <a:endParaRPr lang="en-US" sz="1200" b="0" i="0" u="none" strike="noStrike" kern="1200" baseline="0" dirty="0">
              <a:solidFill>
                <a:schemeClr val="tx1"/>
              </a:solidFill>
              <a:latin typeface="+mn-lt"/>
              <a:ea typeface="+mn-ea"/>
              <a:cs typeface="+mn-cs"/>
            </a:endParaRPr>
          </a:p>
        </p:txBody>
      </p:sp>
      <p:sp>
        <p:nvSpPr>
          <p:cNvPr id="330" name="Google Shape;33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kern="1200" baseline="0" dirty="0" err="1">
                <a:solidFill>
                  <a:schemeClr val="tx1"/>
                </a:solidFill>
                <a:latin typeface="+mn-lt"/>
                <a:ea typeface="+mn-ea"/>
                <a:cs typeface="+mn-cs"/>
              </a:rPr>
              <a:t>Anbefalingene</a:t>
            </a:r>
            <a:r>
              <a:rPr lang="en-US" sz="1200" b="0" i="0" u="none" strike="noStrike" kern="1200" baseline="0" dirty="0">
                <a:solidFill>
                  <a:schemeClr val="tx1"/>
                </a:solidFill>
                <a:latin typeface="+mn-lt"/>
                <a:ea typeface="+mn-ea"/>
                <a:cs typeface="+mn-cs"/>
              </a:rPr>
              <a:t> er at TAI </a:t>
            </a:r>
            <a:r>
              <a:rPr lang="en-US" sz="1200" b="0" i="0" u="none" strike="noStrike" kern="1200" baseline="0" dirty="0" err="1">
                <a:solidFill>
                  <a:schemeClr val="tx1"/>
                </a:solidFill>
                <a:latin typeface="+mn-lt"/>
                <a:ea typeface="+mn-ea"/>
                <a:cs typeface="+mn-cs"/>
              </a:rPr>
              <a:t>bør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utføres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daglig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starten</a:t>
            </a:r>
            <a:r>
              <a:rPr lang="en-US" sz="1200" b="0" i="0" u="none" strike="noStrike" kern="1200" baseline="0" dirty="0">
                <a:solidFill>
                  <a:schemeClr val="tx1"/>
                </a:solidFill>
                <a:latin typeface="+mn-lt"/>
                <a:ea typeface="+mn-ea"/>
                <a:cs typeface="+mn-cs"/>
              </a:rPr>
              <a:t> , og </a:t>
            </a:r>
            <a:r>
              <a:rPr lang="en-US" sz="1200" b="0" i="0" u="none" strike="noStrike" kern="1200" baseline="0" dirty="0" err="1">
                <a:solidFill>
                  <a:schemeClr val="tx1"/>
                </a:solidFill>
                <a:latin typeface="+mn-lt"/>
                <a:ea typeface="+mn-ea"/>
                <a:cs typeface="+mn-cs"/>
              </a:rPr>
              <a:t>bør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reduseres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annenhver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dag</a:t>
            </a:r>
            <a:r>
              <a:rPr lang="en-US" sz="1200" b="0" i="0" u="none" strike="noStrike" kern="1200" baseline="0" dirty="0">
                <a:solidFill>
                  <a:schemeClr val="tx1"/>
                </a:solidFill>
                <a:latin typeface="+mn-lt"/>
                <a:ea typeface="+mn-ea"/>
                <a:cs typeface="+mn-cs"/>
              </a:rPr>
              <a:t> der det er </a:t>
            </a:r>
            <a:r>
              <a:rPr lang="en-US" sz="1200" b="0" i="0" u="none" strike="noStrike" kern="1200" baseline="0" dirty="0" err="1">
                <a:solidFill>
                  <a:schemeClr val="tx1"/>
                </a:solidFill>
                <a:latin typeface="+mn-lt"/>
                <a:ea typeface="+mn-ea"/>
                <a:cs typeface="+mn-cs"/>
              </a:rPr>
              <a:t>mulig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etter</a:t>
            </a:r>
            <a:r>
              <a:rPr lang="en-US" sz="1200" b="0" i="0" u="none" strike="noStrike" kern="1200" baseline="0" dirty="0">
                <a:solidFill>
                  <a:schemeClr val="tx1"/>
                </a:solidFill>
                <a:latin typeface="+mn-lt"/>
                <a:ea typeface="+mn-ea"/>
                <a:cs typeface="+mn-cs"/>
              </a:rPr>
              <a:t> ca. 10–14 </a:t>
            </a:r>
            <a:r>
              <a:rPr lang="en-US" sz="1200" b="0" i="0" u="none" strike="noStrike" kern="1200" baseline="0" dirty="0" err="1">
                <a:solidFill>
                  <a:schemeClr val="tx1"/>
                </a:solidFill>
                <a:latin typeface="+mn-lt"/>
                <a:ea typeface="+mn-ea"/>
                <a:cs typeface="+mn-cs"/>
              </a:rPr>
              <a:t>dager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Videre</a:t>
            </a:r>
            <a:r>
              <a:rPr lang="en-US" sz="1200" b="0" i="0" u="none" strike="noStrike" kern="1200" baseline="0" dirty="0">
                <a:solidFill>
                  <a:schemeClr val="tx1"/>
                </a:solidFill>
                <a:latin typeface="+mn-lt"/>
                <a:ea typeface="+mn-ea"/>
                <a:cs typeface="+mn-cs"/>
              </a:rPr>
              <a:t> er det </a:t>
            </a:r>
            <a:r>
              <a:rPr lang="en-US" sz="1200" b="0" i="0" u="none" strike="noStrike" kern="1200" baseline="0" dirty="0" err="1">
                <a:solidFill>
                  <a:schemeClr val="tx1"/>
                </a:solidFill>
                <a:latin typeface="+mn-lt"/>
                <a:ea typeface="+mn-ea"/>
                <a:cs typeface="+mn-cs"/>
              </a:rPr>
              <a:t>fordelaktig</a:t>
            </a:r>
            <a:r>
              <a:rPr lang="en-US" sz="1200" b="0" i="0" u="none" strike="noStrike" kern="1200" baseline="0" dirty="0">
                <a:solidFill>
                  <a:schemeClr val="tx1"/>
                </a:solidFill>
                <a:latin typeface="+mn-lt"/>
                <a:ea typeface="+mn-ea"/>
                <a:cs typeface="+mn-cs"/>
              </a:rPr>
              <a:t> å </a:t>
            </a:r>
            <a:r>
              <a:rPr lang="en-US" sz="1200" b="0" i="0" u="none" strike="noStrike" kern="1200" baseline="0" dirty="0" err="1">
                <a:solidFill>
                  <a:schemeClr val="tx1"/>
                </a:solidFill>
                <a:latin typeface="+mn-lt"/>
                <a:ea typeface="+mn-ea"/>
                <a:cs typeface="+mn-cs"/>
              </a:rPr>
              <a:t>opprettholde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regelmessig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rutine</a:t>
            </a:r>
            <a:r>
              <a:rPr lang="nb-NO" sz="1200" b="0" i="0" u="none" strike="noStrike" kern="1200" baseline="0" dirty="0">
                <a:solidFill>
                  <a:schemeClr val="tx1"/>
                </a:solidFill>
                <a:latin typeface="+mn-lt"/>
                <a:ea typeface="+mn-ea"/>
                <a:cs typeface="+mn-cs"/>
              </a:rPr>
              <a:t>, og å foreta irrigasjon 20–30 minutter etter et måltid vil dra nytte av den </a:t>
            </a:r>
            <a:r>
              <a:rPr lang="nb-NO" sz="1200" b="0" i="0" u="none" strike="noStrike" kern="1200" baseline="0" dirty="0" err="1">
                <a:solidFill>
                  <a:schemeClr val="tx1"/>
                </a:solidFill>
                <a:latin typeface="+mn-lt"/>
                <a:ea typeface="+mn-ea"/>
                <a:cs typeface="+mn-cs"/>
              </a:rPr>
              <a:t>gastrokoliske</a:t>
            </a:r>
            <a:r>
              <a:rPr lang="nb-NO" sz="1200" b="0" i="0" u="none" strike="noStrike" kern="1200" baseline="0" dirty="0">
                <a:solidFill>
                  <a:schemeClr val="tx1"/>
                </a:solidFill>
                <a:latin typeface="+mn-lt"/>
                <a:ea typeface="+mn-ea"/>
                <a:cs typeface="+mn-cs"/>
              </a:rPr>
              <a:t> responsen. Tidspunkt på dagen bør velges for å passe inn i pasientens livsstil.</a:t>
            </a:r>
            <a:endParaRPr lang="en-US" sz="1200" b="0" i="0" u="none" strike="noStrike" kern="1200" baseline="0" dirty="0">
              <a:solidFill>
                <a:schemeClr val="tx1"/>
              </a:solidFill>
              <a:latin typeface="+mn-lt"/>
              <a:ea typeface="+mn-ea"/>
              <a:cs typeface="+mn-cs"/>
            </a:endParaRPr>
          </a:p>
        </p:txBody>
      </p:sp>
      <p:sp>
        <p:nvSpPr>
          <p:cNvPr id="330" name="Google Shape;33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025750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47</a:t>
            </a:fld>
            <a:endParaRPr lang="en-US"/>
          </a:p>
        </p:txBody>
      </p:sp>
    </p:spTree>
    <p:extLst>
      <p:ext uri="{BB962C8B-B14F-4D97-AF65-F5344CB8AC3E}">
        <p14:creationId xmlns:p14="http://schemas.microsoft.com/office/powerpoint/2010/main" val="31899929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0" i="0" u="none" strike="noStrike" kern="1200" baseline="0" dirty="0">
                <a:solidFill>
                  <a:schemeClr val="tx1"/>
                </a:solidFill>
                <a:latin typeface="+mn-lt"/>
                <a:ea typeface="+mn-ea"/>
                <a:cs typeface="+mn-cs"/>
              </a:rPr>
              <a:t>I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studie</a:t>
            </a:r>
            <a:r>
              <a:rPr lang="en-US" sz="1200" b="0" i="0" u="none" strike="noStrike" kern="1200" baseline="0" dirty="0">
                <a:solidFill>
                  <a:schemeClr val="tx1"/>
                </a:solidFill>
                <a:latin typeface="+mn-lt"/>
                <a:ea typeface="+mn-ea"/>
                <a:cs typeface="+mn-cs"/>
              </a:rPr>
              <a:t> om compliance med TAI og </a:t>
            </a:r>
            <a:r>
              <a:rPr lang="en-US" sz="1200" b="0" i="0" u="none" strike="noStrike" kern="1200" baseline="0" dirty="0" err="1">
                <a:solidFill>
                  <a:schemeClr val="tx1"/>
                </a:solidFill>
                <a:latin typeface="+mn-lt"/>
                <a:ea typeface="+mn-ea"/>
                <a:cs typeface="+mn-cs"/>
              </a:rPr>
              <a:t>hovedårsaken</a:t>
            </a:r>
            <a:r>
              <a:rPr lang="en-US" sz="1200" b="0" i="0" u="none" strike="noStrike" kern="1200" baseline="0" dirty="0">
                <a:solidFill>
                  <a:schemeClr val="tx1"/>
                </a:solidFill>
                <a:latin typeface="+mn-lt"/>
                <a:ea typeface="+mn-ea"/>
                <a:cs typeface="+mn-cs"/>
              </a:rPr>
              <a:t> for å </a:t>
            </a:r>
            <a:r>
              <a:rPr lang="en-US" sz="1200" b="0" i="0" u="none" strike="noStrike" kern="1200" baseline="0" dirty="0" err="1">
                <a:solidFill>
                  <a:schemeClr val="tx1"/>
                </a:solidFill>
                <a:latin typeface="+mn-lt"/>
                <a:ea typeface="+mn-ea"/>
                <a:cs typeface="+mn-cs"/>
              </a:rPr>
              <a:t>avslutte</a:t>
            </a:r>
            <a:r>
              <a:rPr lang="en-US" sz="1200" b="0" i="0" u="none" strike="noStrike" kern="1200" baseline="0" dirty="0">
                <a:solidFill>
                  <a:schemeClr val="tx1"/>
                </a:solidFill>
                <a:latin typeface="+mn-lt"/>
                <a:ea typeface="+mn-ea"/>
                <a:cs typeface="+mn-cs"/>
              </a:rPr>
              <a:t> TAI </a:t>
            </a:r>
            <a:r>
              <a:rPr lang="nb-NO" sz="1200" b="0" i="0" u="none" strike="noStrike" kern="1200" baseline="0" dirty="0">
                <a:solidFill>
                  <a:schemeClr val="tx1"/>
                </a:solidFill>
                <a:latin typeface="+mn-lt"/>
                <a:ea typeface="+mn-ea"/>
                <a:cs typeface="+mn-cs"/>
              </a:rPr>
              <a:t>etter en vellykket treningsøkt, var ineffektivitet av behandlingen (41%), for mange begrensninger (23%) eller tekniske problemer (36%) som:</a:t>
            </a:r>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err="1">
                <a:solidFill>
                  <a:schemeClr val="tx1"/>
                </a:solidFill>
                <a:latin typeface="+mn-lt"/>
                <a:ea typeface="+mn-ea"/>
                <a:cs typeface="+mn-cs"/>
              </a:rPr>
              <a:t>utdrivning</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kateter</a:t>
            </a:r>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err="1">
                <a:solidFill>
                  <a:schemeClr val="tx1"/>
                </a:solidFill>
                <a:latin typeface="+mn-lt"/>
                <a:ea typeface="+mn-ea"/>
                <a:cs typeface="+mn-cs"/>
              </a:rPr>
              <a:t>rektalballong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sprekker</a:t>
            </a:r>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err="1">
                <a:solidFill>
                  <a:schemeClr val="tx1"/>
                </a:solidFill>
                <a:latin typeface="+mn-lt"/>
                <a:ea typeface="+mn-ea"/>
                <a:cs typeface="+mn-cs"/>
              </a:rPr>
              <a:t>Instillert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vann</a:t>
            </a:r>
            <a:r>
              <a:rPr lang="en-US" sz="1200" b="0" i="0" u="none" strike="noStrike" kern="1200" baseline="0" dirty="0">
                <a:solidFill>
                  <a:schemeClr val="tx1"/>
                </a:solidFill>
                <a:latin typeface="+mn-lt"/>
                <a:ea typeface="+mn-ea"/>
                <a:cs typeface="+mn-cs"/>
              </a:rPr>
              <a:t> lekker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retensjon</a:t>
            </a:r>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err="1">
                <a:solidFill>
                  <a:schemeClr val="tx1"/>
                </a:solidFill>
                <a:latin typeface="+mn-lt"/>
                <a:ea typeface="+mn-ea"/>
                <a:cs typeface="+mn-cs"/>
              </a:rPr>
              <a:t>smerte</a:t>
            </a:r>
            <a:r>
              <a:rPr lang="en-US" sz="1200" b="0" i="0" u="none" strike="noStrike" kern="1200" baseline="0" dirty="0">
                <a:solidFill>
                  <a:schemeClr val="tx1"/>
                </a:solidFill>
                <a:latin typeface="+mn-lt"/>
                <a:ea typeface="+mn-ea"/>
                <a:cs typeface="+mn-cs"/>
              </a:rPr>
              <a:t> under </a:t>
            </a:r>
            <a:r>
              <a:rPr lang="en-US" sz="1200" b="0" i="0" u="none" strike="noStrike" kern="1200" baseline="0" dirty="0" err="1">
                <a:solidFill>
                  <a:schemeClr val="tx1"/>
                </a:solidFill>
                <a:latin typeface="+mn-lt"/>
                <a:ea typeface="+mn-ea"/>
                <a:cs typeface="+mn-cs"/>
              </a:rPr>
              <a:t>irrigasjon</a:t>
            </a:r>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a:solidFill>
                  <a:schemeClr val="tx1"/>
                </a:solidFill>
                <a:latin typeface="+mn-lt"/>
                <a:ea typeface="+mn-ea"/>
                <a:cs typeface="+mn-cs"/>
              </a:rPr>
              <a:t>Anal </a:t>
            </a:r>
            <a:r>
              <a:rPr lang="sv-SE" sz="1200" b="0" i="0" u="none" strike="noStrike" kern="1200" baseline="0" dirty="0">
                <a:solidFill>
                  <a:schemeClr val="tx1"/>
                </a:solidFill>
                <a:latin typeface="+mn-lt"/>
                <a:ea typeface="+mn-ea"/>
                <a:cs typeface="+mn-cs"/>
              </a:rPr>
              <a:t>blødning</a:t>
            </a:r>
          </a:p>
          <a:p>
            <a:pPr marL="171450" indent="-171450">
              <a:buFontTx/>
              <a:buChar char="-"/>
            </a:pPr>
            <a:r>
              <a:rPr lang="sv-SE" sz="1200" b="0" i="0" u="none" strike="noStrike" kern="1200" baseline="0" dirty="0">
                <a:solidFill>
                  <a:schemeClr val="tx1"/>
                </a:solidFill>
                <a:latin typeface="+mn-lt"/>
                <a:ea typeface="+mn-ea"/>
                <a:cs typeface="+mn-cs"/>
              </a:rPr>
              <a:t>Anal fissur</a:t>
            </a:r>
          </a:p>
          <a:p>
            <a:pPr marL="0" indent="0">
              <a:buFontTx/>
              <a:buNone/>
            </a:pPr>
            <a:endParaRPr lang="sv-SE" dirty="0"/>
          </a:p>
          <a:p>
            <a:endParaRPr lang="sv-SE"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48</a:t>
            </a:fld>
            <a:endParaRPr lang="en-US"/>
          </a:p>
        </p:txBody>
      </p:sp>
    </p:spTree>
    <p:extLst>
      <p:ext uri="{BB962C8B-B14F-4D97-AF65-F5344CB8AC3E}">
        <p14:creationId xmlns:p14="http://schemas.microsoft.com/office/powerpoint/2010/main" val="19388647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49</a:t>
            </a:fld>
            <a:endParaRPr lang="en-US"/>
          </a:p>
        </p:txBody>
      </p:sp>
    </p:spTree>
    <p:extLst>
      <p:ext uri="{BB962C8B-B14F-4D97-AF65-F5344CB8AC3E}">
        <p14:creationId xmlns:p14="http://schemas.microsoft.com/office/powerpoint/2010/main" val="2290500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5</a:t>
            </a:fld>
            <a:endParaRPr lang="en-US"/>
          </a:p>
        </p:txBody>
      </p:sp>
    </p:spTree>
    <p:extLst>
      <p:ext uri="{BB962C8B-B14F-4D97-AF65-F5344CB8AC3E}">
        <p14:creationId xmlns:p14="http://schemas.microsoft.com/office/powerpoint/2010/main" val="37451518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u="none" strike="noStrike" kern="1200" baseline="0" dirty="0" err="1">
                <a:solidFill>
                  <a:schemeClr val="tx1"/>
                </a:solidFill>
                <a:latin typeface="+mn-lt"/>
                <a:ea typeface="+mn-ea"/>
                <a:cs typeface="+mn-cs"/>
              </a:rPr>
              <a:t>Navina</a:t>
            </a:r>
            <a:r>
              <a:rPr lang="nb-NO" sz="1200" b="0" i="0" u="none" strike="noStrike" kern="1200" baseline="0" dirty="0">
                <a:solidFill>
                  <a:schemeClr val="tx1"/>
                </a:solidFill>
                <a:latin typeface="+mn-lt"/>
                <a:ea typeface="+mn-ea"/>
                <a:cs typeface="+mn-cs"/>
              </a:rPr>
              <a:t> Smart app er et nyttig verktøy for oppfølging av irrigasjon og bidrar til å optimalisere og skreddersy innstillingene for brukerne. </a:t>
            </a:r>
            <a:r>
              <a:rPr lang="nb-NO" sz="1200" b="0" i="0" u="none" strike="noStrike" kern="1200" baseline="0" dirty="0" err="1">
                <a:solidFill>
                  <a:schemeClr val="tx1"/>
                </a:solidFill>
                <a:latin typeface="+mn-lt"/>
                <a:ea typeface="+mn-ea"/>
                <a:cs typeface="+mn-cs"/>
              </a:rPr>
              <a:t>Navina</a:t>
            </a:r>
            <a:r>
              <a:rPr lang="nb-NO" sz="1200" b="0" i="0" u="none" strike="noStrike" kern="1200" baseline="0" dirty="0">
                <a:solidFill>
                  <a:schemeClr val="tx1"/>
                </a:solidFill>
                <a:latin typeface="+mn-lt"/>
                <a:ea typeface="+mn-ea"/>
                <a:cs typeface="+mn-cs"/>
              </a:rPr>
              <a:t> Smart app er satt opp med </a:t>
            </a:r>
            <a:r>
              <a:rPr lang="nb-NO" sz="1200" b="0" i="0" u="none" strike="noStrike" kern="1200" baseline="0" dirty="0" err="1">
                <a:solidFill>
                  <a:schemeClr val="tx1"/>
                </a:solidFill>
                <a:latin typeface="+mn-lt"/>
                <a:ea typeface="+mn-ea"/>
                <a:cs typeface="+mn-cs"/>
              </a:rPr>
              <a:t>Navina</a:t>
            </a:r>
            <a:r>
              <a:rPr lang="nb-NO" sz="1200" b="0" i="0" u="none" strike="noStrike" kern="1200" baseline="0" dirty="0">
                <a:solidFill>
                  <a:schemeClr val="tx1"/>
                </a:solidFill>
                <a:latin typeface="+mn-lt"/>
                <a:ea typeface="+mn-ea"/>
                <a:cs typeface="+mn-cs"/>
              </a:rPr>
              <a:t> Smart kontrollenheten, slik at informasjon om benyttet vannvolum, ballongstørrelse, vannhastighet og varighet på irrigasjonen automatisk overføres til appen. Kombinasjonen av </a:t>
            </a:r>
            <a:r>
              <a:rPr lang="nb-NO" sz="1200" b="0" i="0" u="none" strike="noStrike" kern="1200" baseline="0" dirty="0" err="1">
                <a:solidFill>
                  <a:schemeClr val="tx1"/>
                </a:solidFill>
                <a:latin typeface="+mn-lt"/>
                <a:ea typeface="+mn-ea"/>
                <a:cs typeface="+mn-cs"/>
              </a:rPr>
              <a:t>behandlingsdata</a:t>
            </a:r>
            <a:r>
              <a:rPr lang="nb-NO" sz="1200" b="0" i="0" u="none" strike="noStrike" kern="1200" baseline="0" dirty="0">
                <a:solidFill>
                  <a:schemeClr val="tx1"/>
                </a:solidFill>
                <a:latin typeface="+mn-lt"/>
                <a:ea typeface="+mn-ea"/>
                <a:cs typeface="+mn-cs"/>
              </a:rPr>
              <a:t> og om brukeren vurderer prosedyren kan brukes i diskusjoner for å finne de riktige innstillingene for hver enkelt bruker. Under oppstart og ved oppfølging kan en irrigasjonsdagbok være nyttig for å justere innstillinger og skreddersy behandlingen. Irrigasjonsdataene fra appen kan sees i appen eller de kan deles via en e-post i en rapport.</a:t>
            </a:r>
          </a:p>
          <a:p>
            <a:endParaRPr lang="nb-NO" sz="1200" b="0" i="0" u="none" strike="noStrike" kern="1200" baseline="0" dirty="0">
              <a:solidFill>
                <a:schemeClr val="tx1"/>
              </a:solidFill>
              <a:latin typeface="+mn-lt"/>
              <a:ea typeface="+mn-ea"/>
              <a:cs typeface="+mn-cs"/>
            </a:endParaRPr>
          </a:p>
          <a:p>
            <a:r>
              <a:rPr lang="nb-NO" sz="1200" b="0" i="0" u="none" strike="noStrike" kern="1200" baseline="0" dirty="0" err="1">
                <a:solidFill>
                  <a:schemeClr val="tx1"/>
                </a:solidFill>
                <a:latin typeface="+mn-lt"/>
                <a:ea typeface="+mn-ea"/>
                <a:cs typeface="+mn-cs"/>
              </a:rPr>
              <a:t>Navina</a:t>
            </a:r>
            <a:r>
              <a:rPr lang="nb-NO" sz="1200" b="0" i="0" u="none" strike="noStrike" kern="1200" baseline="0" dirty="0">
                <a:solidFill>
                  <a:schemeClr val="tx1"/>
                </a:solidFill>
                <a:latin typeface="+mn-lt"/>
                <a:ea typeface="+mn-ea"/>
                <a:cs typeface="+mn-cs"/>
              </a:rPr>
              <a:t> Smart </a:t>
            </a:r>
            <a:r>
              <a:rPr lang="nb-NO" sz="1200" b="0" i="0" u="none" strike="noStrike" kern="1200" baseline="0" dirty="0" err="1">
                <a:solidFill>
                  <a:schemeClr val="tx1"/>
                </a:solidFill>
                <a:latin typeface="+mn-lt"/>
                <a:ea typeface="+mn-ea"/>
                <a:cs typeface="+mn-cs"/>
              </a:rPr>
              <a:t>Treatment</a:t>
            </a:r>
            <a:r>
              <a:rPr lang="nb-NO" sz="1200" b="0" i="0" u="none" strike="noStrike" kern="1200" baseline="0" dirty="0">
                <a:solidFill>
                  <a:schemeClr val="tx1"/>
                </a:solidFill>
                <a:latin typeface="+mn-lt"/>
                <a:ea typeface="+mn-ea"/>
                <a:cs typeface="+mn-cs"/>
              </a:rPr>
              <a:t> plan indikerer hvilke steg som skal tas når du gjør endringer i den enkelte brukers irrigasjons terapi.</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50</a:t>
            </a:fld>
            <a:endParaRPr lang="en-US"/>
          </a:p>
        </p:txBody>
      </p:sp>
    </p:spTree>
    <p:extLst>
      <p:ext uri="{BB962C8B-B14F-4D97-AF65-F5344CB8AC3E}">
        <p14:creationId xmlns:p14="http://schemas.microsoft.com/office/powerpoint/2010/main" val="22677852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noProof="0" dirty="0"/>
              <a:t>Det </a:t>
            </a:r>
            <a:r>
              <a:rPr lang="en-US" b="0" noProof="0" dirty="0" err="1"/>
              <a:t>kan</a:t>
            </a:r>
            <a:r>
              <a:rPr lang="en-US" b="0" noProof="0" dirty="0"/>
              <a:t> </a:t>
            </a:r>
            <a:r>
              <a:rPr lang="en-US" b="0" noProof="0" dirty="0" err="1"/>
              <a:t>være</a:t>
            </a:r>
            <a:r>
              <a:rPr lang="en-US" b="0" noProof="0" dirty="0"/>
              <a:t> </a:t>
            </a:r>
            <a:r>
              <a:rPr lang="en-US" b="0" noProof="0" dirty="0" err="1"/>
              <a:t>lokale</a:t>
            </a:r>
            <a:r>
              <a:rPr lang="en-US" b="0" noProof="0" dirty="0"/>
              <a:t> </a:t>
            </a:r>
            <a:r>
              <a:rPr lang="en-US" b="0" noProof="0" dirty="0" err="1"/>
              <a:t>retningslinjer</a:t>
            </a:r>
            <a:r>
              <a:rPr lang="en-US" b="0" noProof="0" dirty="0"/>
              <a:t> for </a:t>
            </a:r>
            <a:r>
              <a:rPr lang="en-US" b="0" noProof="0" dirty="0" err="1"/>
              <a:t>foreskriving</a:t>
            </a:r>
            <a:r>
              <a:rPr lang="en-US" b="0" noProof="0" dirty="0"/>
              <a:t> av </a:t>
            </a:r>
            <a:r>
              <a:rPr lang="en-US" b="0" noProof="0" dirty="0" err="1"/>
              <a:t>utstyr</a:t>
            </a:r>
            <a:r>
              <a:rPr lang="en-US" b="0" noProof="0" dirty="0"/>
              <a:t> </a:t>
            </a:r>
            <a:r>
              <a:rPr lang="en-US" b="0" noProof="0" dirty="0" err="1"/>
              <a:t>som</a:t>
            </a:r>
            <a:r>
              <a:rPr lang="en-US" b="0" noProof="0" dirty="0"/>
              <a:t> du </a:t>
            </a:r>
            <a:r>
              <a:rPr lang="en-US" b="0" noProof="0" dirty="0" err="1"/>
              <a:t>må</a:t>
            </a:r>
            <a:r>
              <a:rPr lang="en-US" b="0" noProof="0" dirty="0"/>
              <a:t> </a:t>
            </a:r>
            <a:r>
              <a:rPr lang="en-US" b="0" noProof="0" dirty="0" err="1"/>
              <a:t>sjekke</a:t>
            </a:r>
            <a:r>
              <a:rPr lang="en-US" b="0" noProof="0" dirty="0"/>
              <a:t>.</a:t>
            </a:r>
          </a:p>
          <a:p>
            <a:pPr marL="0" lvl="0" indent="0" algn="l" rtl="0">
              <a:spcBef>
                <a:spcPts val="0"/>
              </a:spcBef>
              <a:spcAft>
                <a:spcPts val="0"/>
              </a:spcAft>
              <a:buNone/>
            </a:pPr>
            <a:endParaRPr lang="sv-SE" b="1" dirty="0"/>
          </a:p>
        </p:txBody>
      </p:sp>
      <p:sp>
        <p:nvSpPr>
          <p:cNvPr id="418" name="Google Shape;41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52</a:t>
            </a:fld>
            <a:endParaRPr lang="en-US"/>
          </a:p>
        </p:txBody>
      </p:sp>
    </p:spTree>
    <p:extLst>
      <p:ext uri="{BB962C8B-B14F-4D97-AF65-F5344CB8AC3E}">
        <p14:creationId xmlns:p14="http://schemas.microsoft.com/office/powerpoint/2010/main" val="35346169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Lekkasje av vann under instillasjon – hvis det er lekkasje rundt katetret/</a:t>
            </a:r>
            <a:r>
              <a:rPr lang="nb-NO" noProof="0" dirty="0" err="1"/>
              <a:t>conen</a:t>
            </a:r>
            <a:r>
              <a:rPr lang="nb-NO" noProof="0" dirty="0"/>
              <a:t>, sørg for at den er riktig plassert, øk ballongstørrelsen om mulig, kontroller vanntemperaturen eller før inn  vannet saktere.</a:t>
            </a:r>
          </a:p>
          <a:p>
            <a:endParaRPr lang="nb-NO" noProof="0" dirty="0"/>
          </a:p>
          <a:p>
            <a:r>
              <a:rPr lang="nb-NO" noProof="0" dirty="0"/>
              <a:t>Lekkasje av vann mellom bruk av TAI – sørg for at pasienten har tilstrekkelig tid på toalettet etter fjerning av katetret/</a:t>
            </a:r>
            <a:r>
              <a:rPr lang="nb-NO" noProof="0" dirty="0" err="1"/>
              <a:t>conen</a:t>
            </a:r>
            <a:r>
              <a:rPr lang="nb-NO" noProof="0" dirty="0"/>
              <a:t>, tiltak for å stimulere til tømming kan brukes, reduser vannmengden som brukes, del irrigasjonen i 2 påfølgende episoder med halvparten av vannmengden ved hver økt (10-15 minutter mellom). Hvis det ikke er mulig å løse lekkasjen, foreslå at pasienten kan bruke en analplugg mellom TAI prosedyrene.</a:t>
            </a:r>
          </a:p>
          <a:p>
            <a:endParaRPr lang="nb-NO" noProof="0" dirty="0"/>
          </a:p>
          <a:p>
            <a:r>
              <a:rPr lang="nb-NO" noProof="0" dirty="0"/>
              <a:t>Lekkasje av avføring mellom bruk av TAI – øk vannvolumet med ca. 100 ml inntil tilfredsstillende tømming oppnås uten avføringslekkasje, del irrigasjonen i 2 påfølgende episoder med halvparten av vannmengden ved hver økt (10-15 minutter mellom), øk hyppigheten av TAI og kontroller pasientens bruk av avføringsmiddel.</a:t>
            </a:r>
            <a:endParaRPr lang="en-US" noProof="0" dirty="0"/>
          </a:p>
          <a:p>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53</a:t>
            </a:fld>
            <a:endParaRPr lang="en-US"/>
          </a:p>
        </p:txBody>
      </p:sp>
    </p:spTree>
    <p:extLst>
      <p:ext uri="{BB962C8B-B14F-4D97-AF65-F5344CB8AC3E}">
        <p14:creationId xmlns:p14="http://schemas.microsoft.com/office/powerpoint/2010/main" val="39538710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Vanskeligheter med å sette inn kateter/</a:t>
            </a:r>
            <a:r>
              <a:rPr lang="nb-NO" noProof="0" dirty="0" err="1"/>
              <a:t>cone</a:t>
            </a:r>
            <a:r>
              <a:rPr lang="nb-NO" noProof="0" dirty="0"/>
              <a:t> eller </a:t>
            </a:r>
            <a:r>
              <a:rPr lang="nb-NO" noProof="0" dirty="0" err="1"/>
              <a:t>instillere</a:t>
            </a:r>
            <a:r>
              <a:rPr lang="nb-NO" noProof="0" dirty="0"/>
              <a:t> vann – foreta en digital rektal undersøkelse for å sikre at det ikke er avføring i endetarmen, øk frekvensen av TAI eller volumet av vann som føres inn for å sikre at tømmingen er tilstrekkelig.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Vannet blir ikke utstøtt – hvis vannet ikke kommer ut etter fjerning av kateter/</a:t>
            </a:r>
            <a:r>
              <a:rPr lang="nb-NO" noProof="0" dirty="0" err="1"/>
              <a:t>cone</a:t>
            </a:r>
            <a:r>
              <a:rPr lang="nb-NO" noProof="0" dirty="0"/>
              <a:t> gjenta TAI, bruk tilleggstiltak, sørg for at pasienten er tilstrekkelig hydrert og vurder/behandle forstoppelse.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Ingen avføring kommer ut – gjenta irrigeringsprosedyren og/eller del irrigasjonen i 2 påfølgende episoder med halvparten av vannmengden ved hver økt (10-15 minutter mellom), bruk tilleggstiltak, vurder bruk av avføringsmidler, sjekk for forstoppelse – behandle, sørg for at pasienten er godt hydrert. Hvis et godt resultat ble oppnådd ved siste irrigasjon og dette skjer regelmessig, bør du vurdere å redusere frekvensen av TAI.</a:t>
            </a: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54</a:t>
            </a:fld>
            <a:endParaRPr lang="en-US"/>
          </a:p>
        </p:txBody>
      </p:sp>
    </p:spTree>
    <p:extLst>
      <p:ext uri="{BB962C8B-B14F-4D97-AF65-F5344CB8AC3E}">
        <p14:creationId xmlns:p14="http://schemas.microsoft.com/office/powerpoint/2010/main" val="14953616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b="1" dirty="0"/>
              <a:t>Navina tilbehør</a:t>
            </a:r>
            <a:r>
              <a:rPr lang="sv-SE" dirty="0"/>
              <a:t>:</a:t>
            </a:r>
          </a:p>
          <a:p>
            <a:r>
              <a:rPr lang="sv-SE" sz="1200" b="0" i="1" u="none" strike="noStrike" kern="1200" baseline="0" dirty="0">
                <a:solidFill>
                  <a:schemeClr val="tx1"/>
                </a:solidFill>
                <a:latin typeface="+mn-lt"/>
                <a:ea typeface="+mn-ea"/>
                <a:cs typeface="+mn-cs"/>
              </a:rPr>
              <a:t>Navina stropp - </a:t>
            </a:r>
            <a:r>
              <a:rPr lang="nb-NO" sz="1200" b="0" i="0" u="none" strike="noStrike" kern="1200" baseline="0" dirty="0">
                <a:solidFill>
                  <a:schemeClr val="tx1"/>
                </a:solidFill>
                <a:latin typeface="+mn-lt"/>
                <a:ea typeface="+mn-ea"/>
                <a:cs typeface="+mn-cs"/>
              </a:rPr>
              <a:t>For å lette håndteringen, kontrollenheten kan festes til der det passer, for eksempel låret ditt, ved hjelp av stroppen</a:t>
            </a:r>
            <a:r>
              <a:rPr lang="nb-NO" sz="1200" b="0" i="1" u="none" strike="noStrike" kern="1200" baseline="0" dirty="0">
                <a:solidFill>
                  <a:schemeClr val="tx1"/>
                </a:solidFill>
                <a:latin typeface="+mn-lt"/>
                <a:ea typeface="+mn-ea"/>
                <a:cs typeface="+mn-cs"/>
              </a:rPr>
              <a:t>.</a:t>
            </a:r>
          </a:p>
          <a:p>
            <a:r>
              <a:rPr lang="nb-NO" sz="1200" b="0" i="1" u="none" strike="noStrike" kern="1200" baseline="0" dirty="0" err="1">
                <a:solidFill>
                  <a:schemeClr val="tx1"/>
                </a:solidFill>
                <a:latin typeface="+mn-lt"/>
                <a:ea typeface="+mn-ea"/>
                <a:cs typeface="+mn-cs"/>
              </a:rPr>
              <a:t>Navina</a:t>
            </a:r>
            <a:r>
              <a:rPr lang="nb-NO" sz="1200" b="0" i="1" u="none" strike="noStrike" kern="1200" baseline="0" dirty="0">
                <a:solidFill>
                  <a:schemeClr val="tx1"/>
                </a:solidFill>
                <a:latin typeface="+mn-lt"/>
                <a:ea typeface="+mn-ea"/>
                <a:cs typeface="+mn-cs"/>
              </a:rPr>
              <a:t> Smart kontrollenhet festeklemme (brukes ikke med </a:t>
            </a:r>
            <a:r>
              <a:rPr lang="nb-NO" sz="1200" b="0" i="1" u="none" strike="noStrike" kern="1200" baseline="0" dirty="0" err="1">
                <a:solidFill>
                  <a:schemeClr val="tx1"/>
                </a:solidFill>
                <a:latin typeface="+mn-lt"/>
                <a:ea typeface="+mn-ea"/>
                <a:cs typeface="+mn-cs"/>
              </a:rPr>
              <a:t>Navina</a:t>
            </a:r>
            <a:r>
              <a:rPr lang="nb-NO" sz="1200" b="0" i="1" u="none" strike="noStrike" kern="1200" baseline="0" dirty="0">
                <a:solidFill>
                  <a:schemeClr val="tx1"/>
                </a:solidFill>
                <a:latin typeface="+mn-lt"/>
                <a:ea typeface="+mn-ea"/>
                <a:cs typeface="+mn-cs"/>
              </a:rPr>
              <a:t> Classic) -</a:t>
            </a:r>
          </a:p>
          <a:p>
            <a:r>
              <a:rPr lang="nb-NO" sz="1200" b="0" i="1" u="none" strike="noStrike" kern="1200" baseline="0" dirty="0" err="1">
                <a:solidFill>
                  <a:schemeClr val="tx1"/>
                </a:solidFill>
                <a:latin typeface="+mn-lt"/>
                <a:ea typeface="+mn-ea"/>
                <a:cs typeface="+mn-cs"/>
              </a:rPr>
              <a:t>Navina</a:t>
            </a:r>
            <a:r>
              <a:rPr lang="nb-NO" sz="1200" b="0" i="1" u="none" strike="noStrike" kern="1200" baseline="0" dirty="0">
                <a:solidFill>
                  <a:schemeClr val="tx1"/>
                </a:solidFill>
                <a:latin typeface="+mn-lt"/>
                <a:ea typeface="+mn-ea"/>
                <a:cs typeface="+mn-cs"/>
              </a:rPr>
              <a:t> griperinger - </a:t>
            </a:r>
            <a:r>
              <a:rPr lang="nb-NO" sz="1200" b="0" i="0" u="none" strike="noStrike" kern="1200" baseline="0" dirty="0">
                <a:solidFill>
                  <a:schemeClr val="tx1"/>
                </a:solidFill>
                <a:latin typeface="+mn-lt"/>
                <a:ea typeface="+mn-ea"/>
                <a:cs typeface="+mn-cs"/>
              </a:rPr>
              <a:t>Det er to forskjellige griperinger for å lette håndteringen av </a:t>
            </a:r>
            <a:r>
              <a:rPr lang="nb-NO" sz="1200" b="0" i="0" u="none" strike="noStrike" kern="1200" baseline="0" dirty="0" err="1">
                <a:solidFill>
                  <a:schemeClr val="tx1"/>
                </a:solidFill>
                <a:latin typeface="+mn-lt"/>
                <a:ea typeface="+mn-ea"/>
                <a:cs typeface="+mn-cs"/>
              </a:rPr>
              <a:t>conen</a:t>
            </a:r>
            <a:r>
              <a:rPr lang="nb-NO" sz="1200" b="0" i="0" u="none" strike="noStrike" kern="1200" baseline="0" dirty="0">
                <a:solidFill>
                  <a:schemeClr val="tx1"/>
                </a:solidFill>
                <a:latin typeface="+mn-lt"/>
                <a:ea typeface="+mn-ea"/>
                <a:cs typeface="+mn-cs"/>
              </a:rPr>
              <a:t>. Plasser en av ringene (vertikal eller horisontal) på slangen til </a:t>
            </a:r>
            <a:r>
              <a:rPr lang="nb-NO" sz="1200" b="0" i="0" u="none" strike="noStrike" kern="1200" baseline="0" dirty="0" err="1">
                <a:solidFill>
                  <a:schemeClr val="tx1"/>
                </a:solidFill>
                <a:latin typeface="+mn-lt"/>
                <a:ea typeface="+mn-ea"/>
                <a:cs typeface="+mn-cs"/>
              </a:rPr>
              <a:t>conen</a:t>
            </a:r>
            <a:r>
              <a:rPr lang="nb-NO" sz="1200" b="0" i="0" u="none" strike="noStrike" kern="1200" baseline="0" dirty="0">
                <a:solidFill>
                  <a:schemeClr val="tx1"/>
                </a:solidFill>
                <a:latin typeface="+mn-lt"/>
                <a:ea typeface="+mn-ea"/>
                <a:cs typeface="+mn-cs"/>
              </a:rPr>
              <a:t>, nær koblingen. Trykk til det klikker for å feste </a:t>
            </a:r>
            <a:r>
              <a:rPr lang="nb-NO" sz="1200" b="1" i="0" u="none" strike="noStrike" kern="1200" baseline="0" dirty="0">
                <a:solidFill>
                  <a:schemeClr val="tx1"/>
                </a:solidFill>
                <a:latin typeface="+mn-lt"/>
                <a:ea typeface="+mn-ea"/>
                <a:cs typeface="+mn-cs"/>
              </a:rPr>
              <a:t>griperingen</a:t>
            </a:r>
            <a:r>
              <a:rPr lang="nb-NO" sz="1200" b="0" i="0" u="none" strike="noStrike" kern="1200" baseline="0" dirty="0">
                <a:solidFill>
                  <a:schemeClr val="tx1"/>
                </a:solidFill>
                <a:latin typeface="+mn-lt"/>
                <a:ea typeface="+mn-ea"/>
                <a:cs typeface="+mn-cs"/>
              </a:rPr>
              <a:t> på plass.</a:t>
            </a:r>
          </a:p>
          <a:p>
            <a:r>
              <a:rPr lang="nb-NO" sz="1200" b="0" i="1" u="none" strike="noStrike" kern="1200" baseline="0" dirty="0" err="1">
                <a:solidFill>
                  <a:schemeClr val="tx1"/>
                </a:solidFill>
                <a:latin typeface="+mn-lt"/>
                <a:ea typeface="+mn-ea"/>
                <a:cs typeface="+mn-cs"/>
              </a:rPr>
              <a:t>Navina</a:t>
            </a:r>
            <a:r>
              <a:rPr lang="nb-NO" sz="1200" b="0" i="1" u="none" strike="noStrike" kern="1200" baseline="0" dirty="0">
                <a:solidFill>
                  <a:schemeClr val="tx1"/>
                </a:solidFill>
                <a:latin typeface="+mn-lt"/>
                <a:ea typeface="+mn-ea"/>
                <a:cs typeface="+mn-cs"/>
              </a:rPr>
              <a:t> lanyard – </a:t>
            </a:r>
            <a:r>
              <a:rPr lang="nb-NO" sz="1200" b="0" i="0" u="none" strike="noStrike" kern="1200" baseline="0" dirty="0">
                <a:solidFill>
                  <a:schemeClr val="tx1"/>
                </a:solidFill>
                <a:latin typeface="+mn-lt"/>
                <a:ea typeface="+mn-ea"/>
                <a:cs typeface="+mn-cs"/>
              </a:rPr>
              <a:t>Snor til å henge kontrollenheten rundt halsen. </a:t>
            </a:r>
            <a:endParaRPr lang="sv-SE" dirty="0"/>
          </a:p>
        </p:txBody>
      </p:sp>
      <p:sp>
        <p:nvSpPr>
          <p:cNvPr id="292" name="Google Shape;29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300647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56</a:t>
            </a:fld>
            <a:endParaRPr lang="en-US"/>
          </a:p>
        </p:txBody>
      </p:sp>
    </p:spTree>
    <p:extLst>
      <p:ext uri="{BB962C8B-B14F-4D97-AF65-F5344CB8AC3E}">
        <p14:creationId xmlns:p14="http://schemas.microsoft.com/office/powerpoint/2010/main" val="37989281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57</a:t>
            </a:fld>
            <a:endParaRPr lang="en-US"/>
          </a:p>
        </p:txBody>
      </p:sp>
    </p:spTree>
    <p:extLst>
      <p:ext uri="{BB962C8B-B14F-4D97-AF65-F5344CB8AC3E}">
        <p14:creationId xmlns:p14="http://schemas.microsoft.com/office/powerpoint/2010/main" val="2565760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4018D2-26EA-4626-92F2-1F10E443FD0D}" type="slidenum">
              <a:rPr lang="en-US" smtClean="0"/>
              <a:t>58</a:t>
            </a:fld>
            <a:endParaRPr lang="en-US"/>
          </a:p>
        </p:txBody>
      </p:sp>
    </p:spTree>
    <p:extLst>
      <p:ext uri="{BB962C8B-B14F-4D97-AF65-F5344CB8AC3E}">
        <p14:creationId xmlns:p14="http://schemas.microsoft.com/office/powerpoint/2010/main" val="14481749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4018D2-26EA-4626-92F2-1F10E443FD0D}" type="slidenum">
              <a:rPr lang="en-US" smtClean="0"/>
              <a:t>60</a:t>
            </a:fld>
            <a:endParaRPr lang="en-US"/>
          </a:p>
        </p:txBody>
      </p:sp>
    </p:spTree>
    <p:extLst>
      <p:ext uri="{BB962C8B-B14F-4D97-AF65-F5344CB8AC3E}">
        <p14:creationId xmlns:p14="http://schemas.microsoft.com/office/powerpoint/2010/main" val="315681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Tykktarmen er den siste delen av mage-tarmkanalen (GI) som består av:</a:t>
            </a:r>
          </a:p>
          <a:p>
            <a:r>
              <a:rPr lang="nb-NO" sz="1200" kern="1200" dirty="0">
                <a:solidFill>
                  <a:schemeClr val="tx1"/>
                </a:solidFill>
                <a:effectLst/>
                <a:latin typeface="+mn-lt"/>
                <a:ea typeface="+mn-ea"/>
                <a:cs typeface="+mn-cs"/>
              </a:rPr>
              <a:t>Kolon – som trekker ut vann og salter fra innholdet. Det er forskjellige deler av tykktarmen; på høyre side av magen er den oppadgående tykktarmen, på tvers til venstre side er den tverrgående tykktarmen, og nedover venstre side er den nedadgående tykktarmen som slutter seg til endetarmen.</a:t>
            </a:r>
          </a:p>
          <a:p>
            <a:r>
              <a:rPr lang="nb-NO" sz="1200" kern="1200" dirty="0">
                <a:solidFill>
                  <a:schemeClr val="tx1"/>
                </a:solidFill>
                <a:effectLst/>
                <a:latin typeface="+mn-lt"/>
                <a:ea typeface="+mn-ea"/>
                <a:cs typeface="+mn-cs"/>
              </a:rPr>
              <a:t>Endetarm – som fungerer som et midlertidig oppbevaringssted for avføring. Når endetarmen kontinuerlig fylles med avføring, vil endetarmsveggene utvide seg og sende signaler til hjernen om et ønske om å ha avføring. Endetarmen ender i den </a:t>
            </a:r>
            <a:r>
              <a:rPr lang="nb-NO" sz="1200" kern="1200" dirty="0" err="1">
                <a:solidFill>
                  <a:schemeClr val="tx1"/>
                </a:solidFill>
                <a:effectLst/>
                <a:latin typeface="+mn-lt"/>
                <a:ea typeface="+mn-ea"/>
                <a:cs typeface="+mn-cs"/>
              </a:rPr>
              <a:t>anorektale</a:t>
            </a:r>
            <a:r>
              <a:rPr lang="nb-NO" sz="1200" kern="1200" dirty="0">
                <a:solidFill>
                  <a:schemeClr val="tx1"/>
                </a:solidFill>
                <a:effectLst/>
                <a:latin typeface="+mn-lt"/>
                <a:ea typeface="+mn-ea"/>
                <a:cs typeface="+mn-cs"/>
              </a:rPr>
              <a:t> vinkelen som må rettes ut for frigjøring av avføring. Vinkelen endres med kroppsposisjon og reduseres nesten når man sitter på huk.</a:t>
            </a:r>
          </a:p>
          <a:p>
            <a:r>
              <a:rPr lang="nb-NO" sz="1200" kern="1200" dirty="0">
                <a:solidFill>
                  <a:schemeClr val="tx1"/>
                </a:solidFill>
                <a:effectLst/>
                <a:latin typeface="+mn-lt"/>
                <a:ea typeface="+mn-ea"/>
                <a:cs typeface="+mn-cs"/>
              </a:rPr>
              <a:t>Analkanalen - Er den nederste delen av tykktarmen og har to omkringliggende lukkemuskler; den indre </a:t>
            </a:r>
            <a:r>
              <a:rPr lang="nb-NO" sz="1200" kern="1200" dirty="0" err="1">
                <a:solidFill>
                  <a:schemeClr val="tx1"/>
                </a:solidFill>
                <a:effectLst/>
                <a:latin typeface="+mn-lt"/>
                <a:ea typeface="+mn-ea"/>
                <a:cs typeface="+mn-cs"/>
              </a:rPr>
              <a:t>analsfinkteren</a:t>
            </a:r>
            <a:r>
              <a:rPr lang="nb-NO" sz="1200" kern="1200" dirty="0">
                <a:solidFill>
                  <a:schemeClr val="tx1"/>
                </a:solidFill>
                <a:effectLst/>
                <a:latin typeface="+mn-lt"/>
                <a:ea typeface="+mn-ea"/>
                <a:cs typeface="+mn-cs"/>
              </a:rPr>
              <a:t> (IAS) som består av glatte muskelfibre som ikke kan kontrolleres med viljen, og dens avslapping under avføring avhenger av en intraparietal refleks. Den eksterne </a:t>
            </a:r>
            <a:r>
              <a:rPr lang="nb-NO" sz="1200" kern="1200" dirty="0" err="1">
                <a:solidFill>
                  <a:schemeClr val="tx1"/>
                </a:solidFill>
                <a:effectLst/>
                <a:latin typeface="+mn-lt"/>
                <a:ea typeface="+mn-ea"/>
                <a:cs typeface="+mn-cs"/>
              </a:rPr>
              <a:t>analsfinkteren</a:t>
            </a:r>
            <a:r>
              <a:rPr lang="nb-NO" sz="1200" kern="1200" dirty="0">
                <a:solidFill>
                  <a:schemeClr val="tx1"/>
                </a:solidFill>
                <a:effectLst/>
                <a:latin typeface="+mn-lt"/>
                <a:ea typeface="+mn-ea"/>
                <a:cs typeface="+mn-cs"/>
              </a:rPr>
              <a:t> (EAS) består av tverrstripete muskelfibre og kan være kontrolleres med viljen og må slappes av under avføring for å kunne frigjøre avføring fra endetarmen.</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Symptomer på tarmdysfunksjon:</a:t>
            </a:r>
          </a:p>
          <a:p>
            <a:r>
              <a:rPr lang="nb-NO" sz="1200" kern="1200" dirty="0">
                <a:solidFill>
                  <a:schemeClr val="tx1"/>
                </a:solidFill>
                <a:effectLst/>
                <a:latin typeface="+mn-lt"/>
                <a:ea typeface="+mn-ea"/>
                <a:cs typeface="+mn-cs"/>
              </a:rPr>
              <a:t>Forstoppelse</a:t>
            </a:r>
          </a:p>
          <a:p>
            <a:r>
              <a:rPr lang="nb-NO" sz="1200" kern="1200" dirty="0">
                <a:solidFill>
                  <a:schemeClr val="tx1"/>
                </a:solidFill>
                <a:effectLst/>
                <a:latin typeface="+mn-lt"/>
                <a:ea typeface="+mn-ea"/>
                <a:cs typeface="+mn-cs"/>
              </a:rPr>
              <a:t>	Sjeldne og uregelmessige avføringer</a:t>
            </a:r>
          </a:p>
          <a:p>
            <a:r>
              <a:rPr lang="nb-NO" sz="1200" kern="1200" dirty="0">
                <a:solidFill>
                  <a:schemeClr val="tx1"/>
                </a:solidFill>
                <a:effectLst/>
                <a:latin typeface="+mn-lt"/>
                <a:ea typeface="+mn-ea"/>
                <a:cs typeface="+mn-cs"/>
              </a:rPr>
              <a:t>	Kan føre til at tarmen strekker seg og muskelen svekkes over tid eller forårsake nerveskade som fører til avføringslekkasje</a:t>
            </a:r>
          </a:p>
          <a:p>
            <a:r>
              <a:rPr lang="nb-NO" sz="1200" kern="1200" dirty="0">
                <a:solidFill>
                  <a:schemeClr val="tx1"/>
                </a:solidFill>
                <a:effectLst/>
                <a:latin typeface="+mn-lt"/>
                <a:ea typeface="+mn-ea"/>
                <a:cs typeface="+mn-cs"/>
              </a:rPr>
              <a:t>Avføringslekkasje</a:t>
            </a:r>
          </a:p>
          <a:p>
            <a:r>
              <a:rPr lang="nb-NO" sz="1200" kern="1200" dirty="0">
                <a:solidFill>
                  <a:schemeClr val="tx1"/>
                </a:solidFill>
                <a:effectLst/>
                <a:latin typeface="+mn-lt"/>
                <a:ea typeface="+mn-ea"/>
                <a:cs typeface="+mn-cs"/>
              </a:rPr>
              <a:t>	Ufrivillig tømming av avføring</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6</a:t>
            </a:fld>
            <a:endParaRPr lang="en-US"/>
          </a:p>
        </p:txBody>
      </p:sp>
    </p:spTree>
    <p:extLst>
      <p:ext uri="{BB962C8B-B14F-4D97-AF65-F5344CB8AC3E}">
        <p14:creationId xmlns:p14="http://schemas.microsoft.com/office/powerpoint/2010/main" val="25434982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4018D2-26EA-4626-92F2-1F10E443FD0D}" type="slidenum">
              <a:rPr lang="en-US" smtClean="0"/>
              <a:t>61</a:t>
            </a:fld>
            <a:endParaRPr lang="en-US"/>
          </a:p>
        </p:txBody>
      </p:sp>
    </p:spTree>
    <p:extLst>
      <p:ext uri="{BB962C8B-B14F-4D97-AF65-F5344CB8AC3E}">
        <p14:creationId xmlns:p14="http://schemas.microsoft.com/office/powerpoint/2010/main" val="32020972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62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1811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Tarmbehandling er lik hos pasienter uansett årsak til tarmproblemene. Forskjellen kan være at pasienter med </a:t>
            </a:r>
            <a:r>
              <a:rPr lang="nb-NO" noProof="0" dirty="0" err="1"/>
              <a:t>nevrogene</a:t>
            </a:r>
            <a:r>
              <a:rPr lang="nb-NO" noProof="0" dirty="0"/>
              <a:t> tarmsykdommer (NBD) kan få en raskere progress.</a:t>
            </a:r>
          </a:p>
          <a:p>
            <a:endParaRPr lang="nb-NO" noProof="0" dirty="0"/>
          </a:p>
          <a:p>
            <a:r>
              <a:rPr lang="nb-NO" noProof="0" dirty="0"/>
              <a:t>Røde flagg som må vurderes ytterligere:</a:t>
            </a:r>
          </a:p>
          <a:p>
            <a:r>
              <a:rPr lang="nb-NO" noProof="0" dirty="0"/>
              <a:t>Blod i avføring</a:t>
            </a:r>
          </a:p>
          <a:p>
            <a:r>
              <a:rPr lang="nb-NO" noProof="0" dirty="0"/>
              <a:t>Vekttap</a:t>
            </a:r>
          </a:p>
          <a:p>
            <a:r>
              <a:rPr lang="nb-NO" noProof="0" dirty="0"/>
              <a:t>Magesmerter</a:t>
            </a:r>
          </a:p>
          <a:p>
            <a:r>
              <a:rPr lang="nb-NO" noProof="0" dirty="0"/>
              <a:t>Nylige og vedvarende endringer i avføringsvaner</a:t>
            </a:r>
          </a:p>
          <a:p>
            <a:r>
              <a:rPr lang="nb-NO" noProof="0" dirty="0"/>
              <a:t>Familiehistorie med tykktarmskreft eller inflammatorisk tarmsykdom</a:t>
            </a:r>
            <a:endParaRPr lang="en-US" noProof="0" dirty="0"/>
          </a:p>
          <a:p>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7</a:t>
            </a:fld>
            <a:endParaRPr lang="en-US"/>
          </a:p>
        </p:txBody>
      </p:sp>
    </p:spTree>
    <p:extLst>
      <p:ext uri="{BB962C8B-B14F-4D97-AF65-F5344CB8AC3E}">
        <p14:creationId xmlns:p14="http://schemas.microsoft.com/office/powerpoint/2010/main" val="2389919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Transanal irrigasjon (TAI) hindrer forstoppelse og avføringslekkasje ved effektivt å tømme tarmen ved å sette inn lunkent vann i tykktarmen, via et rektalkateter eller </a:t>
            </a:r>
            <a:r>
              <a:rPr lang="nb-NO" noProof="0" dirty="0" err="1"/>
              <a:t>cone</a:t>
            </a:r>
            <a:r>
              <a:rPr lang="nb-NO" noProof="0" dirty="0"/>
              <a:t>. Dette vil stimulere kroppens peristaltiske bevegelse til å tømme avføring fra nedadgående tykktarm og endetarm, i tillegg til at vannet som settes inn kan myke opp avføringen.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Høyt volum TAI er når det brukes mer enn 250 ml vann og lavt volum TAI er når det brukes mindre enn 250 ml vann. Vannvolumet påvirker hvor mye av tarmen som tømmes. Med høyt volum TAI tømmes rektum og nedadgående tykktarm, mens med lavt volum TAI tømmes kun endetarmen.</a:t>
            </a: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8</a:t>
            </a:fld>
            <a:endParaRPr lang="en-US"/>
          </a:p>
        </p:txBody>
      </p:sp>
    </p:spTree>
    <p:extLst>
      <p:ext uri="{BB962C8B-B14F-4D97-AF65-F5344CB8AC3E}">
        <p14:creationId xmlns:p14="http://schemas.microsoft.com/office/powerpoint/2010/main" val="3623736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nb-NO" noProof="0" dirty="0"/>
              <a:t>Ryggmargen og hjernen spiller en viktig rolle for tarmproblemer ved </a:t>
            </a:r>
            <a:r>
              <a:rPr lang="nb-NO" noProof="0" dirty="0" err="1"/>
              <a:t>nevrogene</a:t>
            </a:r>
            <a:r>
              <a:rPr lang="nb-NO" noProof="0" dirty="0"/>
              <a:t> sykdommer. Når nervene er skadet, blir det vanskeligere for signalene mellom hjernen og den delen av ryggmargen som kontrollerer tarmen å nå målet. Det er flere studier som viser fordelene ved bruk av TAI hos pasienter med NBD </a:t>
            </a:r>
            <a:r>
              <a:rPr lang="en-US" noProof="0" dirty="0"/>
              <a:t>(Christensen &amp; Krogh. Scand. J. </a:t>
            </a:r>
            <a:r>
              <a:rPr lang="en-US" noProof="0" dirty="0" err="1"/>
              <a:t>Gastroenter</a:t>
            </a:r>
            <a:r>
              <a:rPr lang="en-US" noProof="0" dirty="0"/>
              <a:t>. 2010).</a:t>
            </a:r>
          </a:p>
          <a:p>
            <a:pPr marL="457200" lvl="1" indent="0" algn="l" rtl="0">
              <a:spcBef>
                <a:spcPts val="0"/>
              </a:spcBef>
              <a:spcAft>
                <a:spcPts val="0"/>
              </a:spcAft>
              <a:buClr>
                <a:schemeClr val="dk1"/>
              </a:buClr>
              <a:buSzPts val="1200"/>
              <a:buFont typeface="Arial"/>
              <a:buNone/>
            </a:pPr>
            <a:endParaRPr lang="en-US" noProof="0" dirty="0"/>
          </a:p>
          <a:p>
            <a:pPr marL="457200" lvl="1" indent="0" algn="l" rtl="0">
              <a:spcBef>
                <a:spcPts val="0"/>
              </a:spcBef>
              <a:spcAft>
                <a:spcPts val="0"/>
              </a:spcAft>
              <a:buClr>
                <a:schemeClr val="dk1"/>
              </a:buClr>
              <a:buSzPts val="1200"/>
              <a:buFont typeface="Arial"/>
              <a:buNone/>
            </a:pPr>
            <a:endParaRPr lang="en-US" noProof="0" dirty="0"/>
          </a:p>
          <a:p>
            <a:pPr marL="174708" lvl="0" indent="-98508" algn="l" rtl="0">
              <a:spcBef>
                <a:spcPts val="0"/>
              </a:spcBef>
              <a:spcAft>
                <a:spcPts val="0"/>
              </a:spcAft>
              <a:buClr>
                <a:schemeClr val="dk1"/>
              </a:buClr>
              <a:buSzPts val="1200"/>
              <a:buFont typeface="Arial"/>
              <a:buNone/>
            </a:pPr>
            <a:endParaRPr dirty="0"/>
          </a:p>
        </p:txBody>
      </p:sp>
      <p:sp>
        <p:nvSpPr>
          <p:cNvPr id="197" name="Google Shape;197;p8:notes"/>
          <p:cNvSpPr txBox="1">
            <a:spLocks noGrp="1"/>
          </p:cNvSpPr>
          <p:nvPr>
            <p:ph type="sldNum" idx="12"/>
          </p:nvPr>
        </p:nvSpPr>
        <p:spPr>
          <a:xfrm>
            <a:off x="3619088" y="8977134"/>
            <a:ext cx="3105348" cy="47420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styleS</a:t>
            </a:r>
            <a:endParaRPr lang="en-US"/>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sv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7.xml"/><Relationship Id="rId1" Type="http://schemas.openxmlformats.org/officeDocument/2006/relationships/slideLayout" Target="../slideLayouts/slideLayout29.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2.xml"/><Relationship Id="rId1" Type="http://schemas.openxmlformats.org/officeDocument/2006/relationships/slideLayout" Target="../slideLayouts/slideLayout29.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7.xml"/><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7" name="Picture 6" descr="A picture containing text, water, shore&#10;&#10;Description automatically generated">
            <a:extLst>
              <a:ext uri="{FF2B5EF4-FFF2-40B4-BE49-F238E27FC236}">
                <a16:creationId xmlns:a16="http://schemas.microsoft.com/office/drawing/2014/main" id="{6C32D959-8C2A-439D-AFEC-A02D0646D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2346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8" name="Picture 7" descr="Graphical user interface, text, application, email&#10;&#10;Description automatically generated">
            <a:extLst>
              <a:ext uri="{FF2B5EF4-FFF2-40B4-BE49-F238E27FC236}">
                <a16:creationId xmlns:a16="http://schemas.microsoft.com/office/drawing/2014/main" id="{4CB779E5-42F8-4CE2-BA08-60A5B3DFF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2384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A picture containing text, water, shore&#10;&#10;Description automatically generated">
            <a:extLst>
              <a:ext uri="{FF2B5EF4-FFF2-40B4-BE49-F238E27FC236}">
                <a16:creationId xmlns:a16="http://schemas.microsoft.com/office/drawing/2014/main" id="{2DD861C7-B94A-46A4-BE2F-CB3CB15C19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6712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imeline&#10;&#10;Description automatically generated">
            <a:extLst>
              <a:ext uri="{FF2B5EF4-FFF2-40B4-BE49-F238E27FC236}">
                <a16:creationId xmlns:a16="http://schemas.microsoft.com/office/drawing/2014/main" id="{D47E8F1C-D533-4BD3-B4BE-7F1AB3865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9878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1293EF24-BF08-42C6-98AC-D3F79D04E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1296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imeline&#10;&#10;Description automatically generated">
            <a:extLst>
              <a:ext uri="{FF2B5EF4-FFF2-40B4-BE49-F238E27FC236}">
                <a16:creationId xmlns:a16="http://schemas.microsoft.com/office/drawing/2014/main" id="{EAAC9556-0FB5-40CA-B683-677B9CA19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4392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8" name="Picture 7" descr="Text, timeline&#10;&#10;Description automatically generated">
            <a:extLst>
              <a:ext uri="{FF2B5EF4-FFF2-40B4-BE49-F238E27FC236}">
                <a16:creationId xmlns:a16="http://schemas.microsoft.com/office/drawing/2014/main" id="{D415719C-2E3D-4777-AC3A-390C66E2E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4358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9" name="Picture 8" descr="Graphical user interface, text&#10;&#10;Description automatically generated">
            <a:extLst>
              <a:ext uri="{FF2B5EF4-FFF2-40B4-BE49-F238E27FC236}">
                <a16:creationId xmlns:a16="http://schemas.microsoft.com/office/drawing/2014/main" id="{C716A8BD-14C1-4338-AE8B-4E768A9B2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7875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A picture containing text, water, nature, shore&#10;&#10;Description automatically generated">
            <a:extLst>
              <a:ext uri="{FF2B5EF4-FFF2-40B4-BE49-F238E27FC236}">
                <a16:creationId xmlns:a16="http://schemas.microsoft.com/office/drawing/2014/main" id="{808C831D-1AD8-45DB-89F4-24001C97D8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1030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73C2E0CC-C217-4C09-87FB-C3FE0DFF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9692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13" name="Picture 12" descr="Graphical user interface, website&#10;&#10;Description automatically generated">
            <a:extLst>
              <a:ext uri="{FF2B5EF4-FFF2-40B4-BE49-F238E27FC236}">
                <a16:creationId xmlns:a16="http://schemas.microsoft.com/office/drawing/2014/main" id="{459E85A4-B9C9-43CE-AF1E-5D6019D3B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2634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with medium confidence">
            <a:extLst>
              <a:ext uri="{FF2B5EF4-FFF2-40B4-BE49-F238E27FC236}">
                <a16:creationId xmlns:a16="http://schemas.microsoft.com/office/drawing/2014/main" id="{38DBC0E6-2F66-4983-BC86-62A75CF03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8716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962B5AD9-C23F-4C52-9BBC-3FF90B066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91577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imeline&#10;&#10;Description automatically generated">
            <a:extLst>
              <a:ext uri="{FF2B5EF4-FFF2-40B4-BE49-F238E27FC236}">
                <a16:creationId xmlns:a16="http://schemas.microsoft.com/office/drawing/2014/main" id="{CA438283-BA04-4229-A649-407E344AB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9127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imeline&#10;&#10;Description automatically generated">
            <a:extLst>
              <a:ext uri="{FF2B5EF4-FFF2-40B4-BE49-F238E27FC236}">
                <a16:creationId xmlns:a16="http://schemas.microsoft.com/office/drawing/2014/main" id="{611227CC-A66A-4CA1-8684-3DFA7EAEC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572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6C92A18C-1B6E-4E58-8DE1-97CEE0633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286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10;&#10;Description automatically generated with medium confidence">
            <a:extLst>
              <a:ext uri="{FF2B5EF4-FFF2-40B4-BE49-F238E27FC236}">
                <a16:creationId xmlns:a16="http://schemas.microsoft.com/office/drawing/2014/main" id="{4C4E3E4B-F2AF-4C99-B34A-066AD98BD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2260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with medium confidence">
            <a:extLst>
              <a:ext uri="{FF2B5EF4-FFF2-40B4-BE49-F238E27FC236}">
                <a16:creationId xmlns:a16="http://schemas.microsoft.com/office/drawing/2014/main" id="{7F2EB34A-5E3B-4FA1-B867-4F9FC8661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6447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02872552-39C1-4CF3-A371-B720B437B2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9220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diagram, text&#10;&#10;Description automatically generated">
            <a:extLst>
              <a:ext uri="{FF2B5EF4-FFF2-40B4-BE49-F238E27FC236}">
                <a16:creationId xmlns:a16="http://schemas.microsoft.com/office/drawing/2014/main" id="{C9069C92-CEAD-4A52-BA11-D385315C6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6648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4" name="Picture 3" descr="A picture containing text, water, shore&#10;&#10;Description automatically generated">
            <a:extLst>
              <a:ext uri="{FF2B5EF4-FFF2-40B4-BE49-F238E27FC236}">
                <a16:creationId xmlns:a16="http://schemas.microsoft.com/office/drawing/2014/main" id="{206B117A-387F-4411-99E6-5F5B76566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4562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442B4D54-C52B-4FFB-89FA-41C4E627F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7848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C81EF158-6A4C-49FC-B1EC-4066A5CED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3960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air of white ear buds&#10;&#10;Description automatically generated with low confidence">
            <a:extLst>
              <a:ext uri="{FF2B5EF4-FFF2-40B4-BE49-F238E27FC236}">
                <a16:creationId xmlns:a16="http://schemas.microsoft.com/office/drawing/2014/main" id="{60DDE2C6-99D7-4C1A-B332-2BD61245B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00364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E0C8B9AE-37B3-423E-A2B4-F72C94321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9076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E862B5F7-D289-4050-9EAA-B090F952F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4417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 Teams&#10;&#10;Description automatically generated">
            <a:extLst>
              <a:ext uri="{FF2B5EF4-FFF2-40B4-BE49-F238E27FC236}">
                <a16:creationId xmlns:a16="http://schemas.microsoft.com/office/drawing/2014/main" id="{040557F4-C938-4A2E-85AF-5F93712C5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8316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 text&#10;&#10;Description automatically generated">
            <a:extLst>
              <a:ext uri="{FF2B5EF4-FFF2-40B4-BE49-F238E27FC236}">
                <a16:creationId xmlns:a16="http://schemas.microsoft.com/office/drawing/2014/main" id="{B17C56FA-26FD-4C3A-BBDD-2E8A7B95A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1383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63DBCF7-E48C-4F9D-A41C-AECA0D785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26112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F1CD81E5-2624-4EE5-94A2-EA2943767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6156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4FE6CA98-F852-4E01-8772-DDCE26B6B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4495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diagram&#10;&#10;Description automatically generated">
            <a:extLst>
              <a:ext uri="{FF2B5EF4-FFF2-40B4-BE49-F238E27FC236}">
                <a16:creationId xmlns:a16="http://schemas.microsoft.com/office/drawing/2014/main" id="{D5A16F25-3747-4A5E-9008-7208E45A5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53293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B35292EA-A199-41CC-A5C9-BDE5A9798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0744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D141E38E-99F3-4E73-A52D-A5EC7C38A8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2730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736ACD36-C1E0-4B60-A35C-0F6C4498D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6612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FBCA1991-EC7E-4674-8D89-CF1AE87A8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9778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B41D9C64-E233-47C5-B07F-A047ECEA8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8670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Diagram&#10;&#10;Description automatically generated">
            <a:extLst>
              <a:ext uri="{FF2B5EF4-FFF2-40B4-BE49-F238E27FC236}">
                <a16:creationId xmlns:a16="http://schemas.microsoft.com/office/drawing/2014/main" id="{C114AD16-C6E2-4BD7-9F84-827345B9B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882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Diagram&#10;&#10;Description automatically generated">
            <a:extLst>
              <a:ext uri="{FF2B5EF4-FFF2-40B4-BE49-F238E27FC236}">
                <a16:creationId xmlns:a16="http://schemas.microsoft.com/office/drawing/2014/main" id="{029341F3-F212-427B-BC99-6E814F470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621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5B420AC4-56BB-45D9-8D53-1E39866819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2837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id="{6CCCC094-7124-478E-9A1B-3A882D634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01845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4" name="Picture 3" descr="A picture containing text, water, nature, ocean&#10;&#10;Description automatically generated">
            <a:extLst>
              <a:ext uri="{FF2B5EF4-FFF2-40B4-BE49-F238E27FC236}">
                <a16:creationId xmlns:a16="http://schemas.microsoft.com/office/drawing/2014/main" id="{58466DAD-EC6A-4719-BD6D-A6781F590E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5367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 timeline&#10;&#10;Description automatically generated">
            <a:extLst>
              <a:ext uri="{FF2B5EF4-FFF2-40B4-BE49-F238E27FC236}">
                <a16:creationId xmlns:a16="http://schemas.microsoft.com/office/drawing/2014/main" id="{BA87507E-A6FA-4D7B-BF06-464DAA82C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81358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imeline&#10;&#10;Description automatically generated">
            <a:extLst>
              <a:ext uri="{FF2B5EF4-FFF2-40B4-BE49-F238E27FC236}">
                <a16:creationId xmlns:a16="http://schemas.microsoft.com/office/drawing/2014/main" id="{2FC409B3-2465-4304-8C2B-7B53DFA4D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1959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A picture containing text, water, shore&#10;&#10;Description automatically generated">
            <a:extLst>
              <a:ext uri="{FF2B5EF4-FFF2-40B4-BE49-F238E27FC236}">
                <a16:creationId xmlns:a16="http://schemas.microsoft.com/office/drawing/2014/main" id="{8725A561-91EE-4765-8954-362739D0A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39060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text, application&#10;&#10;Description automatically generated">
            <a:extLst>
              <a:ext uri="{FF2B5EF4-FFF2-40B4-BE49-F238E27FC236}">
                <a16:creationId xmlns:a16="http://schemas.microsoft.com/office/drawing/2014/main" id="{0832A604-B76C-4D40-A97A-D64256F93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1921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89D35835-EEB0-4656-9AAA-C07BA9943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00294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4" name="Picture 3" descr="A blue body of water&#10;&#10;Description automatically generated with low confidence">
            <a:extLst>
              <a:ext uri="{FF2B5EF4-FFF2-40B4-BE49-F238E27FC236}">
                <a16:creationId xmlns:a16="http://schemas.microsoft.com/office/drawing/2014/main" id="{94090345-DB85-419F-8822-0BE73480D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94474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imeline&#10;&#10;Description automatically generated with medium confidence">
            <a:extLst>
              <a:ext uri="{FF2B5EF4-FFF2-40B4-BE49-F238E27FC236}">
                <a16:creationId xmlns:a16="http://schemas.microsoft.com/office/drawing/2014/main" id="{50AB79E0-4248-421C-B31C-00CBB1987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1361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imeline&#10;&#10;Description automatically generated">
            <a:extLst>
              <a:ext uri="{FF2B5EF4-FFF2-40B4-BE49-F238E27FC236}">
                <a16:creationId xmlns:a16="http://schemas.microsoft.com/office/drawing/2014/main" id="{84A0EC70-7B95-4FCA-89E4-1406803EC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5879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D0BD9E2B-014A-43D8-872B-050542668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30668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with medium confidence">
            <a:extLst>
              <a:ext uri="{FF2B5EF4-FFF2-40B4-BE49-F238E27FC236}">
                <a16:creationId xmlns:a16="http://schemas.microsoft.com/office/drawing/2014/main" id="{580DB7D3-F6B1-44B3-BA5B-80F7FBF1DB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4787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4" name="Picture 3" descr="A picture containing text, water, shore&#10;&#10;Description automatically generated">
            <a:extLst>
              <a:ext uri="{FF2B5EF4-FFF2-40B4-BE49-F238E27FC236}">
                <a16:creationId xmlns:a16="http://schemas.microsoft.com/office/drawing/2014/main" id="{57C7F440-F0B1-4365-B456-F0248F9DBA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78496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imeline&#10;&#10;Description automatically generated">
            <a:extLst>
              <a:ext uri="{FF2B5EF4-FFF2-40B4-BE49-F238E27FC236}">
                <a16:creationId xmlns:a16="http://schemas.microsoft.com/office/drawing/2014/main" id="{1BF75E5E-57BE-45F6-9772-D2EAF9687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89787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10;&#10;Description automatically generated with medium confidence">
            <a:extLst>
              <a:ext uri="{FF2B5EF4-FFF2-40B4-BE49-F238E27FC236}">
                <a16:creationId xmlns:a16="http://schemas.microsoft.com/office/drawing/2014/main" id="{097F2834-AAE5-4BC4-9D1F-0B8914008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9089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E73071B0-9B11-4A17-A168-B09D43450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1343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application&#10;&#10;Description automatically generated">
            <a:extLst>
              <a:ext uri="{FF2B5EF4-FFF2-40B4-BE49-F238E27FC236}">
                <a16:creationId xmlns:a16="http://schemas.microsoft.com/office/drawing/2014/main" id="{28635E39-DA9E-4FE9-B646-7D31AEEBF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15937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application&#10;&#10;Description automatically generated">
            <a:extLst>
              <a:ext uri="{FF2B5EF4-FFF2-40B4-BE49-F238E27FC236}">
                <a16:creationId xmlns:a16="http://schemas.microsoft.com/office/drawing/2014/main" id="{94FEE626-72B1-4755-8569-BD0F3BB65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95824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BABACFFB-A476-4213-8F01-E4ED40A97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904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3D81EF2A-92A0-4833-99C5-6C24EE0D7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0539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B7F82837-9274-4BFD-BE1E-A3F65F097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0156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D5F0BD2F-FE71-411D-86EE-71811687B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5494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32" name="Picture 31" descr="Diagram&#10;&#10;Description automatically generated">
            <a:extLst>
              <a:ext uri="{FF2B5EF4-FFF2-40B4-BE49-F238E27FC236}">
                <a16:creationId xmlns:a16="http://schemas.microsoft.com/office/drawing/2014/main" id="{04A422AD-9F0C-49D6-8955-2DDF622AB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6789914"/>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360B9C5-7779-41D4-9CF7-439716B8ED6C}"/>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E6EE4B5-42A5-4230-9B48-EEC4720B92A4}"/>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09598100-DD21-42FD-869B-ACB700C174D9}"/>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A37DE36-79A3-4382-A171-F93309A28D4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D8FCE14-26C9-4521-9DE2-E7030DE93EC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86A68C0-6BD1-4E4C-B8CD-16F129E62062}"/>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DF47D453-6FDD-45C9-A757-430DA7210740}"/>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C1CC7E9-32E9-4245-8DA7-0EDCAA3ADF48}"/>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BA524829-B030-4F9D-B513-2F1BB3BCCF86}"/>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D303B7B-A977-492F-A0A2-EB7AAE5E0D15}"/>
    </a:ext>
  </a:extLst>
</a:theme>
</file>

<file path=ppt/theme/theme1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0CD02BF-06A0-4928-941C-B77A25B4AE44}"/>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AA83BA11-BCE5-49CF-8A8E-F144099DF292}"/>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45EB00B-22F1-4C53-9060-D0B4433D6861}"/>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FB2E42AE-FF37-46F8-9ECF-6D733689B632}"/>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9702141-6606-4B02-87DF-047C5A665048}"/>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98157752-8287-411D-8DAB-2E1795C0EA10}"/>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C63246D-72D6-41B4-B239-BA2C8ACE2ED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55CDB87953C24E80765EEDEAD4FDA4" ma:contentTypeVersion="12" ma:contentTypeDescription="Create a new document." ma:contentTypeScope="" ma:versionID="4bec6afa4f4780da515d6aa013f33e2b">
  <xsd:schema xmlns:xsd="http://www.w3.org/2001/XMLSchema" xmlns:xs="http://www.w3.org/2001/XMLSchema" xmlns:p="http://schemas.microsoft.com/office/2006/metadata/properties" xmlns:ns2="e36f2201-6998-4fe1-9097-f47f55ea788e" xmlns:ns3="fc4a65d8-3370-4642-9d46-8e8a4077b185" targetNamespace="http://schemas.microsoft.com/office/2006/metadata/properties" ma:root="true" ma:fieldsID="d2d0718fe1869ac8fc01117fce0740c9" ns2:_="" ns3:_="">
    <xsd:import namespace="e36f2201-6998-4fe1-9097-f47f55ea788e"/>
    <xsd:import namespace="fc4a65d8-3370-4642-9d46-8e8a4077b1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f2201-6998-4fe1-9097-f47f55ea7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4a65d8-3370-4642-9d46-8e8a4077b18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D966FE-CC13-49B3-90C0-89A4F0E66E58}">
  <ds:schemaRefs>
    <ds:schemaRef ds:uri="e36f2201-6998-4fe1-9097-f47f55ea788e"/>
    <ds:schemaRef ds:uri="http://purl.org/dc/dcmitype/"/>
    <ds:schemaRef ds:uri="http://schemas.microsoft.com/office/2006/documentManagement/types"/>
    <ds:schemaRef ds:uri="http://purl.org/dc/elements/1.1/"/>
    <ds:schemaRef ds:uri="fc4a65d8-3370-4642-9d46-8e8a4077b185"/>
    <ds:schemaRef ds:uri="http://purl.org/dc/term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D4D7D4AF-1405-43E2-9F26-98F962FA52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f2201-6998-4fe1-9097-f47f55ea788e"/>
    <ds:schemaRef ds:uri="fc4a65d8-3370-4642-9d46-8e8a4077b1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CAC0B5-CD6A-44DE-A90B-2E14613BA0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00000-ALL-2004 Wellspect PowerPoint template</Template>
  <TotalTime>0</TotalTime>
  <Words>6432</Words>
  <Application>Microsoft Office PowerPoint</Application>
  <PresentationFormat>Widescreen</PresentationFormat>
  <Paragraphs>400</Paragraphs>
  <Slides>63</Slides>
  <Notes>61</Notes>
  <HiddenSlides>0</HiddenSlides>
  <MMClips>0</MMClips>
  <ScaleCrop>false</ScaleCrop>
  <HeadingPairs>
    <vt:vector size="6" baseType="variant">
      <vt:variant>
        <vt:lpstr>Fonts Used</vt:lpstr>
      </vt:variant>
      <vt:variant>
        <vt:i4>3</vt:i4>
      </vt:variant>
      <vt:variant>
        <vt:lpstr>Theme</vt:lpstr>
      </vt:variant>
      <vt:variant>
        <vt:i4>18</vt:i4>
      </vt:variant>
      <vt:variant>
        <vt:lpstr>Slide Titles</vt:lpstr>
      </vt:variant>
      <vt:variant>
        <vt:i4>63</vt:i4>
      </vt:variant>
    </vt:vector>
  </HeadingPairs>
  <TitlesOfParts>
    <vt:vector size="84" baseType="lpstr">
      <vt:lpstr>Arial</vt:lpstr>
      <vt:lpstr>Calibri</vt:lpstr>
      <vt:lpstr>Calibri Light</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2021-03-22T14:40:56Z</dcterms:created>
  <dcterms:modified xsi:type="dcterms:W3CDTF">2022-03-15T17:46:23Z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0x0101008755CDB87953C24E80765EEDEAD4FDA4</vt:lpwstr>
  </property>
</Properties>
</file>