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 id="2147483669" r:id="rId5"/>
    <p:sldMasterId id="2147483673" r:id="rId6"/>
    <p:sldMasterId id="2147483677" r:id="rId7"/>
    <p:sldMasterId id="2147483741" r:id="rId8"/>
    <p:sldMasterId id="2147483665" r:id="rId9"/>
    <p:sldMasterId id="2147483681" r:id="rId10"/>
    <p:sldMasterId id="2147483685" r:id="rId11"/>
    <p:sldMasterId id="2147483689" r:id="rId12"/>
    <p:sldMasterId id="2147483693" r:id="rId13"/>
    <p:sldMasterId id="2147483697" r:id="rId14"/>
    <p:sldMasterId id="2147483701" r:id="rId15"/>
    <p:sldMasterId id="2147483705" r:id="rId16"/>
    <p:sldMasterId id="2147483746" r:id="rId17"/>
    <p:sldMasterId id="2147483709" r:id="rId18"/>
    <p:sldMasterId id="2147483713" r:id="rId19"/>
    <p:sldMasterId id="2147483717" r:id="rId20"/>
    <p:sldMasterId id="2147483721" r:id="rId21"/>
  </p:sldMasterIdLst>
  <p:notesMasterIdLst>
    <p:notesMasterId r:id="rId48"/>
  </p:notesMasterIdLst>
  <p:handoutMasterIdLst>
    <p:handoutMasterId r:id="rId49"/>
  </p:handoutMasterIdLst>
  <p:sldIdLst>
    <p:sldId id="261" r:id="rId22"/>
    <p:sldId id="262" r:id="rId23"/>
    <p:sldId id="263" r:id="rId24"/>
    <p:sldId id="264" r:id="rId25"/>
    <p:sldId id="265" r:id="rId26"/>
    <p:sldId id="266" r:id="rId27"/>
    <p:sldId id="267" r:id="rId28"/>
    <p:sldId id="268" r:id="rId29"/>
    <p:sldId id="274" r:id="rId30"/>
    <p:sldId id="284" r:id="rId31"/>
    <p:sldId id="275" r:id="rId32"/>
    <p:sldId id="280" r:id="rId33"/>
    <p:sldId id="281" r:id="rId34"/>
    <p:sldId id="283" r:id="rId35"/>
    <p:sldId id="271" r:id="rId36"/>
    <p:sldId id="279" r:id="rId37"/>
    <p:sldId id="272" r:id="rId38"/>
    <p:sldId id="277" r:id="rId39"/>
    <p:sldId id="273" r:id="rId40"/>
    <p:sldId id="278" r:id="rId41"/>
    <p:sldId id="285" r:id="rId42"/>
    <p:sldId id="259" r:id="rId43"/>
    <p:sldId id="269" r:id="rId44"/>
    <p:sldId id="270" r:id="rId45"/>
    <p:sldId id="286" r:id="rId46"/>
    <p:sldId id="2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41646-1074-4C53-B697-02DB74DADE81}" v="5" dt="2023-06-27T07:40:47.493"/>
    <p1510:client id="{B14F1638-71B2-40CC-ABDB-F725901E612E}" v="2" dt="2023-06-27T06:39:06.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9" autoAdjust="0"/>
    <p:restoredTop sz="92244" autoAdjust="0"/>
  </p:normalViewPr>
  <p:slideViewPr>
    <p:cSldViewPr snapToGrid="0">
      <p:cViewPr varScale="1">
        <p:scale>
          <a:sx n="105" d="100"/>
          <a:sy n="105" d="100"/>
        </p:scale>
        <p:origin x="168" y="108"/>
      </p:cViewPr>
      <p:guideLst/>
    </p:cSldViewPr>
  </p:slideViewPr>
  <p:notesTextViewPr>
    <p:cViewPr>
      <p:scale>
        <a:sx n="3" d="2"/>
        <a:sy n="3" d="2"/>
      </p:scale>
      <p:origin x="0" y="0"/>
    </p:cViewPr>
  </p:notesTextViewPr>
  <p:sorterViewPr>
    <p:cViewPr varScale="1">
      <p:scale>
        <a:sx n="100" d="100"/>
        <a:sy n="100" d="100"/>
      </p:scale>
      <p:origin x="0" y="-336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7/5/2023</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7/5/2023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25172DC-B5F3-4BE0-9F7F-CBCDCE995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62F0D538-186E-43E2-AAE5-B5496A94A955}" type="slidenum">
              <a:rPr lang="en-GB" altLang="en-US" smtClean="0">
                <a:solidFill>
                  <a:srgbClr val="000000"/>
                </a:solidFill>
              </a:rPr>
              <a:pPr>
                <a:spcBef>
                  <a:spcPct val="0"/>
                </a:spcBef>
              </a:pPr>
              <a:t>1</a:t>
            </a:fld>
            <a:endParaRPr lang="en-GB" altLang="en-US">
              <a:solidFill>
                <a:srgbClr val="000000"/>
              </a:solidFill>
            </a:endParaRPr>
          </a:p>
        </p:txBody>
      </p:sp>
      <p:sp>
        <p:nvSpPr>
          <p:cNvPr id="19459" name="Rectangle 2">
            <a:extLst>
              <a:ext uri="{FF2B5EF4-FFF2-40B4-BE49-F238E27FC236}">
                <a16:creationId xmlns:a16="http://schemas.microsoft.com/office/drawing/2014/main" id="{6A03B0DE-937D-442F-B5C7-648018E4056E}"/>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6EAE6CF7-E327-4F02-9A32-E56B3AF5A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72947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9216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16</a:t>
            </a:fld>
            <a:endParaRPr lang="en-US" dirty="0"/>
          </a:p>
        </p:txBody>
      </p:sp>
    </p:spTree>
    <p:extLst>
      <p:ext uri="{BB962C8B-B14F-4D97-AF65-F5344CB8AC3E}">
        <p14:creationId xmlns:p14="http://schemas.microsoft.com/office/powerpoint/2010/main" val="19728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191630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645E77-8FCB-404B-B22B-A4F474870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7C5454D4-3A75-4B62-A5DE-8FBA65BB5A03}"/>
              </a:ext>
            </a:extLst>
          </p:cNvPr>
          <p:cNvSpPr>
            <a:spLocks noGrp="1" noChangeArrowheads="1"/>
          </p:cNvSpPr>
          <p:nvPr>
            <p:ph type="body" idx="1"/>
          </p:nvPr>
        </p:nvSpPr>
        <p:spPr bwMode="auto">
          <a:xfrm>
            <a:off x="709613"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panose="020F0502020204030204" pitchFamily="34" charset="0"/>
            </a:endParaRPr>
          </a:p>
        </p:txBody>
      </p:sp>
    </p:spTree>
    <p:extLst>
      <p:ext uri="{BB962C8B-B14F-4D97-AF65-F5344CB8AC3E}">
        <p14:creationId xmlns:p14="http://schemas.microsoft.com/office/powerpoint/2010/main" val="398744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19</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07229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20</a:t>
            </a:fld>
            <a:endParaRPr lang="en-US" dirty="0"/>
          </a:p>
        </p:txBody>
      </p:sp>
    </p:spTree>
    <p:extLst>
      <p:ext uri="{BB962C8B-B14F-4D97-AF65-F5344CB8AC3E}">
        <p14:creationId xmlns:p14="http://schemas.microsoft.com/office/powerpoint/2010/main" val="57750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Prolapse means "to fall out of place",  from the Latin </a:t>
            </a:r>
            <a:r>
              <a:rPr lang="en-GB" altLang="en-US" sz="1200" dirty="0" err="1">
                <a:solidFill>
                  <a:srgbClr val="002060"/>
                </a:solidFill>
                <a:latin typeface="Arial" panose="020B0604020202020204" pitchFamily="34" charset="0"/>
                <a:ea typeface="ＭＳ Ｐゴシック" pitchFamily="1" charset="-128"/>
                <a:cs typeface="Arial" panose="020B0604020202020204" pitchFamily="34" charset="0"/>
              </a:rPr>
              <a:t>prolabi</a:t>
            </a: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 meaning "to fall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Font typeface="Arial" panose="020B0604020202020204" pitchFamily="34" charset="0"/>
              <a:buNone/>
            </a:pPr>
            <a:r>
              <a:rPr lang="en-GB" altLang="en-US" sz="1200" b="1" dirty="0">
                <a:ea typeface="ＭＳ Ｐゴシック" pitchFamily="1" charset="-128"/>
              </a:rPr>
              <a:t>Anterior vaginal wall prolapse</a:t>
            </a:r>
          </a:p>
          <a:p>
            <a:pPr marL="265113" indent="0" eaLnBrk="1" hangingPunct="1">
              <a:buFont typeface="Arial" panose="020B0604020202020204" pitchFamily="34" charset="0"/>
              <a:buNone/>
            </a:pPr>
            <a:r>
              <a:rPr lang="en-GB" altLang="en-US" sz="1200" dirty="0">
                <a:ea typeface="ＭＳ Ｐゴシック" pitchFamily="1" charset="-128"/>
              </a:rPr>
              <a:t>Cystocele – Bladder</a:t>
            </a:r>
          </a:p>
          <a:p>
            <a:pPr marL="265113" indent="0" eaLnBrk="1" hangingPunct="1">
              <a:buFont typeface="Arial" panose="020B0604020202020204" pitchFamily="34" charset="0"/>
              <a:buNone/>
            </a:pPr>
            <a:r>
              <a:rPr lang="en-GB" altLang="en-US" sz="1200" dirty="0" err="1">
                <a:ea typeface="ＭＳ Ｐゴシック" pitchFamily="1" charset="-128"/>
              </a:rPr>
              <a:t>Cystourethrocele</a:t>
            </a:r>
            <a:r>
              <a:rPr lang="en-GB" altLang="en-US" sz="1200" dirty="0">
                <a:ea typeface="ＭＳ Ｐゴシック" pitchFamily="1" charset="-128"/>
              </a:rPr>
              <a:t> – Bladder and Urethra</a:t>
            </a:r>
            <a:endParaRPr lang="en-US" altLang="en-US" sz="1200" dirty="0">
              <a:ea typeface="ＭＳ Ｐゴシック" pitchFamily="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23</a:t>
            </a:fld>
            <a:endParaRPr lang="en-GB"/>
          </a:p>
        </p:txBody>
      </p:sp>
    </p:spTree>
    <p:extLst>
      <p:ext uri="{BB962C8B-B14F-4D97-AF65-F5344CB8AC3E}">
        <p14:creationId xmlns:p14="http://schemas.microsoft.com/office/powerpoint/2010/main" val="410335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Posterior vaginal wall prolapse</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Rectocele – Bowel</a:t>
            </a: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24</a:t>
            </a:fld>
            <a:endParaRPr lang="en-GB"/>
          </a:p>
        </p:txBody>
      </p:sp>
    </p:spTree>
    <p:extLst>
      <p:ext uri="{BB962C8B-B14F-4D97-AF65-F5344CB8AC3E}">
        <p14:creationId xmlns:p14="http://schemas.microsoft.com/office/powerpoint/2010/main" val="20403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E2891599-3536-4B4C-9074-B30397C7DFEE}" type="slidenum">
              <a:rPr lang="en-GB" smtClean="0"/>
              <a:t>2</a:t>
            </a:fld>
            <a:endParaRPr lang="en-GB"/>
          </a:p>
        </p:txBody>
      </p:sp>
    </p:spTree>
    <p:extLst>
      <p:ext uri="{BB962C8B-B14F-4D97-AF65-F5344CB8AC3E}">
        <p14:creationId xmlns:p14="http://schemas.microsoft.com/office/powerpoint/2010/main" val="34619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 charset="0"/>
                <a:cs typeface="Arial" charset="0"/>
              </a:defRPr>
            </a:lvl1pPr>
            <a:lvl2pPr marL="37931725" indent="-37474525">
              <a:defRPr>
                <a:solidFill>
                  <a:schemeClr val="tx1"/>
                </a:solidFill>
                <a:latin typeface="Calibri" pitchFamily="1" charset="0"/>
                <a:cs typeface="Arial" charset="0"/>
              </a:defRPr>
            </a:lvl2pPr>
            <a:lvl3pPr marL="1143000" indent="-228600">
              <a:defRPr>
                <a:solidFill>
                  <a:schemeClr val="tx1"/>
                </a:solidFill>
                <a:latin typeface="Calibri" pitchFamily="1" charset="0"/>
                <a:cs typeface="Arial" charset="0"/>
              </a:defRPr>
            </a:lvl3pPr>
            <a:lvl4pPr marL="1600200" indent="-228600">
              <a:defRPr>
                <a:solidFill>
                  <a:schemeClr val="tx1"/>
                </a:solidFill>
                <a:latin typeface="Calibri" pitchFamily="1" charset="0"/>
                <a:cs typeface="Arial" charset="0"/>
              </a:defRPr>
            </a:lvl4pPr>
            <a:lvl5pPr marL="2057400" indent="-22860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fld id="{BFE5757F-20E7-43F2-9942-3C2DAC614812}" type="slidenum">
              <a:rPr lang="en-GB" altLang="en-US">
                <a:latin typeface="Arial" charset="0"/>
              </a:rPr>
              <a:pPr/>
              <a:t>4</a:t>
            </a:fld>
            <a:endParaRPr lang="en-GB" altLang="en-US">
              <a:latin typeface="Arial"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400" dirty="0">
              <a:ea typeface="ＭＳ Ｐゴシック" pitchFamily="1" charset="-128"/>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 charset="0"/>
                <a:cs typeface="Arial" charset="0"/>
              </a:defRPr>
            </a:lvl1pPr>
            <a:lvl2pPr marL="37931725" indent="-37474525">
              <a:defRPr>
                <a:solidFill>
                  <a:schemeClr val="tx1"/>
                </a:solidFill>
                <a:latin typeface="Calibri" pitchFamily="1" charset="0"/>
                <a:cs typeface="Arial" charset="0"/>
              </a:defRPr>
            </a:lvl2pPr>
            <a:lvl3pPr marL="1143000" indent="-228600">
              <a:defRPr>
                <a:solidFill>
                  <a:schemeClr val="tx1"/>
                </a:solidFill>
                <a:latin typeface="Calibri" pitchFamily="1" charset="0"/>
                <a:cs typeface="Arial" charset="0"/>
              </a:defRPr>
            </a:lvl3pPr>
            <a:lvl4pPr marL="1600200" indent="-228600">
              <a:defRPr>
                <a:solidFill>
                  <a:schemeClr val="tx1"/>
                </a:solidFill>
                <a:latin typeface="Calibri" pitchFamily="1" charset="0"/>
                <a:cs typeface="Arial" charset="0"/>
              </a:defRPr>
            </a:lvl4pPr>
            <a:lvl5pPr marL="2057400" indent="-22860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r>
              <a:rPr lang="en-US" altLang="en-US">
                <a:latin typeface="Arial" charset="0"/>
              </a:rPr>
              <a:t>© POGP 2015 </a:t>
            </a:r>
            <a:endParaRPr lang="en-GB" altLang="en-US">
              <a:latin typeface="Arial" charset="0"/>
            </a:endParaRPr>
          </a:p>
        </p:txBody>
      </p:sp>
    </p:spTree>
    <p:extLst>
      <p:ext uri="{BB962C8B-B14F-4D97-AF65-F5344CB8AC3E}">
        <p14:creationId xmlns:p14="http://schemas.microsoft.com/office/powerpoint/2010/main" val="421975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5</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23509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6</a:t>
            </a:fld>
            <a:endParaRPr lang="en-GB" altLang="en-US" sz="1300">
              <a:solidFill>
                <a:srgbClr val="000000"/>
              </a:solidFill>
              <a:latin typeface="Comic Sans MS" panose="030F0702030302020204" pitchFamily="66"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7</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17016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68CD13-AFFF-414C-87E0-1F983A757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F703DED-65D8-4E89-85EE-4FAEDE7C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7DBE82D2-CAAC-41B0-B25B-8F42B9435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D25386-711B-41CB-BB76-2DC5AD484F1B}" type="slidenum">
              <a:rPr lang="en-GB" altLang="en-US" sz="1300" smtClean="0">
                <a:solidFill>
                  <a:srgbClr val="000000"/>
                </a:solidFill>
                <a:latin typeface="Comic Sans MS" panose="030F0702030302020204" pitchFamily="66" charset="0"/>
                <a:cs typeface="Arial" panose="020B0604020202020204" pitchFamily="34" charset="0"/>
              </a:rPr>
              <a:pPr fontAlgn="base">
                <a:spcBef>
                  <a:spcPct val="0"/>
                </a:spcBef>
                <a:spcAft>
                  <a:spcPct val="0"/>
                </a:spcAft>
              </a:pPr>
              <a:t>8</a:t>
            </a:fld>
            <a:endParaRPr lang="en-GB" altLang="en-US" sz="1300">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70262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11</a:t>
            </a:fld>
            <a:endParaRPr lang="en-GB"/>
          </a:p>
        </p:txBody>
      </p:sp>
    </p:spTree>
    <p:extLst>
      <p:ext uri="{BB962C8B-B14F-4D97-AF65-F5344CB8AC3E}">
        <p14:creationId xmlns:p14="http://schemas.microsoft.com/office/powerpoint/2010/main" val="410077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Uterine</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Procidentia</a:t>
            </a:r>
          </a:p>
          <a:p>
            <a:pPr marL="0" indent="0" eaLnBrk="1" hangingPunct="1">
              <a:buNone/>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May also have:</a:t>
            </a:r>
          </a:p>
          <a:p>
            <a:pPr marL="0" indent="0" eaLnBrk="1" hangingPunct="1">
              <a:buNone/>
            </a:pPr>
            <a:endPar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endParaRPr>
          </a:p>
          <a:p>
            <a:pPr marL="0" indent="0" eaLnBrk="1" hangingPunct="1">
              <a:buNone/>
            </a:pPr>
            <a:r>
              <a:rPr lang="en-GB" altLang="en-US" sz="1200" b="1" dirty="0">
                <a:solidFill>
                  <a:srgbClr val="002060"/>
                </a:solidFill>
                <a:latin typeface="Arial" panose="020B0604020202020204" pitchFamily="34" charset="0"/>
                <a:ea typeface="ＭＳ Ｐゴシック" pitchFamily="1" charset="-128"/>
                <a:cs typeface="Arial" panose="020B0604020202020204" pitchFamily="34" charset="0"/>
              </a:rPr>
              <a:t>Apical</a:t>
            </a:r>
          </a:p>
          <a:p>
            <a:pPr marL="0" indent="0" eaLnBrk="1" hangingPunct="1">
              <a:buNone/>
            </a:pPr>
            <a:r>
              <a:rPr lang="en-GB" altLang="en-US" sz="1200" dirty="0">
                <a:solidFill>
                  <a:srgbClr val="002060"/>
                </a:solidFill>
                <a:latin typeface="Arial" panose="020B0604020202020204" pitchFamily="34" charset="0"/>
                <a:ea typeface="ＭＳ Ｐゴシック" pitchFamily="1" charset="-128"/>
                <a:cs typeface="Arial" panose="020B0604020202020204" pitchFamily="34" charset="0"/>
              </a:rPr>
              <a:t>Enterocele – small intestine / vaginal vault prolapse</a:t>
            </a:r>
          </a:p>
          <a:p>
            <a:endParaRPr lang="en-SE" dirty="0"/>
          </a:p>
        </p:txBody>
      </p:sp>
      <p:sp>
        <p:nvSpPr>
          <p:cNvPr id="4" name="Slide Number Placeholder 3"/>
          <p:cNvSpPr>
            <a:spLocks noGrp="1"/>
          </p:cNvSpPr>
          <p:nvPr>
            <p:ph type="sldNum" sz="quarter" idx="5"/>
          </p:nvPr>
        </p:nvSpPr>
        <p:spPr/>
        <p:txBody>
          <a:bodyPr/>
          <a:lstStyle/>
          <a:p>
            <a:fld id="{E2891599-3536-4B4C-9074-B30397C7DFEE}" type="slidenum">
              <a:rPr lang="en-GB" smtClean="0"/>
              <a:t>12</a:t>
            </a:fld>
            <a:endParaRPr lang="en-GB"/>
          </a:p>
        </p:txBody>
      </p:sp>
    </p:spTree>
    <p:extLst>
      <p:ext uri="{BB962C8B-B14F-4D97-AF65-F5344CB8AC3E}">
        <p14:creationId xmlns:p14="http://schemas.microsoft.com/office/powerpoint/2010/main" val="103244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solidFill>
                  <a:schemeClr val="accent6"/>
                </a:solidFill>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a:prstGeom prst="rect">
            <a:avLst/>
          </a:prstGeom>
        </p:spPr>
        <p:txBody>
          <a:bodyPr/>
          <a:lstStyle/>
          <a:p>
            <a:r>
              <a:rPr lang="en-US"/>
              <a:t>Click to edit Master title style</a:t>
            </a:r>
            <a:endParaRPr lang="en-GB"/>
          </a:p>
        </p:txBody>
      </p:sp>
      <p:sp>
        <p:nvSpPr>
          <p:cNvPr id="4" name="Content Placeholder 3"/>
          <p:cNvSpPr>
            <a:spLocks noGrp="1"/>
          </p:cNvSpPr>
          <p:nvPr>
            <p:ph sz="quarter" idx="10"/>
          </p:nvPr>
        </p:nvSpPr>
        <p:spPr>
          <a:xfrm>
            <a:off x="838200" y="1379913"/>
            <a:ext cx="10515600" cy="42557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515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8" descr="C2-HD-BTM.png">
            <a:extLst>
              <a:ext uri="{FF2B5EF4-FFF2-40B4-BE49-F238E27FC236}">
                <a16:creationId xmlns:a16="http://schemas.microsoft.com/office/drawing/2014/main" id="{1DB425C5-DB18-4E87-9598-48F12FBB43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4"/>
            <a:ext cx="12192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389" y="3648317"/>
            <a:ext cx="10364811"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E1BBDF6-A25A-4C51-BD39-D279FF02147F}"/>
              </a:ext>
            </a:extLst>
          </p:cNvPr>
          <p:cNvSpPr>
            <a:spLocks noGrp="1"/>
          </p:cNvSpPr>
          <p:nvPr>
            <p:ph type="dt" sz="half" idx="10"/>
          </p:nvPr>
        </p:nvSpPr>
        <p:spPr>
          <a:xfrm>
            <a:off x="7416801" y="379414"/>
            <a:ext cx="2910417"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F3E5D74D-BC1F-4CB2-A88B-9E67AB9F7D12}"/>
              </a:ext>
            </a:extLst>
          </p:cNvPr>
          <p:cNvSpPr>
            <a:spLocks noGrp="1"/>
          </p:cNvSpPr>
          <p:nvPr>
            <p:ph type="ftr" sz="quarter" idx="11"/>
          </p:nvPr>
        </p:nvSpPr>
        <p:spPr>
          <a:xfrm>
            <a:off x="791634" y="379414"/>
            <a:ext cx="6441017"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72C9DC3-82D0-4AF9-BD1A-314C90084D12}"/>
              </a:ext>
            </a:extLst>
          </p:cNvPr>
          <p:cNvSpPr>
            <a:spLocks noGrp="1"/>
          </p:cNvSpPr>
          <p:nvPr>
            <p:ph type="sldNum" sz="quarter" idx="12"/>
          </p:nvPr>
        </p:nvSpPr>
        <p:spPr>
          <a:xfrm>
            <a:off x="10509251" y="381001"/>
            <a:ext cx="891116" cy="365125"/>
          </a:xfrm>
        </p:spPr>
        <p:txBody>
          <a:bodyPr/>
          <a:lstStyle>
            <a:lvl1pPr>
              <a:defRPr/>
            </a:lvl1pPr>
          </a:lstStyle>
          <a:p>
            <a:pPr>
              <a:defRPr/>
            </a:pPr>
            <a:fld id="{01834CA5-2CDA-40C4-9993-909E56936C70}" type="slidenum">
              <a:rPr lang="en-US" altLang="en-US"/>
              <a:pPr>
                <a:defRPr/>
              </a:pPr>
              <a:t>‹#›</a:t>
            </a:fld>
            <a:endParaRPr lang="en-US" altLang="en-US"/>
          </a:p>
        </p:txBody>
      </p:sp>
    </p:spTree>
    <p:extLst>
      <p:ext uri="{BB962C8B-B14F-4D97-AF65-F5344CB8AC3E}">
        <p14:creationId xmlns:p14="http://schemas.microsoft.com/office/powerpoint/2010/main" val="31045072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C2-HD-BTM.png">
            <a:extLst>
              <a:ext uri="{FF2B5EF4-FFF2-40B4-BE49-F238E27FC236}">
                <a16:creationId xmlns:a16="http://schemas.microsoft.com/office/drawing/2014/main" id="{9AF2FCC4-B556-47B4-8370-1585282F0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4"/>
            <a:ext cx="12192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2480" y="753535"/>
            <a:ext cx="1060704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254A505-045F-4D26-87C3-1D3EA53472C9}"/>
              </a:ext>
            </a:extLst>
          </p:cNvPr>
          <p:cNvSpPr>
            <a:spLocks noGrp="1"/>
          </p:cNvSpPr>
          <p:nvPr>
            <p:ph type="dt" sz="half" idx="10"/>
          </p:nvPr>
        </p:nvSpPr>
        <p:spPr>
          <a:xfrm>
            <a:off x="7416801" y="381001"/>
            <a:ext cx="2910417"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1A40D588-EDBB-4762-85C6-A863C7CA5719}"/>
              </a:ext>
            </a:extLst>
          </p:cNvPr>
          <p:cNvSpPr>
            <a:spLocks noGrp="1"/>
          </p:cNvSpPr>
          <p:nvPr>
            <p:ph type="ftr" sz="quarter" idx="11"/>
          </p:nvPr>
        </p:nvSpPr>
        <p:spPr>
          <a:xfrm>
            <a:off x="791634" y="381001"/>
            <a:ext cx="6441017"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98750A-D384-48F9-9BA3-F794452A8A8F}"/>
              </a:ext>
            </a:extLst>
          </p:cNvPr>
          <p:cNvSpPr>
            <a:spLocks noGrp="1"/>
          </p:cNvSpPr>
          <p:nvPr>
            <p:ph type="sldNum" sz="quarter" idx="12"/>
          </p:nvPr>
        </p:nvSpPr>
        <p:spPr>
          <a:xfrm>
            <a:off x="10509251" y="381001"/>
            <a:ext cx="891116" cy="365125"/>
          </a:xfrm>
        </p:spPr>
        <p:txBody>
          <a:bodyPr/>
          <a:lstStyle>
            <a:lvl1pPr>
              <a:defRPr/>
            </a:lvl1pPr>
          </a:lstStyle>
          <a:p>
            <a:pPr>
              <a:defRPr/>
            </a:pPr>
            <a:fld id="{ECD40DBD-A598-43E2-B4FF-665F7B9FEFF0}" type="slidenum">
              <a:rPr lang="en-US" altLang="en-US"/>
              <a:pPr>
                <a:defRPr/>
              </a:pPr>
              <a:t>‹#›</a:t>
            </a:fld>
            <a:endParaRPr lang="en-US" altLang="en-US"/>
          </a:p>
        </p:txBody>
      </p:sp>
    </p:spTree>
    <p:extLst>
      <p:ext uri="{BB962C8B-B14F-4D97-AF65-F5344CB8AC3E}">
        <p14:creationId xmlns:p14="http://schemas.microsoft.com/office/powerpoint/2010/main" val="289438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4.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 id="2147483726" r:id="rId5"/>
    <p:sldLayoutId id="2147483727" r:id="rId6"/>
    <p:sldLayoutId id="2147483728" r:id="rId7"/>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4"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63F9877-4A2D-4231-9511-BF32CDC45595}"/>
              </a:ext>
            </a:extLst>
          </p:cNvPr>
          <p:cNvSpPr>
            <a:spLocks noGrp="1" noChangeArrowheads="1"/>
          </p:cNvSpPr>
          <p:nvPr>
            <p:ph type="ctrTitle"/>
          </p:nvPr>
        </p:nvSpPr>
        <p:spPr/>
        <p:txBody>
          <a:bodyPr/>
          <a:lstStyle/>
          <a:p>
            <a:r>
              <a:rPr lang="en-GB" dirty="0"/>
              <a:t>BEKKENBUNNSDYSFUNKSJON</a:t>
            </a:r>
            <a:endParaRPr lang="en-GB" altLang="en-US" dirty="0"/>
          </a:p>
        </p:txBody>
      </p:sp>
      <p:sp>
        <p:nvSpPr>
          <p:cNvPr id="2" name="Subtitle 1">
            <a:extLst>
              <a:ext uri="{FF2B5EF4-FFF2-40B4-BE49-F238E27FC236}">
                <a16:creationId xmlns:a16="http://schemas.microsoft.com/office/drawing/2014/main" id="{4C5A0554-C8ED-49B7-A3F9-3C47F89752E2}"/>
              </a:ext>
            </a:extLst>
          </p:cNvPr>
          <p:cNvSpPr>
            <a:spLocks noGrp="1"/>
          </p:cNvSpPr>
          <p:nvPr>
            <p:ph type="subTitle" idx="1"/>
          </p:nvPr>
        </p:nvSpPr>
        <p:spPr/>
        <p:txBody>
          <a:bodyPr/>
          <a:lstStyle/>
          <a:p>
            <a:r>
              <a:rPr lang="en-GB" dirty="0"/>
              <a:t>Julia H Herbert</a:t>
            </a:r>
          </a:p>
          <a:p>
            <a:r>
              <a:rPr lang="en-GB" dirty="0"/>
              <a:t>MCSP. MSc. MPOGP</a:t>
            </a:r>
          </a:p>
          <a:p>
            <a:r>
              <a:rPr lang="en-GB" dirty="0" err="1"/>
              <a:t>Fysioterpeut</a:t>
            </a:r>
            <a:r>
              <a:rPr lang="en-GB" dirty="0"/>
              <a:t> </a:t>
            </a:r>
          </a:p>
        </p:txBody>
      </p:sp>
    </p:spTree>
    <p:extLst>
      <p:ext uri="{BB962C8B-B14F-4D97-AF65-F5344CB8AC3E}">
        <p14:creationId xmlns:p14="http://schemas.microsoft.com/office/powerpoint/2010/main" val="354588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err="1"/>
              <a:t>Livmorprolaps</a:t>
            </a:r>
            <a:endParaRPr lang="en-US" altLang="en-US" dirty="0"/>
          </a:p>
        </p:txBody>
      </p:sp>
      <p:sp>
        <p:nvSpPr>
          <p:cNvPr id="28675" name="Content Placeholder 2"/>
          <p:cNvSpPr>
            <a:spLocks noGrp="1"/>
          </p:cNvSpPr>
          <p:nvPr>
            <p:ph sz="half" idx="1"/>
          </p:nvPr>
        </p:nvSpPr>
        <p:spPr>
          <a:xfrm>
            <a:off x="514109" y="2073600"/>
            <a:ext cx="4347258" cy="4037429"/>
          </a:xfrm>
        </p:spPr>
        <p:txBody>
          <a:bodyPr vert="horz" lIns="91440" tIns="45720" rIns="91440" bIns="45720" rtlCol="0" anchor="t">
            <a:normAutofit/>
          </a:bodyPr>
          <a:lstStyle/>
          <a:p>
            <a:pPr marL="457200" lvl="1" indent="0">
              <a:buNone/>
            </a:pPr>
            <a:r>
              <a:rPr lang="en-GB" altLang="en-US" b="1" dirty="0"/>
              <a:t>2</a:t>
            </a:r>
            <a:r>
              <a:rPr lang="nb-NO" altLang="en-US" b="1" dirty="0"/>
              <a:t>) Prolaps av bakre vaginalvegg </a:t>
            </a:r>
          </a:p>
          <a:p>
            <a:pPr marL="457200" lvl="1" indent="0">
              <a:spcAft>
                <a:spcPts val="1200"/>
              </a:spcAft>
              <a:buNone/>
            </a:pPr>
            <a:r>
              <a:rPr lang="nb-NO" altLang="en-US" dirty="0" err="1"/>
              <a:t>Rektocele</a:t>
            </a:r>
            <a:r>
              <a:rPr lang="nb-NO" altLang="en-US" dirty="0"/>
              <a:t> – tarm</a:t>
            </a:r>
          </a:p>
          <a:p>
            <a:pPr marL="457200" lvl="1" indent="0">
              <a:buNone/>
            </a:pPr>
            <a:r>
              <a:rPr lang="nb-NO" altLang="en-US" b="1" dirty="0"/>
              <a:t>3) Livmor</a:t>
            </a:r>
          </a:p>
          <a:p>
            <a:pPr marL="457200" lvl="1" indent="0">
              <a:spcAft>
                <a:spcPts val="1200"/>
              </a:spcAft>
              <a:buNone/>
            </a:pPr>
            <a:r>
              <a:rPr lang="nb-NO" altLang="en-US" dirty="0"/>
              <a:t>Fremfall </a:t>
            </a:r>
          </a:p>
          <a:p>
            <a:pPr marL="457200" lvl="1" indent="0">
              <a:buNone/>
            </a:pPr>
            <a:r>
              <a:rPr lang="nb-NO" altLang="en-US" dirty="0"/>
              <a:t>Kan også ha:</a:t>
            </a:r>
          </a:p>
          <a:p>
            <a:pPr marL="457200" lvl="1" indent="0">
              <a:buNone/>
            </a:pPr>
            <a:r>
              <a:rPr lang="nb-NO" altLang="en-US" b="1" dirty="0"/>
              <a:t>Apikal</a:t>
            </a:r>
          </a:p>
          <a:p>
            <a:pPr marL="457200" lvl="1" indent="0">
              <a:buNone/>
            </a:pPr>
            <a:r>
              <a:rPr lang="nb-NO" altLang="en-US" dirty="0" err="1"/>
              <a:t>Enterocele</a:t>
            </a:r>
            <a:r>
              <a:rPr lang="nb-NO" altLang="en-US" dirty="0"/>
              <a:t> – tynntarm/</a:t>
            </a:r>
          </a:p>
          <a:p>
            <a:pPr marL="457200" lvl="1" indent="0">
              <a:buNone/>
            </a:pPr>
            <a:r>
              <a:rPr lang="nb-NO" altLang="en-US" dirty="0"/>
              <a:t>Skjedehvelv-prolaps</a:t>
            </a:r>
          </a:p>
          <a:p>
            <a:endParaRPr lang="en-US" altLang="en-US" dirty="0"/>
          </a:p>
        </p:txBody>
      </p:sp>
      <p:grpSp>
        <p:nvGrpSpPr>
          <p:cNvPr id="12" name="Group 11">
            <a:extLst>
              <a:ext uri="{FF2B5EF4-FFF2-40B4-BE49-F238E27FC236}">
                <a16:creationId xmlns:a16="http://schemas.microsoft.com/office/drawing/2014/main" id="{9DD6593A-FCDD-AC56-69ED-87F3BB26729A}"/>
              </a:ext>
            </a:extLst>
          </p:cNvPr>
          <p:cNvGrpSpPr/>
          <p:nvPr/>
        </p:nvGrpSpPr>
        <p:grpSpPr>
          <a:xfrm>
            <a:off x="4082991" y="2299866"/>
            <a:ext cx="4257512" cy="2753444"/>
            <a:chOff x="3967244" y="2647109"/>
            <a:chExt cx="4257512" cy="2753444"/>
          </a:xfrm>
        </p:grpSpPr>
        <p:pic>
          <p:nvPicPr>
            <p:cNvPr id="5" name="Picture 4">
              <a:extLst>
                <a:ext uri="{FF2B5EF4-FFF2-40B4-BE49-F238E27FC236}">
                  <a16:creationId xmlns:a16="http://schemas.microsoft.com/office/drawing/2014/main" id="{0BAAB316-7F7B-DAFB-0266-11711C8EA2A2}"/>
                </a:ext>
              </a:extLst>
            </p:cNvPr>
            <p:cNvPicPr>
              <a:picLocks noChangeAspect="1"/>
            </p:cNvPicPr>
            <p:nvPr/>
          </p:nvPicPr>
          <p:blipFill>
            <a:blip r:embed="rId2"/>
            <a:stretch>
              <a:fillRect/>
            </a:stretch>
          </p:blipFill>
          <p:spPr>
            <a:xfrm>
              <a:off x="3967244" y="2647109"/>
              <a:ext cx="4257512" cy="2753444"/>
            </a:xfrm>
            <a:prstGeom prst="rect">
              <a:avLst/>
            </a:prstGeom>
          </p:spPr>
        </p:pic>
        <p:sp>
          <p:nvSpPr>
            <p:cNvPr id="8" name="TextBox 7">
              <a:extLst>
                <a:ext uri="{FF2B5EF4-FFF2-40B4-BE49-F238E27FC236}">
                  <a16:creationId xmlns:a16="http://schemas.microsoft.com/office/drawing/2014/main" id="{5D99FB77-88A7-26DF-8C4C-F6AFB7655501}"/>
                </a:ext>
              </a:extLst>
            </p:cNvPr>
            <p:cNvSpPr txBox="1"/>
            <p:nvPr/>
          </p:nvSpPr>
          <p:spPr>
            <a:xfrm>
              <a:off x="5415180"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2)</a:t>
              </a:r>
            </a:p>
          </p:txBody>
        </p:sp>
      </p:grpSp>
      <p:grpSp>
        <p:nvGrpSpPr>
          <p:cNvPr id="13" name="Group 12">
            <a:extLst>
              <a:ext uri="{FF2B5EF4-FFF2-40B4-BE49-F238E27FC236}">
                <a16:creationId xmlns:a16="http://schemas.microsoft.com/office/drawing/2014/main" id="{87FCC5C2-CC51-2840-02E2-75CA2532FA08}"/>
              </a:ext>
            </a:extLst>
          </p:cNvPr>
          <p:cNvGrpSpPr/>
          <p:nvPr/>
        </p:nvGrpSpPr>
        <p:grpSpPr>
          <a:xfrm>
            <a:off x="8021199" y="2574226"/>
            <a:ext cx="4257511" cy="2490437"/>
            <a:chOff x="7801283" y="2921469"/>
            <a:chExt cx="4257511" cy="2490437"/>
          </a:xfrm>
        </p:grpSpPr>
        <p:pic>
          <p:nvPicPr>
            <p:cNvPr id="4" name="Picture 3">
              <a:extLst>
                <a:ext uri="{FF2B5EF4-FFF2-40B4-BE49-F238E27FC236}">
                  <a16:creationId xmlns:a16="http://schemas.microsoft.com/office/drawing/2014/main" id="{6B3674F1-9CB7-C371-28FA-20647ABBBD9D}"/>
                </a:ext>
              </a:extLst>
            </p:cNvPr>
            <p:cNvPicPr>
              <a:picLocks noChangeAspect="1"/>
            </p:cNvPicPr>
            <p:nvPr/>
          </p:nvPicPr>
          <p:blipFill>
            <a:blip r:embed="rId3"/>
            <a:stretch>
              <a:fillRect/>
            </a:stretch>
          </p:blipFill>
          <p:spPr>
            <a:xfrm>
              <a:off x="7801283" y="2921469"/>
              <a:ext cx="4257511" cy="2490437"/>
            </a:xfrm>
            <a:prstGeom prst="rect">
              <a:avLst/>
            </a:prstGeom>
          </p:spPr>
        </p:pic>
        <p:sp>
          <p:nvSpPr>
            <p:cNvPr id="9" name="TextBox 8">
              <a:extLst>
                <a:ext uri="{FF2B5EF4-FFF2-40B4-BE49-F238E27FC236}">
                  <a16:creationId xmlns:a16="http://schemas.microsoft.com/office/drawing/2014/main" id="{77C43AEF-4277-067E-0C7E-A06EE5BA7574}"/>
                </a:ext>
              </a:extLst>
            </p:cNvPr>
            <p:cNvSpPr txBox="1"/>
            <p:nvPr/>
          </p:nvSpPr>
          <p:spPr>
            <a:xfrm>
              <a:off x="9030802"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3)</a:t>
              </a:r>
            </a:p>
          </p:txBody>
        </p:sp>
      </p:grpSp>
      <p:cxnSp>
        <p:nvCxnSpPr>
          <p:cNvPr id="15" name="Straight Connector 14">
            <a:extLst>
              <a:ext uri="{FF2B5EF4-FFF2-40B4-BE49-F238E27FC236}">
                <a16:creationId xmlns:a16="http://schemas.microsoft.com/office/drawing/2014/main" id="{583382CF-163F-230D-407F-97595A44EDF0}"/>
              </a:ext>
            </a:extLst>
          </p:cNvPr>
          <p:cNvCxnSpPr/>
          <p:nvPr/>
        </p:nvCxnSpPr>
        <p:spPr>
          <a:xfrm>
            <a:off x="8252752" y="2323016"/>
            <a:ext cx="0" cy="2752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0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nb-NO" dirty="0"/>
              <a:t>Vanlige årsaker til BBD</a:t>
            </a:r>
          </a:p>
        </p:txBody>
      </p:sp>
      <p:sp>
        <p:nvSpPr>
          <p:cNvPr id="2" name="Content Placeholder 1">
            <a:extLst>
              <a:ext uri="{FF2B5EF4-FFF2-40B4-BE49-F238E27FC236}">
                <a16:creationId xmlns:a16="http://schemas.microsoft.com/office/drawing/2014/main" id="{31EC9A6F-2285-4950-ACE7-CB9BD4446A6E}"/>
              </a:ext>
            </a:extLst>
          </p:cNvPr>
          <p:cNvSpPr>
            <a:spLocks noGrp="1"/>
          </p:cNvSpPr>
          <p:nvPr>
            <p:ph sz="half" idx="1"/>
          </p:nvPr>
        </p:nvSpPr>
        <p:spPr>
          <a:xfrm>
            <a:off x="838200" y="2073600"/>
            <a:ext cx="6280230" cy="4230000"/>
          </a:xfrm>
        </p:spPr>
        <p:txBody>
          <a:bodyPr>
            <a:normAutofit fontScale="92500" lnSpcReduction="10000"/>
          </a:bodyPr>
          <a:lstStyle/>
          <a:p>
            <a:pPr marL="0" lvl="0" indent="0">
              <a:buNone/>
            </a:pPr>
            <a:r>
              <a:rPr lang="nb-NO" b="1" dirty="0"/>
              <a:t>Graviditet og fødsel</a:t>
            </a:r>
          </a:p>
          <a:p>
            <a:pPr lvl="0"/>
            <a:r>
              <a:rPr lang="nb-NO" dirty="0"/>
              <a:t>Særlig stor risiko ved store babyer (&gt;4kg), ved bruk av instrumenter under fødsel (tang/vakuum), lang tid på andre fas av fødsel, utdrivningstid. Fødselsrelaterte </a:t>
            </a:r>
            <a:r>
              <a:rPr lang="nb-NO" dirty="0" err="1"/>
              <a:t>sfinkterskader</a:t>
            </a:r>
            <a:r>
              <a:rPr lang="nb-NO" dirty="0"/>
              <a:t> (OASI)</a:t>
            </a:r>
          </a:p>
          <a:p>
            <a:pPr marL="0" lvl="0" indent="0">
              <a:buNone/>
            </a:pPr>
            <a:r>
              <a:rPr lang="nb-NO" b="1" dirty="0"/>
              <a:t>Hormonforandringer</a:t>
            </a:r>
          </a:p>
          <a:p>
            <a:pPr lvl="0"/>
            <a:r>
              <a:rPr lang="nb-NO" dirty="0"/>
              <a:t>Er ofte skader som oppstår under fødsel, men viser seg ikke før overgangsalderen. Noen kvinner opplever en forverring av sin inkontinens på gitte tider i sin syklus</a:t>
            </a:r>
          </a:p>
          <a:p>
            <a:pPr marL="0" lvl="0" indent="0">
              <a:buNone/>
            </a:pPr>
            <a:r>
              <a:rPr lang="nb-NO" b="1" dirty="0"/>
              <a:t>Urinveisinfeksjon(UVI)</a:t>
            </a:r>
          </a:p>
          <a:p>
            <a:pPr lvl="0"/>
            <a:r>
              <a:rPr lang="nb-NO" dirty="0"/>
              <a:t>Irritasjon i blæra og smerte under vannlatning kan føre til overaktive muskler i bekkenbunnen</a:t>
            </a:r>
          </a:p>
        </p:txBody>
      </p:sp>
      <p:pic>
        <p:nvPicPr>
          <p:cNvPr id="9" name="Content Placeholder 8">
            <a:extLst>
              <a:ext uri="{FF2B5EF4-FFF2-40B4-BE49-F238E27FC236}">
                <a16:creationId xmlns:a16="http://schemas.microsoft.com/office/drawing/2014/main" id="{E2B9527D-9806-786A-FDD3-42188AD892AA}"/>
              </a:ext>
            </a:extLst>
          </p:cNvPr>
          <p:cNvPicPr>
            <a:picLocks noGrp="1" noChangeAspect="1"/>
          </p:cNvPicPr>
          <p:nvPr>
            <p:ph sz="half" idx="2"/>
          </p:nvPr>
        </p:nvPicPr>
        <p:blipFill rotWithShape="1">
          <a:blip r:embed="rId3">
            <a:duotone>
              <a:schemeClr val="accent6">
                <a:shade val="45000"/>
                <a:satMod val="135000"/>
              </a:schemeClr>
              <a:prstClr val="white"/>
            </a:duotone>
          </a:blip>
          <a:srcRect l="25555" r="20376"/>
          <a:stretch/>
        </p:blipFill>
        <p:spPr>
          <a:xfrm>
            <a:off x="7373595" y="1898821"/>
            <a:ext cx="3379286" cy="4233359"/>
          </a:xfrm>
          <a:prstGeom prst="rect">
            <a:avLst/>
          </a:prstGeom>
        </p:spPr>
      </p:pic>
    </p:spTree>
    <p:extLst>
      <p:ext uri="{BB962C8B-B14F-4D97-AF65-F5344CB8AC3E}">
        <p14:creationId xmlns:p14="http://schemas.microsoft.com/office/powerpoint/2010/main" val="7735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err="1"/>
              <a:t>Livmorhalsprolaps</a:t>
            </a:r>
            <a:endParaRPr lang="en-GB" altLang="en-US" dirty="0"/>
          </a:p>
        </p:txBody>
      </p:sp>
      <p:sp>
        <p:nvSpPr>
          <p:cNvPr id="7" name="Content Placeholder 6">
            <a:extLst>
              <a:ext uri="{FF2B5EF4-FFF2-40B4-BE49-F238E27FC236}">
                <a16:creationId xmlns:a16="http://schemas.microsoft.com/office/drawing/2014/main" id="{31A456CE-18B0-BC67-6A11-4D56D01B01F6}"/>
              </a:ext>
            </a:extLst>
          </p:cNvPr>
          <p:cNvSpPr>
            <a:spLocks noGrp="1"/>
          </p:cNvSpPr>
          <p:nvPr>
            <p:ph idx="1"/>
          </p:nvPr>
        </p:nvSpPr>
        <p:spPr/>
        <p:txBody>
          <a:bodyPr/>
          <a:lstStyle/>
          <a:p>
            <a:endParaRPr lang="en-US" dirty="0"/>
          </a:p>
        </p:txBody>
      </p:sp>
      <p:sp>
        <p:nvSpPr>
          <p:cNvPr id="2" name="Content Placeholder 2">
            <a:extLst>
              <a:ext uri="{FF2B5EF4-FFF2-40B4-BE49-F238E27FC236}">
                <a16:creationId xmlns:a16="http://schemas.microsoft.com/office/drawing/2014/main" id="{FFB48668-0CD7-382B-B980-9F14A71CFF27}"/>
              </a:ext>
            </a:extLst>
          </p:cNvPr>
          <p:cNvSpPr txBox="1">
            <a:spLocks/>
          </p:cNvSpPr>
          <p:nvPr/>
        </p:nvSpPr>
        <p:spPr bwMode="auto">
          <a:xfrm>
            <a:off x="189364" y="4752948"/>
            <a:ext cx="30809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Normal </a:t>
            </a:r>
            <a:r>
              <a:rPr lang="en-GB" altLang="en-US" sz="2400" dirty="0" err="1">
                <a:solidFill>
                  <a:schemeClr val="tx1"/>
                </a:solidFill>
                <a:latin typeface="+mn-lt"/>
                <a:cs typeface="+mn-cs"/>
              </a:rPr>
              <a:t>Anatomi</a:t>
            </a:r>
            <a:endParaRPr lang="en-GB" altLang="en-US" sz="2400" dirty="0">
              <a:solidFill>
                <a:schemeClr val="tx1"/>
              </a:solidFill>
              <a:latin typeface="+mn-lt"/>
              <a:cs typeface="+mn-cs"/>
            </a:endParaRPr>
          </a:p>
        </p:txBody>
      </p:sp>
      <p:pic>
        <p:nvPicPr>
          <p:cNvPr id="8" name="Graphic 7">
            <a:extLst>
              <a:ext uri="{FF2B5EF4-FFF2-40B4-BE49-F238E27FC236}">
                <a16:creationId xmlns:a16="http://schemas.microsoft.com/office/drawing/2014/main" id="{A6F63403-C69F-F0CD-4C14-2CBD3A79B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4446" y="2437343"/>
            <a:ext cx="2287867" cy="2033660"/>
          </a:xfrm>
          <a:prstGeom prst="rect">
            <a:avLst/>
          </a:prstGeom>
        </p:spPr>
      </p:pic>
      <p:pic>
        <p:nvPicPr>
          <p:cNvPr id="10" name="Graphic 9">
            <a:extLst>
              <a:ext uri="{FF2B5EF4-FFF2-40B4-BE49-F238E27FC236}">
                <a16:creationId xmlns:a16="http://schemas.microsoft.com/office/drawing/2014/main" id="{B424B0F5-3E8E-9668-000F-A5E3B4EE59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969" y="2437342"/>
            <a:ext cx="2273745" cy="2033660"/>
          </a:xfrm>
          <a:prstGeom prst="rect">
            <a:avLst/>
          </a:prstGeom>
        </p:spPr>
      </p:pic>
      <p:pic>
        <p:nvPicPr>
          <p:cNvPr id="12" name="Graphic 11">
            <a:extLst>
              <a:ext uri="{FF2B5EF4-FFF2-40B4-BE49-F238E27FC236}">
                <a16:creationId xmlns:a16="http://schemas.microsoft.com/office/drawing/2014/main" id="{2D608CDA-EF14-9E31-DEB0-7A4A47683D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0045" y="2437342"/>
            <a:ext cx="2253700" cy="2028330"/>
          </a:xfrm>
          <a:prstGeom prst="rect">
            <a:avLst/>
          </a:prstGeom>
        </p:spPr>
      </p:pic>
      <p:pic>
        <p:nvPicPr>
          <p:cNvPr id="14" name="Graphic 13">
            <a:extLst>
              <a:ext uri="{FF2B5EF4-FFF2-40B4-BE49-F238E27FC236}">
                <a16:creationId xmlns:a16="http://schemas.microsoft.com/office/drawing/2014/main" id="{A0021077-AD4B-A2F5-3881-89B9135CED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1477" y="2437341"/>
            <a:ext cx="2253699" cy="2028329"/>
          </a:xfrm>
          <a:prstGeom prst="rect">
            <a:avLst/>
          </a:prstGeom>
        </p:spPr>
      </p:pic>
      <p:sp>
        <p:nvSpPr>
          <p:cNvPr id="15" name="Content Placeholder 2">
            <a:extLst>
              <a:ext uri="{FF2B5EF4-FFF2-40B4-BE49-F238E27FC236}">
                <a16:creationId xmlns:a16="http://schemas.microsoft.com/office/drawing/2014/main" id="{727DAF8C-9A16-BFB0-96C5-D9D29262EC82}"/>
              </a:ext>
            </a:extLst>
          </p:cNvPr>
          <p:cNvSpPr txBox="1">
            <a:spLocks/>
          </p:cNvSpPr>
          <p:nvPr/>
        </p:nvSpPr>
        <p:spPr bwMode="auto">
          <a:xfrm>
            <a:off x="3347453" y="4766383"/>
            <a:ext cx="2441851"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err="1">
                <a:solidFill>
                  <a:schemeClr val="tx1"/>
                </a:solidFill>
                <a:latin typeface="+mn-lt"/>
                <a:cs typeface="+mn-cs"/>
              </a:rPr>
              <a:t>Livmorprolaps</a:t>
            </a:r>
            <a:endParaRPr lang="en-GB" altLang="en-US" sz="2400" dirty="0">
              <a:solidFill>
                <a:schemeClr val="tx1"/>
              </a:solidFill>
              <a:latin typeface="+mn-lt"/>
              <a:cs typeface="+mn-cs"/>
            </a:endParaRPr>
          </a:p>
          <a:p>
            <a:pPr marL="0" indent="0" algn="ctr" eaLnBrk="1" hangingPunct="1">
              <a:buNone/>
            </a:pPr>
            <a:r>
              <a:rPr lang="en-GB" altLang="en-US" sz="2400" dirty="0">
                <a:solidFill>
                  <a:schemeClr val="tx1"/>
                </a:solidFill>
                <a:latin typeface="+mn-lt"/>
                <a:cs typeface="+mn-cs"/>
              </a:rPr>
              <a:t>Procidentia</a:t>
            </a:r>
          </a:p>
        </p:txBody>
      </p:sp>
      <p:sp>
        <p:nvSpPr>
          <p:cNvPr id="16" name="Content Placeholder 2">
            <a:extLst>
              <a:ext uri="{FF2B5EF4-FFF2-40B4-BE49-F238E27FC236}">
                <a16:creationId xmlns:a16="http://schemas.microsoft.com/office/drawing/2014/main" id="{B3C5E327-E672-323B-9711-86DC0A822B99}"/>
              </a:ext>
            </a:extLst>
          </p:cNvPr>
          <p:cNvSpPr txBox="1">
            <a:spLocks/>
          </p:cNvSpPr>
          <p:nvPr/>
        </p:nvSpPr>
        <p:spPr bwMode="auto">
          <a:xfrm>
            <a:off x="6175969" y="5391976"/>
            <a:ext cx="2441851"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Enterocele</a:t>
            </a:r>
          </a:p>
          <a:p>
            <a:pPr marL="0" indent="0" algn="ctr" eaLnBrk="1" hangingPunct="1">
              <a:buNone/>
            </a:pPr>
            <a:r>
              <a:rPr lang="en-GB" altLang="en-US" sz="2400" dirty="0" err="1">
                <a:solidFill>
                  <a:schemeClr val="tx1"/>
                </a:solidFill>
                <a:latin typeface="+mn-lt"/>
                <a:cs typeface="+mn-cs"/>
              </a:rPr>
              <a:t>Tynntarm</a:t>
            </a:r>
            <a:endParaRPr lang="en-GB" altLang="en-US" sz="2400" dirty="0">
              <a:solidFill>
                <a:schemeClr val="tx1"/>
              </a:solidFill>
              <a:latin typeface="+mn-lt"/>
              <a:cs typeface="+mn-cs"/>
            </a:endParaRPr>
          </a:p>
        </p:txBody>
      </p:sp>
      <p:sp>
        <p:nvSpPr>
          <p:cNvPr id="17" name="Content Placeholder 2">
            <a:extLst>
              <a:ext uri="{FF2B5EF4-FFF2-40B4-BE49-F238E27FC236}">
                <a16:creationId xmlns:a16="http://schemas.microsoft.com/office/drawing/2014/main" id="{E874B1E8-42C7-FC7A-F383-11C4E2ED82A1}"/>
              </a:ext>
            </a:extLst>
          </p:cNvPr>
          <p:cNvSpPr txBox="1">
            <a:spLocks/>
          </p:cNvSpPr>
          <p:nvPr/>
        </p:nvSpPr>
        <p:spPr bwMode="auto">
          <a:xfrm>
            <a:off x="8808642" y="5391976"/>
            <a:ext cx="2799367"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a:solidFill>
                  <a:schemeClr val="tx1"/>
                </a:solidFill>
                <a:latin typeface="+mn-lt"/>
                <a:cs typeface="+mn-cs"/>
              </a:rPr>
              <a:t>Enterocele</a:t>
            </a:r>
          </a:p>
          <a:p>
            <a:pPr marL="0" indent="0" algn="ctr" eaLnBrk="1" hangingPunct="1">
              <a:buNone/>
            </a:pPr>
            <a:r>
              <a:rPr lang="en-GB" altLang="en-US" sz="2400" dirty="0" err="1">
                <a:solidFill>
                  <a:schemeClr val="tx1"/>
                </a:solidFill>
                <a:latin typeface="+mn-lt"/>
                <a:cs typeface="+mn-cs"/>
              </a:rPr>
              <a:t>Vaginalhvelvprolaps</a:t>
            </a:r>
            <a:endParaRPr lang="en-GB" altLang="en-US" sz="2400" dirty="0">
              <a:solidFill>
                <a:schemeClr val="tx1"/>
              </a:solidFill>
              <a:latin typeface="+mn-lt"/>
              <a:cs typeface="+mn-cs"/>
            </a:endParaRPr>
          </a:p>
        </p:txBody>
      </p:sp>
      <p:sp>
        <p:nvSpPr>
          <p:cNvPr id="18" name="Content Placeholder 2">
            <a:extLst>
              <a:ext uri="{FF2B5EF4-FFF2-40B4-BE49-F238E27FC236}">
                <a16:creationId xmlns:a16="http://schemas.microsoft.com/office/drawing/2014/main" id="{5E2D396B-8812-68A9-12EB-F1C2B462F640}"/>
              </a:ext>
            </a:extLst>
          </p:cNvPr>
          <p:cNvSpPr txBox="1">
            <a:spLocks/>
          </p:cNvSpPr>
          <p:nvPr/>
        </p:nvSpPr>
        <p:spPr bwMode="auto">
          <a:xfrm>
            <a:off x="7127371" y="4752948"/>
            <a:ext cx="30809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eaLnBrk="1" hangingPunct="1">
              <a:buNone/>
            </a:pPr>
            <a:r>
              <a:rPr lang="en-GB" altLang="en-US" sz="2400" dirty="0" err="1">
                <a:solidFill>
                  <a:schemeClr val="tx1"/>
                </a:solidFill>
                <a:latin typeface="+mn-lt"/>
                <a:cs typeface="+mn-cs"/>
              </a:rPr>
              <a:t>Apikal</a:t>
            </a:r>
            <a:endParaRPr lang="en-GB" altLang="en-US" sz="2400" dirty="0">
              <a:solidFill>
                <a:schemeClr val="tx1"/>
              </a:solidFill>
              <a:latin typeface="+mn-lt"/>
              <a:cs typeface="+mn-cs"/>
            </a:endParaRPr>
          </a:p>
        </p:txBody>
      </p:sp>
    </p:spTree>
    <p:extLst>
      <p:ext uri="{BB962C8B-B14F-4D97-AF65-F5344CB8AC3E}">
        <p14:creationId xmlns:p14="http://schemas.microsoft.com/office/powerpoint/2010/main" val="25510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1B36828-9C90-B6FB-0F1F-CD89A191A0AC}"/>
              </a:ext>
            </a:extLst>
          </p:cNvPr>
          <p:cNvSpPr>
            <a:spLocks noGrp="1"/>
          </p:cNvSpPr>
          <p:nvPr>
            <p:ph type="title"/>
          </p:nvPr>
        </p:nvSpPr>
        <p:spPr/>
        <p:txBody>
          <a:bodyPr/>
          <a:lstStyle/>
          <a:p>
            <a:r>
              <a:rPr lang="en-US" dirty="0" err="1"/>
              <a:t>Vanlige</a:t>
            </a:r>
            <a:r>
              <a:rPr lang="en-US" dirty="0"/>
              <a:t> </a:t>
            </a:r>
            <a:r>
              <a:rPr lang="en-US" dirty="0" err="1"/>
              <a:t>årsaker</a:t>
            </a:r>
            <a:r>
              <a:rPr lang="en-US" dirty="0"/>
              <a:t> </a:t>
            </a:r>
            <a:r>
              <a:rPr lang="en-US" dirty="0" err="1"/>
              <a:t>til</a:t>
            </a:r>
            <a:r>
              <a:rPr lang="en-US" dirty="0"/>
              <a:t> PFD</a:t>
            </a:r>
          </a:p>
        </p:txBody>
      </p:sp>
      <p:sp>
        <p:nvSpPr>
          <p:cNvPr id="2" name="Content Placeholder 1">
            <a:extLst>
              <a:ext uri="{FF2B5EF4-FFF2-40B4-BE49-F238E27FC236}">
                <a16:creationId xmlns:a16="http://schemas.microsoft.com/office/drawing/2014/main" id="{31EC9A6F-2285-4950-ACE7-CB9BD4446A6E}"/>
              </a:ext>
            </a:extLst>
          </p:cNvPr>
          <p:cNvSpPr>
            <a:spLocks noGrp="1"/>
          </p:cNvSpPr>
          <p:nvPr>
            <p:ph idx="1"/>
          </p:nvPr>
        </p:nvSpPr>
        <p:spPr/>
        <p:txBody>
          <a:bodyPr>
            <a:normAutofit lnSpcReduction="10000"/>
          </a:bodyPr>
          <a:lstStyle/>
          <a:p>
            <a:pPr lvl="0"/>
            <a:r>
              <a:rPr lang="nb-NO" dirty="0"/>
              <a:t>Kirurgi</a:t>
            </a:r>
          </a:p>
          <a:p>
            <a:r>
              <a:rPr lang="nb-NO" dirty="0"/>
              <a:t>Hysterektomi (fjerning av livmor hos kvinner) </a:t>
            </a:r>
            <a:br>
              <a:rPr lang="nb-NO" dirty="0"/>
            </a:br>
            <a:r>
              <a:rPr lang="nb-NO" dirty="0"/>
              <a:t>eller fjerning av galleblære hos menn (</a:t>
            </a:r>
            <a:r>
              <a:rPr lang="nb-NO" dirty="0" err="1"/>
              <a:t>cholecystektomi</a:t>
            </a:r>
            <a:r>
              <a:rPr lang="nb-NO" dirty="0"/>
              <a:t>)</a:t>
            </a:r>
          </a:p>
          <a:p>
            <a:pPr lvl="0"/>
            <a:r>
              <a:rPr lang="nb-NO" dirty="0"/>
              <a:t>Prostatakirurgi</a:t>
            </a:r>
          </a:p>
          <a:p>
            <a:pPr lvl="0"/>
            <a:r>
              <a:rPr lang="nb-NO" dirty="0"/>
              <a:t>Analkirurgi kan skade </a:t>
            </a:r>
            <a:r>
              <a:rPr lang="nb-NO" dirty="0" err="1"/>
              <a:t>sfinkter</a:t>
            </a:r>
            <a:endParaRPr lang="nb-NO" dirty="0"/>
          </a:p>
          <a:p>
            <a:pPr lvl="0"/>
            <a:r>
              <a:rPr lang="nb-NO" dirty="0"/>
              <a:t>Kronisk anstrengelse ved avføring - obstipasjon</a:t>
            </a:r>
          </a:p>
          <a:p>
            <a:pPr lvl="0"/>
            <a:r>
              <a:rPr lang="nb-NO" dirty="0"/>
              <a:t>Røyking</a:t>
            </a:r>
          </a:p>
          <a:p>
            <a:pPr lvl="0"/>
            <a:r>
              <a:rPr lang="nb-NO" dirty="0"/>
              <a:t>Kronisk hoste – Long </a:t>
            </a:r>
            <a:r>
              <a:rPr lang="nb-NO" dirty="0" err="1"/>
              <a:t>Covid</a:t>
            </a:r>
            <a:r>
              <a:rPr lang="nb-NO" dirty="0"/>
              <a:t>?</a:t>
            </a:r>
          </a:p>
          <a:p>
            <a:pPr lvl="0"/>
            <a:r>
              <a:rPr lang="nb-NO" dirty="0"/>
              <a:t>Tunge løft/trening med høy intensitet</a:t>
            </a:r>
          </a:p>
          <a:p>
            <a:pPr lvl="0"/>
            <a:r>
              <a:rPr lang="nb-NO" dirty="0"/>
              <a:t>Alder</a:t>
            </a:r>
          </a:p>
        </p:txBody>
      </p:sp>
      <p:pic>
        <p:nvPicPr>
          <p:cNvPr id="5" name="Picture 4">
            <a:extLst>
              <a:ext uri="{FF2B5EF4-FFF2-40B4-BE49-F238E27FC236}">
                <a16:creationId xmlns:a16="http://schemas.microsoft.com/office/drawing/2014/main" id="{119ACCFC-3B90-45EB-8951-7A00DF4591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45997" y="2073600"/>
            <a:ext cx="3946003" cy="3834175"/>
          </a:xfrm>
          <a:prstGeom prst="rect">
            <a:avLst/>
          </a:prstGeom>
        </p:spPr>
      </p:pic>
    </p:spTree>
    <p:extLst>
      <p:ext uri="{BB962C8B-B14F-4D97-AF65-F5344CB8AC3E}">
        <p14:creationId xmlns:p14="http://schemas.microsoft.com/office/powerpoint/2010/main" val="16817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638037-8CBC-4540-B81F-B34ED4C9CC30}"/>
              </a:ext>
            </a:extLst>
          </p:cNvPr>
          <p:cNvSpPr>
            <a:spLocks noGrp="1" noChangeArrowheads="1"/>
          </p:cNvSpPr>
          <p:nvPr>
            <p:ph type="title"/>
          </p:nvPr>
        </p:nvSpPr>
        <p:spPr/>
        <p:txBody>
          <a:bodyPr/>
          <a:lstStyle/>
          <a:p>
            <a:r>
              <a:rPr lang="nb-NO" dirty="0"/>
              <a:t>Konservativ behandling av PFD</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idx="1"/>
          </p:nvPr>
        </p:nvSpPr>
        <p:spPr/>
        <p:txBody>
          <a:bodyPr/>
          <a:lstStyle/>
          <a:p>
            <a:r>
              <a:rPr lang="nb-NO" altLang="en-US" dirty="0"/>
              <a:t>Bekkenbunnstrening</a:t>
            </a:r>
          </a:p>
          <a:p>
            <a:r>
              <a:rPr lang="nb-NO" altLang="en-US" dirty="0"/>
              <a:t>Biofeedback</a:t>
            </a:r>
          </a:p>
          <a:p>
            <a:r>
              <a:rPr lang="nb-NO" altLang="en-US" dirty="0"/>
              <a:t>Nevromuskulær stimulering (elektrisk)</a:t>
            </a:r>
          </a:p>
          <a:p>
            <a:r>
              <a:rPr lang="nb-NO" altLang="en-US" dirty="0"/>
              <a:t>Strekking av slimhinner</a:t>
            </a:r>
          </a:p>
          <a:p>
            <a:r>
              <a:rPr lang="nb-NO" altLang="en-US" dirty="0"/>
              <a:t>Pusteøvelser</a:t>
            </a:r>
          </a:p>
          <a:p>
            <a:r>
              <a:rPr lang="nb-NO" altLang="en-US" dirty="0"/>
              <a:t>Avføringsteknikker</a:t>
            </a:r>
          </a:p>
          <a:p>
            <a:r>
              <a:rPr lang="nb-NO" altLang="en-US" dirty="0"/>
              <a:t>Vaginale pessarer</a:t>
            </a:r>
            <a:endParaRPr lang="nb-NO" altLang="en-US" dirty="0">
              <a:highlight>
                <a:srgbClr val="FFFF00"/>
              </a:highlight>
            </a:endParaRPr>
          </a:p>
        </p:txBody>
      </p:sp>
      <p:pic>
        <p:nvPicPr>
          <p:cNvPr id="4" name="Picture 3">
            <a:extLst>
              <a:ext uri="{FF2B5EF4-FFF2-40B4-BE49-F238E27FC236}">
                <a16:creationId xmlns:a16="http://schemas.microsoft.com/office/drawing/2014/main" id="{F7A2D068-7313-C11C-B06F-46E2E6CD551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9387" y="2073600"/>
            <a:ext cx="5404413" cy="3842260"/>
          </a:xfrm>
          <a:prstGeom prst="rect">
            <a:avLst/>
          </a:prstGeom>
        </p:spPr>
      </p:pic>
    </p:spTree>
    <p:extLst>
      <p:ext uri="{BB962C8B-B14F-4D97-AF65-F5344CB8AC3E}">
        <p14:creationId xmlns:p14="http://schemas.microsoft.com/office/powerpoint/2010/main" val="53599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5F5E1953-F149-5DF6-B2DC-65FF8530C38D}"/>
              </a:ext>
            </a:extLst>
          </p:cNvPr>
          <p:cNvSpPr/>
          <p:nvPr/>
        </p:nvSpPr>
        <p:spPr>
          <a:xfrm flipH="1">
            <a:off x="5933954" y="1794076"/>
            <a:ext cx="5281914" cy="4509523"/>
          </a:xfrm>
          <a:prstGeom prst="round1Rect">
            <a:avLst>
              <a:gd name="adj" fmla="val 140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EC638037-8CBC-4540-B81F-B34ED4C9CC30}"/>
              </a:ext>
            </a:extLst>
          </p:cNvPr>
          <p:cNvSpPr>
            <a:spLocks noGrp="1" noChangeArrowheads="1"/>
          </p:cNvSpPr>
          <p:nvPr>
            <p:ph type="title"/>
          </p:nvPr>
        </p:nvSpPr>
        <p:spPr/>
        <p:txBody>
          <a:bodyPr/>
          <a:lstStyle/>
          <a:p>
            <a:r>
              <a:rPr lang="nb-NO" dirty="0"/>
              <a:t>Ren </a:t>
            </a:r>
            <a:r>
              <a:rPr lang="nb-NO" dirty="0" err="1"/>
              <a:t>intermiterende</a:t>
            </a:r>
            <a:r>
              <a:rPr lang="nb-NO" dirty="0"/>
              <a:t> </a:t>
            </a:r>
            <a:r>
              <a:rPr lang="nb-NO" dirty="0" err="1"/>
              <a:t>kateteriserin</a:t>
            </a:r>
            <a:r>
              <a:rPr lang="nb-NO" dirty="0"/>
              <a:t> (RIK)</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sz="half" idx="1"/>
          </p:nvPr>
        </p:nvSpPr>
        <p:spPr/>
        <p:txBody>
          <a:bodyPr>
            <a:normAutofit/>
          </a:bodyPr>
          <a:lstStyle/>
          <a:p>
            <a:pPr marL="0" indent="0">
              <a:buNone/>
            </a:pPr>
            <a:r>
              <a:rPr lang="nb-NO" altLang="en-US" dirty="0"/>
              <a:t>I tilfeller hvor </a:t>
            </a:r>
            <a:r>
              <a:rPr lang="nb-NO" altLang="en-US" dirty="0" err="1"/>
              <a:t>bekkenbunnsdysfunksjonen</a:t>
            </a:r>
            <a:r>
              <a:rPr lang="nb-NO" altLang="en-US" dirty="0"/>
              <a:t> forårsaker:</a:t>
            </a:r>
          </a:p>
          <a:p>
            <a:pPr lvl="1"/>
            <a:r>
              <a:rPr lang="nb-NO" altLang="en-US" dirty="0"/>
              <a:t>Manglende </a:t>
            </a:r>
            <a:r>
              <a:rPr lang="nb-NO" altLang="en-US" dirty="0" err="1"/>
              <a:t>even</a:t>
            </a:r>
            <a:r>
              <a:rPr lang="nb-NO" altLang="en-US" dirty="0"/>
              <a:t> til å fullstendig tømme blæren – risiko for UVI</a:t>
            </a:r>
          </a:p>
          <a:p>
            <a:pPr lvl="1"/>
            <a:r>
              <a:rPr lang="nb-NO" altLang="en-US" dirty="0"/>
              <a:t>Startvansker eller svak stråle</a:t>
            </a:r>
          </a:p>
          <a:p>
            <a:pPr marL="0" indent="0">
              <a:buNone/>
            </a:pPr>
            <a:r>
              <a:rPr lang="nb-NO" altLang="en-US" dirty="0"/>
              <a:t>- Introdusering av pasienten for bruka av engangskateter (RIK) kan gi de mer kontroll over symptomene deres</a:t>
            </a:r>
            <a:r>
              <a:rPr lang="en-GB" altLang="en-US" dirty="0"/>
              <a:t>.</a:t>
            </a:r>
          </a:p>
        </p:txBody>
      </p:sp>
      <p:sp>
        <p:nvSpPr>
          <p:cNvPr id="2" name="Content Placeholder 1">
            <a:extLst>
              <a:ext uri="{FF2B5EF4-FFF2-40B4-BE49-F238E27FC236}">
                <a16:creationId xmlns:a16="http://schemas.microsoft.com/office/drawing/2014/main" id="{5D2B684B-11A9-1D44-B886-C60214D971DF}"/>
              </a:ext>
            </a:extLst>
          </p:cNvPr>
          <p:cNvSpPr>
            <a:spLocks noGrp="1"/>
          </p:cNvSpPr>
          <p:nvPr>
            <p:ph sz="half" idx="2"/>
          </p:nvPr>
        </p:nvSpPr>
        <p:spPr/>
        <p:txBody>
          <a:bodyPr>
            <a:normAutofit/>
          </a:bodyPr>
          <a:lstStyle/>
          <a:p>
            <a:pPr lvl="0"/>
            <a:r>
              <a:rPr lang="nb-NO" altLang="en-US" dirty="0"/>
              <a:t>Fordeler</a:t>
            </a:r>
            <a:r>
              <a:rPr lang="nb-NO" altLang="en-US" noProof="0" dirty="0"/>
              <a:t>:</a:t>
            </a:r>
          </a:p>
          <a:p>
            <a:pPr lvl="0"/>
            <a:r>
              <a:rPr lang="nb-NO" altLang="en-US" noProof="0" dirty="0"/>
              <a:t>Reduserer risikoen for urinveisinfeksjon</a:t>
            </a:r>
          </a:p>
          <a:p>
            <a:pPr lvl="0"/>
            <a:r>
              <a:rPr lang="nb-NO" altLang="en-US" noProof="0" dirty="0"/>
              <a:t>Reduserer risikoen for skader på andre strukturer</a:t>
            </a:r>
            <a:r>
              <a:rPr lang="nb-NO" altLang="en-US" dirty="0"/>
              <a:t>, blære, nyrer, urinrør fra økt trykk i blæren </a:t>
            </a:r>
            <a:r>
              <a:rPr lang="nb-NO" altLang="en-US" dirty="0" err="1"/>
              <a:t>pga</a:t>
            </a:r>
            <a:r>
              <a:rPr lang="nb-NO" altLang="en-US" dirty="0"/>
              <a:t> av urinretensjon</a:t>
            </a:r>
            <a:endParaRPr lang="nb-NO" altLang="en-US" noProof="0" dirty="0"/>
          </a:p>
          <a:p>
            <a:pPr lvl="0"/>
            <a:r>
              <a:rPr lang="nb-NO" altLang="en-US" noProof="0" dirty="0"/>
              <a:t>Mindre </a:t>
            </a:r>
            <a:r>
              <a:rPr lang="nb-NO" altLang="en-US" dirty="0"/>
              <a:t>behov for hjelp fra helsepersonell</a:t>
            </a:r>
            <a:endParaRPr lang="nb-NO" altLang="en-US" noProof="0" dirty="0"/>
          </a:p>
          <a:p>
            <a:pPr lvl="0"/>
            <a:r>
              <a:rPr lang="nb-NO" altLang="en-US" noProof="0" dirty="0"/>
              <a:t>Kan føre til tilbake</a:t>
            </a:r>
            <a:r>
              <a:rPr lang="nb-NO" altLang="en-US" dirty="0"/>
              <a:t>føring av normal blærefunksjon</a:t>
            </a:r>
            <a:endParaRPr lang="nb-NO" altLang="en-US" noProof="0" dirty="0"/>
          </a:p>
        </p:txBody>
      </p:sp>
    </p:spTree>
    <p:extLst>
      <p:ext uri="{BB962C8B-B14F-4D97-AF65-F5344CB8AC3E}">
        <p14:creationId xmlns:p14="http://schemas.microsoft.com/office/powerpoint/2010/main" val="151856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8B3D1C-D1B1-CCCA-8B5C-516338748026}"/>
              </a:ext>
            </a:extLst>
          </p:cNvPr>
          <p:cNvSpPr>
            <a:spLocks noGrp="1"/>
          </p:cNvSpPr>
          <p:nvPr>
            <p:ph type="title"/>
          </p:nvPr>
        </p:nvSpPr>
        <p:spPr/>
        <p:txBody>
          <a:bodyPr/>
          <a:lstStyle/>
          <a:p>
            <a:r>
              <a:rPr lang="nb-NO" dirty="0"/>
              <a:t>Pasient case</a:t>
            </a:r>
            <a:r>
              <a:rPr lang="sv-SE" dirty="0"/>
              <a:t>: JENNY</a:t>
            </a:r>
          </a:p>
        </p:txBody>
      </p:sp>
      <p:sp>
        <p:nvSpPr>
          <p:cNvPr id="2" name="Content Placeholder 1">
            <a:extLst>
              <a:ext uri="{FF2B5EF4-FFF2-40B4-BE49-F238E27FC236}">
                <a16:creationId xmlns:a16="http://schemas.microsoft.com/office/drawing/2014/main" id="{8846787E-D3BD-2D85-73CB-56CA77E92879}"/>
              </a:ext>
            </a:extLst>
          </p:cNvPr>
          <p:cNvSpPr>
            <a:spLocks noGrp="1"/>
          </p:cNvSpPr>
          <p:nvPr>
            <p:ph idx="1"/>
          </p:nvPr>
        </p:nvSpPr>
        <p:spPr/>
        <p:txBody>
          <a:bodyPr vert="horz" lIns="91440" tIns="45720" rIns="91440" bIns="45720" numCol="2" spcCol="360000" rtlCol="0">
            <a:normAutofit fontScale="92500" lnSpcReduction="20000"/>
          </a:bodyPr>
          <a:lstStyle/>
          <a:p>
            <a:pPr marL="0" indent="0">
              <a:buNone/>
            </a:pPr>
            <a:r>
              <a:rPr lang="nb-NO" dirty="0"/>
              <a:t>Jenny hadde en krevende fødsel med </a:t>
            </a:r>
            <a:r>
              <a:rPr lang="nb-NO" dirty="0" err="1"/>
              <a:t>Mable</a:t>
            </a:r>
            <a:r>
              <a:rPr lang="nb-NO" dirty="0"/>
              <a:t>, hennes 2. barn. </a:t>
            </a:r>
            <a:r>
              <a:rPr lang="nb-NO" dirty="0" err="1"/>
              <a:t>Mable</a:t>
            </a:r>
            <a:r>
              <a:rPr lang="nb-NO" dirty="0"/>
              <a:t> var veldig stor (4.5kg)! </a:t>
            </a:r>
          </a:p>
          <a:p>
            <a:pPr marL="0" indent="0">
              <a:buNone/>
            </a:pPr>
            <a:r>
              <a:rPr lang="nb-NO" dirty="0"/>
              <a:t>I løpet av fødselen bestemte Jenny seg for å få epidural. Jenny presset lenge (3 timer) og barnet kom til slutt ut ved hjelp av tang og epistomi.</a:t>
            </a:r>
          </a:p>
          <a:p>
            <a:pPr marL="0" indent="0">
              <a:buNone/>
            </a:pPr>
            <a:r>
              <a:rPr lang="nb-NO" dirty="0"/>
              <a:t>Etter fødselen oppdaget Jenny at hun ikke fikk latt vannet og de oppdaget da at hun hadde over 2 liter i blæren. </a:t>
            </a:r>
          </a:p>
          <a:p>
            <a:pPr marL="0" indent="0">
              <a:buNone/>
            </a:pPr>
            <a:r>
              <a:rPr lang="nb-NO" dirty="0"/>
              <a:t>Hun fikk permanent kateter i 24 timer, men etter seponering fikk hun fortsatt ikke i gang vannlatningen. </a:t>
            </a:r>
          </a:p>
          <a:p>
            <a:pPr marL="0" indent="0">
              <a:buNone/>
            </a:pPr>
            <a:r>
              <a:rPr lang="nb-NO" dirty="0"/>
              <a:t>Siden hun var ivrig etter å komme seg hjem til sitt andre barn , Annie (4 år) gikk hun med på å starte med RIK.</a:t>
            </a:r>
          </a:p>
          <a:p>
            <a:pPr marL="0" indent="0">
              <a:buNone/>
            </a:pPr>
            <a:r>
              <a:rPr lang="nb-NO" dirty="0"/>
              <a:t>Dette var fungerte veldig bra for Jenny. De neste ukene fulgte hun et tømmeregime og lærte seg å slappe av i </a:t>
            </a:r>
            <a:r>
              <a:rPr lang="nb-NO" dirty="0" err="1"/>
              <a:t>bekkenmusklaturen</a:t>
            </a:r>
            <a:r>
              <a:rPr lang="nb-NO" dirty="0"/>
              <a:t> ved vannlatning. </a:t>
            </a:r>
          </a:p>
          <a:p>
            <a:pPr marL="0" indent="0">
              <a:buNone/>
            </a:pPr>
            <a:r>
              <a:rPr lang="nb-NO" dirty="0"/>
              <a:t>Hun var nå i stand til å opprettholde en fungerende blære ved å bruke RIK for å sikre seg om at blæren var tom.</a:t>
            </a:r>
          </a:p>
          <a:p>
            <a:pPr marL="0" indent="0">
              <a:buNone/>
            </a:pPr>
            <a:r>
              <a:rPr lang="nb-NO" dirty="0"/>
              <a:t>Heldigvis for </a:t>
            </a:r>
            <a:r>
              <a:rPr lang="nb-NO" dirty="0" err="1"/>
              <a:t>Jennny</a:t>
            </a:r>
            <a:r>
              <a:rPr lang="nb-NO" dirty="0"/>
              <a:t>, så fikk hun tilbake sin normale blærefunksjon og kunne slutte med RIK når </a:t>
            </a:r>
            <a:r>
              <a:rPr lang="nb-NO" dirty="0" err="1"/>
              <a:t>Mable</a:t>
            </a:r>
            <a:r>
              <a:rPr lang="nb-NO" dirty="0"/>
              <a:t> var 4 måneder.</a:t>
            </a:r>
          </a:p>
          <a:p>
            <a:pPr marL="0" indent="0">
              <a:buNone/>
            </a:pPr>
            <a:endParaRPr lang="en-US" dirty="0"/>
          </a:p>
        </p:txBody>
      </p:sp>
    </p:spTree>
    <p:extLst>
      <p:ext uri="{BB962C8B-B14F-4D97-AF65-F5344CB8AC3E}">
        <p14:creationId xmlns:p14="http://schemas.microsoft.com/office/powerpoint/2010/main" val="726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8C7D9F8-42D3-9D7A-678F-FCE02D97697F}"/>
              </a:ext>
            </a:extLst>
          </p:cNvPr>
          <p:cNvSpPr>
            <a:spLocks noGrp="1" noChangeArrowheads="1"/>
          </p:cNvSpPr>
          <p:nvPr>
            <p:ph type="title"/>
          </p:nvPr>
        </p:nvSpPr>
        <p:spPr/>
        <p:txBody>
          <a:bodyPr/>
          <a:lstStyle/>
          <a:p>
            <a:r>
              <a:rPr lang="en-GB" dirty="0" err="1"/>
              <a:t>Transanal</a:t>
            </a:r>
            <a:r>
              <a:rPr lang="en-GB" dirty="0"/>
              <a:t> </a:t>
            </a:r>
            <a:r>
              <a:rPr lang="en-GB" dirty="0" err="1"/>
              <a:t>Irrigasjon</a:t>
            </a:r>
            <a:r>
              <a:rPr lang="en-GB" dirty="0"/>
              <a:t> (TAI)</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type="body" idx="1"/>
          </p:nvPr>
        </p:nvSpPr>
        <p:spPr>
          <a:xfrm>
            <a:off x="838200" y="2073600"/>
            <a:ext cx="8479420" cy="4230000"/>
          </a:xfrm>
        </p:spPr>
        <p:txBody>
          <a:bodyPr/>
          <a:lstStyle/>
          <a:p>
            <a:r>
              <a:rPr lang="nb-NO" altLang="en-US" dirty="0"/>
              <a:t>Transanal irrigasjon (også kalt anal eller rektal irrigasjon) blir brukt ved bade kronisk obstipasjon og fekal inkontinens når andre metoder ikke har fungert. Det innebærer installasjon av lunkent vann i rektum og den nedre delen av tykktarmen via anus for å tømme tarmen.</a:t>
            </a:r>
          </a:p>
          <a:p>
            <a:r>
              <a:rPr lang="nb-NO" altLang="en-US" dirty="0"/>
              <a:t>Mengden vann som brukes varierer fra 100 – 1000 ml.  Mengden vann avgjør om det er irrigasjonen klassifiseres som full eller mini.</a:t>
            </a:r>
          </a:p>
        </p:txBody>
      </p:sp>
    </p:spTree>
    <p:extLst>
      <p:ext uri="{BB962C8B-B14F-4D97-AF65-F5344CB8AC3E}">
        <p14:creationId xmlns:p14="http://schemas.microsoft.com/office/powerpoint/2010/main" val="26168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F17AD-5E90-4273-F2B6-53E790AEE7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55371" y="1439999"/>
            <a:ext cx="3078936" cy="3885323"/>
          </a:xfrm>
          <a:prstGeom prst="rect">
            <a:avLst/>
          </a:prstGeom>
        </p:spPr>
      </p:pic>
      <p:sp>
        <p:nvSpPr>
          <p:cNvPr id="6" name="Rectangle 2">
            <a:extLst>
              <a:ext uri="{FF2B5EF4-FFF2-40B4-BE49-F238E27FC236}">
                <a16:creationId xmlns:a16="http://schemas.microsoft.com/office/drawing/2014/main" id="{340B8606-7DBE-9D20-8581-A257037FA8BA}"/>
              </a:ext>
            </a:extLst>
          </p:cNvPr>
          <p:cNvSpPr>
            <a:spLocks noGrp="1" noChangeArrowheads="1"/>
          </p:cNvSpPr>
          <p:nvPr>
            <p:ph type="title"/>
          </p:nvPr>
        </p:nvSpPr>
        <p:spPr/>
        <p:txBody>
          <a:bodyPr/>
          <a:lstStyle/>
          <a:p>
            <a:r>
              <a:rPr lang="en-GB" dirty="0" err="1"/>
              <a:t>Transanal</a:t>
            </a:r>
            <a:r>
              <a:rPr lang="en-GB" dirty="0"/>
              <a:t> </a:t>
            </a:r>
            <a:r>
              <a:rPr lang="en-GB" dirty="0" err="1"/>
              <a:t>Irrigasjon</a:t>
            </a:r>
            <a:r>
              <a:rPr lang="en-GB" dirty="0"/>
              <a:t> (TAI)</a:t>
            </a:r>
          </a:p>
        </p:txBody>
      </p:sp>
      <p:sp>
        <p:nvSpPr>
          <p:cNvPr id="10243" name="Rectangle 3">
            <a:extLst>
              <a:ext uri="{FF2B5EF4-FFF2-40B4-BE49-F238E27FC236}">
                <a16:creationId xmlns:a16="http://schemas.microsoft.com/office/drawing/2014/main" id="{CF3B3FF1-BC26-4321-8F21-98B5D72F95CD}"/>
              </a:ext>
            </a:extLst>
          </p:cNvPr>
          <p:cNvSpPr>
            <a:spLocks noGrp="1" noChangeArrowheads="1"/>
          </p:cNvSpPr>
          <p:nvPr>
            <p:ph type="body" idx="1"/>
          </p:nvPr>
        </p:nvSpPr>
        <p:spPr>
          <a:xfrm>
            <a:off x="838200" y="2073600"/>
            <a:ext cx="6766367" cy="4230000"/>
          </a:xfrm>
        </p:spPr>
        <p:txBody>
          <a:bodyPr/>
          <a:lstStyle/>
          <a:p>
            <a:r>
              <a:rPr lang="nb-NO" altLang="en-US" dirty="0"/>
              <a:t>Transanal irrigasjon er en svært trygg behandlingsform så lenge man følger instruksene som er gitt.</a:t>
            </a:r>
          </a:p>
          <a:p>
            <a:r>
              <a:rPr lang="nb-NO" altLang="en-US" dirty="0"/>
              <a:t>Det er en svært liten risiko for perforasjon hos pasienter som bruker denne metoden. Risikoen er minimal om man følger instruksjonene.</a:t>
            </a:r>
          </a:p>
          <a:p>
            <a:r>
              <a:rPr lang="nb-NO" altLang="en-US" dirty="0"/>
              <a:t>Andre små komplikasjoner er små blødninger, smerte, kvalme og utmattelse</a:t>
            </a:r>
            <a:r>
              <a:rPr lang="en-GB" altLang="en-US" dirty="0"/>
              <a:t>.</a:t>
            </a:r>
          </a:p>
        </p:txBody>
      </p:sp>
      <p:sp>
        <p:nvSpPr>
          <p:cNvPr id="5" name="TextBox 4">
            <a:extLst>
              <a:ext uri="{FF2B5EF4-FFF2-40B4-BE49-F238E27FC236}">
                <a16:creationId xmlns:a16="http://schemas.microsoft.com/office/drawing/2014/main" id="{A233C7F0-B1D1-0FC4-4105-CB3716F7AC30}"/>
              </a:ext>
            </a:extLst>
          </p:cNvPr>
          <p:cNvSpPr txBox="1"/>
          <p:nvPr/>
        </p:nvSpPr>
        <p:spPr>
          <a:xfrm>
            <a:off x="6095999" y="6201306"/>
            <a:ext cx="5899485" cy="538609"/>
          </a:xfrm>
          <a:prstGeom prst="rect">
            <a:avLst/>
          </a:prstGeom>
          <a:noFill/>
        </p:spPr>
        <p:txBody>
          <a:bodyPr wrap="square">
            <a:spAutoFit/>
          </a:bodyPr>
          <a:lstStyle/>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The Pelvic Floor Society 2019</a:t>
            </a:r>
          </a:p>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		NICE (MTG 136) 2022</a:t>
            </a:r>
          </a:p>
        </p:txBody>
      </p:sp>
    </p:spTree>
    <p:extLst>
      <p:ext uri="{BB962C8B-B14F-4D97-AF65-F5344CB8AC3E}">
        <p14:creationId xmlns:p14="http://schemas.microsoft.com/office/powerpoint/2010/main" val="221790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2CD1-E1DF-4FFC-B4C2-6ADFAA5D62B7}"/>
              </a:ext>
            </a:extLst>
          </p:cNvPr>
          <p:cNvSpPr>
            <a:spLocks noGrp="1"/>
          </p:cNvSpPr>
          <p:nvPr>
            <p:ph type="title"/>
          </p:nvPr>
        </p:nvSpPr>
        <p:spPr/>
        <p:txBody>
          <a:bodyPr/>
          <a:lstStyle/>
          <a:p>
            <a:r>
              <a:rPr lang="en-GB" dirty="0"/>
              <a:t>Bruk </a:t>
            </a:r>
            <a:r>
              <a:rPr lang="en-GB" dirty="0" err="1"/>
              <a:t>av</a:t>
            </a:r>
            <a:r>
              <a:rPr lang="en-GB" dirty="0"/>
              <a:t> mini </a:t>
            </a:r>
            <a:r>
              <a:rPr lang="en-GB" dirty="0" err="1"/>
              <a:t>eller</a:t>
            </a:r>
            <a:r>
              <a:rPr lang="en-GB" dirty="0"/>
              <a:t> </a:t>
            </a:r>
            <a:r>
              <a:rPr lang="en-GB" dirty="0" err="1"/>
              <a:t>vanlig</a:t>
            </a:r>
            <a:r>
              <a:rPr lang="en-GB" dirty="0"/>
              <a:t> TAI</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idx="1"/>
          </p:nvPr>
        </p:nvSpPr>
        <p:spPr>
          <a:xfrm>
            <a:off x="838200" y="2073600"/>
            <a:ext cx="9903106" cy="4230000"/>
          </a:xfrm>
        </p:spPr>
        <p:txBody>
          <a:bodyPr>
            <a:normAutofit/>
          </a:bodyPr>
          <a:lstStyle/>
          <a:p>
            <a:pPr marL="0" indent="0">
              <a:buNone/>
            </a:pPr>
            <a:r>
              <a:rPr lang="nb-NO" dirty="0"/>
              <a:t>Gir muligheten til å tømme rektum og kan være nyttig bade ved obstipasjon og </a:t>
            </a:r>
            <a:r>
              <a:rPr lang="nb-NO" dirty="0" err="1"/>
              <a:t>anorektal</a:t>
            </a:r>
            <a:r>
              <a:rPr lang="nb-NO" dirty="0"/>
              <a:t> inkontinens. Både ved fast og rennende avføring.</a:t>
            </a:r>
          </a:p>
          <a:p>
            <a:pPr marL="0" indent="0">
              <a:buNone/>
            </a:pPr>
            <a:r>
              <a:rPr lang="nb-NO" b="1" dirty="0"/>
              <a:t>Mekanisk hindring av avføring: </a:t>
            </a:r>
          </a:p>
          <a:p>
            <a:pPr marL="0" indent="0">
              <a:buNone/>
            </a:pPr>
            <a:r>
              <a:rPr lang="nb-NO" dirty="0"/>
              <a:t>Bruk av lunkent vann for å </a:t>
            </a:r>
            <a:r>
              <a:rPr lang="nb-NO" dirty="0" err="1"/>
              <a:t>mykgjøre</a:t>
            </a:r>
            <a:r>
              <a:rPr lang="nb-NO" dirty="0"/>
              <a:t> </a:t>
            </a:r>
            <a:r>
              <a:rPr lang="nb-NO" dirty="0" err="1"/>
              <a:t>feces</a:t>
            </a:r>
            <a:r>
              <a:rPr lang="nb-NO" dirty="0"/>
              <a:t> og stimulerer rektal tømming beskytter den rektale slimhinnen mot potensiell irritasjon av rektale legemidler og er mye mer effektiv enn avføringsmidler gitt per os</a:t>
            </a:r>
          </a:p>
          <a:p>
            <a:pPr marL="0" indent="0">
              <a:buNone/>
            </a:pPr>
            <a:r>
              <a:rPr lang="nb-NO" b="1" dirty="0"/>
              <a:t>Anal inkontinens: </a:t>
            </a:r>
          </a:p>
          <a:p>
            <a:pPr marL="0" indent="0">
              <a:buNone/>
            </a:pPr>
            <a:r>
              <a:rPr lang="nb-NO" dirty="0"/>
              <a:t>Er man trygg på at rektum er tom, kan man leve et mer normal liv uten frykt for lekkasje. Dette reduserer angst, isolering, depresjon og gir et mer sosialt liv. </a:t>
            </a:r>
          </a:p>
        </p:txBody>
      </p:sp>
    </p:spTree>
    <p:extLst>
      <p:ext uri="{BB962C8B-B14F-4D97-AF65-F5344CB8AC3E}">
        <p14:creationId xmlns:p14="http://schemas.microsoft.com/office/powerpoint/2010/main" val="32922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pPr algn="ctr"/>
            <a:r>
              <a:rPr lang="en-GB" dirty="0"/>
              <a:t>Myth busters!</a:t>
            </a:r>
          </a:p>
        </p:txBody>
      </p:sp>
      <p:sp>
        <p:nvSpPr>
          <p:cNvPr id="4" name="Content Placeholder 3">
            <a:extLst>
              <a:ext uri="{FF2B5EF4-FFF2-40B4-BE49-F238E27FC236}">
                <a16:creationId xmlns:a16="http://schemas.microsoft.com/office/drawing/2014/main" id="{2AC18D98-FE4D-3CC5-ECAE-A262427D14CA}"/>
              </a:ext>
            </a:extLst>
          </p:cNvPr>
          <p:cNvSpPr>
            <a:spLocks noGrp="1"/>
          </p:cNvSpPr>
          <p:nvPr>
            <p:ph idx="1"/>
          </p:nvPr>
        </p:nvSpPr>
        <p:spPr/>
        <p:txBody>
          <a:bodyPr/>
          <a:lstStyle/>
          <a:p>
            <a:pPr algn="ctr"/>
            <a:r>
              <a:rPr lang="nb-NO" dirty="0"/>
              <a:t>Bare kvinner opplever </a:t>
            </a:r>
            <a:r>
              <a:rPr lang="nb-NO" dirty="0" err="1"/>
              <a:t>bekkebunnsdysfunksjpn</a:t>
            </a:r>
            <a:r>
              <a:rPr lang="nb-NO" dirty="0"/>
              <a:t> (BBD)</a:t>
            </a:r>
            <a:br>
              <a:rPr lang="nb-NO" dirty="0"/>
            </a:br>
            <a:r>
              <a:rPr lang="nb-NO" dirty="0"/>
              <a:t> </a:t>
            </a:r>
          </a:p>
          <a:p>
            <a:pPr algn="ctr"/>
            <a:r>
              <a:rPr lang="nb-NO" dirty="0"/>
              <a:t>BBD skaper problemer på grunn av svak </a:t>
            </a:r>
            <a:r>
              <a:rPr lang="nb-NO" dirty="0" err="1"/>
              <a:t>bekkenbunnsmusklatur</a:t>
            </a:r>
            <a:br>
              <a:rPr lang="nb-NO" dirty="0"/>
            </a:br>
            <a:endParaRPr lang="nb-NO" dirty="0"/>
          </a:p>
          <a:p>
            <a:pPr algn="ctr"/>
            <a:r>
              <a:rPr lang="nb-NO" dirty="0"/>
              <a:t>BBD forårsaker kun blæreinkontinens</a:t>
            </a:r>
          </a:p>
          <a:p>
            <a:pPr algn="ctr"/>
            <a:endParaRPr lang="en-US" dirty="0"/>
          </a:p>
        </p:txBody>
      </p:sp>
    </p:spTree>
    <p:extLst>
      <p:ext uri="{BB962C8B-B14F-4D97-AF65-F5344CB8AC3E}">
        <p14:creationId xmlns:p14="http://schemas.microsoft.com/office/powerpoint/2010/main" val="12113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CB17C4-EE75-F66C-290A-840FF7D4BBF1}"/>
              </a:ext>
            </a:extLst>
          </p:cNvPr>
          <p:cNvSpPr>
            <a:spLocks noGrp="1"/>
          </p:cNvSpPr>
          <p:nvPr>
            <p:ph type="title"/>
          </p:nvPr>
        </p:nvSpPr>
        <p:spPr/>
        <p:txBody>
          <a:bodyPr/>
          <a:lstStyle/>
          <a:p>
            <a:r>
              <a:rPr lang="sv-SE" dirty="0"/>
              <a:t>Pasient-case: NORMA</a:t>
            </a:r>
          </a:p>
        </p:txBody>
      </p:sp>
      <p:sp>
        <p:nvSpPr>
          <p:cNvPr id="6" name="Content Placeholder 5">
            <a:extLst>
              <a:ext uri="{FF2B5EF4-FFF2-40B4-BE49-F238E27FC236}">
                <a16:creationId xmlns:a16="http://schemas.microsoft.com/office/drawing/2014/main" id="{EE98361B-8417-99AD-C08D-1ACF051D1BD2}"/>
              </a:ext>
            </a:extLst>
          </p:cNvPr>
          <p:cNvSpPr>
            <a:spLocks noGrp="1"/>
          </p:cNvSpPr>
          <p:nvPr>
            <p:ph idx="1"/>
          </p:nvPr>
        </p:nvSpPr>
        <p:spPr>
          <a:xfrm>
            <a:off x="838200" y="2073600"/>
            <a:ext cx="10515600" cy="3690592"/>
          </a:xfrm>
        </p:spPr>
        <p:txBody>
          <a:bodyPr numCol="2" spcCol="360000">
            <a:normAutofit fontScale="92500" lnSpcReduction="20000"/>
          </a:bodyPr>
          <a:lstStyle/>
          <a:p>
            <a:pPr marL="0" indent="0">
              <a:buNone/>
            </a:pPr>
            <a:r>
              <a:rPr lang="nb-NO" dirty="0"/>
              <a:t>Norma (72 år) er svært glad i dans. Dette startet hun med i 4-årsalderen! </a:t>
            </a:r>
          </a:p>
          <a:p>
            <a:pPr marL="0" indent="0">
              <a:buNone/>
            </a:pPr>
            <a:r>
              <a:rPr lang="nb-NO" dirty="0"/>
              <a:t>Dessverre, så ha har hun de siste årene blitt mer og mer redd for å dra ut på dans med mannen sin på grunn av en uforutsigbar tarm. </a:t>
            </a:r>
          </a:p>
          <a:p>
            <a:pPr marL="0" indent="0">
              <a:buNone/>
            </a:pPr>
            <a:r>
              <a:rPr lang="nb-NO" dirty="0"/>
              <a:t>Nylig hadde hun en uheldig episode med avføringslekkasje på dansegulvet. Hun ble svært flau og sverget å aldri mere være på dansegulvet. </a:t>
            </a:r>
          </a:p>
          <a:p>
            <a:pPr marL="0" indent="0">
              <a:buNone/>
            </a:pPr>
            <a:r>
              <a:rPr lang="nb-NO" dirty="0"/>
              <a:t>Dette påvirket henne i stor grad og det påvirket også forholdet til mannen hennes.</a:t>
            </a:r>
          </a:p>
          <a:p>
            <a:pPr marL="0" indent="0">
              <a:buNone/>
            </a:pPr>
            <a:endParaRPr lang="nb-NO" dirty="0"/>
          </a:p>
          <a:p>
            <a:pPr marL="0" indent="0">
              <a:buNone/>
            </a:pPr>
            <a:r>
              <a:rPr lang="nb-NO" dirty="0"/>
              <a:t>Hun responderte godt på trening av </a:t>
            </a:r>
            <a:r>
              <a:rPr lang="nb-NO" dirty="0" err="1"/>
              <a:t>sfinktermusklaturen</a:t>
            </a:r>
            <a:r>
              <a:rPr lang="nb-NO" dirty="0"/>
              <a:t>, men den store forandringen kom når hun ble introdusert til lavvolum transanal irrigasjon (TAI). </a:t>
            </a:r>
          </a:p>
          <a:p>
            <a:pPr marL="0" indent="0">
              <a:buNone/>
            </a:pPr>
            <a:r>
              <a:rPr lang="nb-NO" dirty="0"/>
              <a:t>Hun føler seg nå så trygg at hun igjen kan være på dansegulvet igjen, hun barer irrigerer tarmen på morgenen og er da trygg på det ikke oppstår lekkasje. Hun har til og med vunnet en dansekonkurranse for de over 70! </a:t>
            </a:r>
          </a:p>
          <a:p>
            <a:pPr marL="0" indent="0">
              <a:buNone/>
            </a:pPr>
            <a:r>
              <a:rPr lang="nb-NO" dirty="0"/>
              <a:t>Norma Kommer til å fortsette med TAI så lenge hun danser.</a:t>
            </a:r>
          </a:p>
        </p:txBody>
      </p:sp>
    </p:spTree>
    <p:extLst>
      <p:ext uri="{BB962C8B-B14F-4D97-AF65-F5344CB8AC3E}">
        <p14:creationId xmlns:p14="http://schemas.microsoft.com/office/powerpoint/2010/main" val="26801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5938-EAFE-E1CE-D2ED-E1A9AFE5099D}"/>
              </a:ext>
            </a:extLst>
          </p:cNvPr>
          <p:cNvSpPr>
            <a:spLocks noGrp="1"/>
          </p:cNvSpPr>
          <p:nvPr>
            <p:ph type="ctrTitle"/>
          </p:nvPr>
        </p:nvSpPr>
        <p:spPr/>
        <p:txBody>
          <a:bodyPr/>
          <a:lstStyle/>
          <a:p>
            <a:r>
              <a:rPr lang="sv-SE" dirty="0"/>
              <a:t>TAKK</a:t>
            </a:r>
            <a:endParaRPr lang="en-US" dirty="0"/>
          </a:p>
        </p:txBody>
      </p:sp>
      <p:sp>
        <p:nvSpPr>
          <p:cNvPr id="3" name="Subtitle 2">
            <a:extLst>
              <a:ext uri="{FF2B5EF4-FFF2-40B4-BE49-F238E27FC236}">
                <a16:creationId xmlns:a16="http://schemas.microsoft.com/office/drawing/2014/main" id="{040BCC21-9392-EA90-2E81-06287541660A}"/>
              </a:ext>
            </a:extLst>
          </p:cNvPr>
          <p:cNvSpPr>
            <a:spLocks noGrp="1"/>
          </p:cNvSpPr>
          <p:nvPr>
            <p:ph type="subTitle" idx="1"/>
          </p:nvPr>
        </p:nvSpPr>
        <p:spPr/>
        <p:txBody>
          <a:bodyPr/>
          <a:lstStyle/>
          <a:p>
            <a:r>
              <a:rPr lang="en-GB" dirty="0"/>
              <a:t>Julia H Herbert</a:t>
            </a:r>
          </a:p>
          <a:p>
            <a:r>
              <a:rPr lang="en-GB" dirty="0"/>
              <a:t>MCSP. MSc. MPOGP</a:t>
            </a:r>
          </a:p>
          <a:p>
            <a:r>
              <a:rPr lang="en-GB" dirty="0"/>
              <a:t>Consultant Physiotherapist</a:t>
            </a:r>
          </a:p>
          <a:p>
            <a:endParaRPr lang="en-US" dirty="0"/>
          </a:p>
        </p:txBody>
      </p:sp>
    </p:spTree>
    <p:extLst>
      <p:ext uri="{BB962C8B-B14F-4D97-AF65-F5344CB8AC3E}">
        <p14:creationId xmlns:p14="http://schemas.microsoft.com/office/powerpoint/2010/main" val="287185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03647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err="1"/>
              <a:t>Fremre</a:t>
            </a:r>
            <a:r>
              <a:rPr lang="en-GB" altLang="en-US" dirty="0"/>
              <a:t> </a:t>
            </a:r>
            <a:r>
              <a:rPr lang="en-GB" altLang="en-US" dirty="0" err="1"/>
              <a:t>skjedeveggprolaps</a:t>
            </a:r>
            <a:endParaRPr lang="en-GB" altLang="en-US" dirty="0"/>
          </a:p>
        </p:txBody>
      </p:sp>
      <p:grpSp>
        <p:nvGrpSpPr>
          <p:cNvPr id="28738" name="Group 28737">
            <a:extLst>
              <a:ext uri="{FF2B5EF4-FFF2-40B4-BE49-F238E27FC236}">
                <a16:creationId xmlns:a16="http://schemas.microsoft.com/office/drawing/2014/main" id="{92671D31-9673-EE1C-CA9B-2A8EBAE0FBF5}"/>
              </a:ext>
            </a:extLst>
          </p:cNvPr>
          <p:cNvGrpSpPr/>
          <p:nvPr/>
        </p:nvGrpSpPr>
        <p:grpSpPr>
          <a:xfrm>
            <a:off x="582670" y="1840903"/>
            <a:ext cx="10629866" cy="4341980"/>
            <a:chOff x="-876266" y="1783243"/>
            <a:chExt cx="12363966" cy="5050307"/>
          </a:xfrm>
        </p:grpSpPr>
        <p:pic>
          <p:nvPicPr>
            <p:cNvPr id="28739" name="Picture 28738">
              <a:extLst>
                <a:ext uri="{FF2B5EF4-FFF2-40B4-BE49-F238E27FC236}">
                  <a16:creationId xmlns:a16="http://schemas.microsoft.com/office/drawing/2014/main" id="{23AAE3C3-A9D2-BE3C-019D-EC8C7A2FD926}"/>
                </a:ext>
              </a:extLst>
            </p:cNvPr>
            <p:cNvPicPr>
              <a:picLocks noChangeAspect="1"/>
            </p:cNvPicPr>
            <p:nvPr/>
          </p:nvPicPr>
          <p:blipFill>
            <a:blip r:embed="rId3"/>
            <a:stretch>
              <a:fillRect/>
            </a:stretch>
          </p:blipFill>
          <p:spPr>
            <a:xfrm>
              <a:off x="6897755" y="2177915"/>
              <a:ext cx="3492927" cy="3143634"/>
            </a:xfrm>
            <a:prstGeom prst="rect">
              <a:avLst/>
            </a:prstGeom>
          </p:spPr>
        </p:pic>
        <p:grpSp>
          <p:nvGrpSpPr>
            <p:cNvPr id="28740" name="Cystocele Text">
              <a:extLst>
                <a:ext uri="{FF2B5EF4-FFF2-40B4-BE49-F238E27FC236}">
                  <a16:creationId xmlns:a16="http://schemas.microsoft.com/office/drawing/2014/main" id="{8B8C6222-B0CE-3CAE-7FF2-200B128985F6}"/>
                </a:ext>
              </a:extLst>
            </p:cNvPr>
            <p:cNvGrpSpPr/>
            <p:nvPr/>
          </p:nvGrpSpPr>
          <p:grpSpPr>
            <a:xfrm>
              <a:off x="4859523" y="1783243"/>
              <a:ext cx="6628177" cy="3827134"/>
              <a:chOff x="-876266" y="1783243"/>
              <a:chExt cx="6628177" cy="3827134"/>
            </a:xfrm>
          </p:grpSpPr>
          <p:sp>
            <p:nvSpPr>
              <p:cNvPr id="28765" name="TextBox 28764">
                <a:extLst>
                  <a:ext uri="{FF2B5EF4-FFF2-40B4-BE49-F238E27FC236}">
                    <a16:creationId xmlns:a16="http://schemas.microsoft.com/office/drawing/2014/main" id="{05678C44-1930-5949-EF80-36E2B48CCE1F}"/>
                  </a:ext>
                </a:extLst>
              </p:cNvPr>
              <p:cNvSpPr txBox="1"/>
              <p:nvPr/>
            </p:nvSpPr>
            <p:spPr>
              <a:xfrm>
                <a:off x="-876266" y="3289587"/>
                <a:ext cx="1970315" cy="429583"/>
              </a:xfrm>
              <a:prstGeom prst="rect">
                <a:avLst/>
              </a:prstGeom>
              <a:noFill/>
            </p:spPr>
            <p:txBody>
              <a:bodyPr wrap="square" rtlCol="0">
                <a:spAutoFit/>
              </a:bodyPr>
              <a:lstStyle/>
              <a:p>
                <a:pPr algn="r"/>
                <a:r>
                  <a:rPr lang="en-US" dirty="0" err="1"/>
                  <a:t>Blæreprolaps</a:t>
                </a:r>
                <a:endParaRPr lang="en-US" dirty="0"/>
              </a:p>
            </p:txBody>
          </p:sp>
          <p:sp>
            <p:nvSpPr>
              <p:cNvPr id="28766" name="TextBox 28765">
                <a:extLst>
                  <a:ext uri="{FF2B5EF4-FFF2-40B4-BE49-F238E27FC236}">
                    <a16:creationId xmlns:a16="http://schemas.microsoft.com/office/drawing/2014/main" id="{C243505C-2B92-B55E-3F3C-4BEBBA86A037}"/>
                  </a:ext>
                </a:extLst>
              </p:cNvPr>
              <p:cNvSpPr txBox="1"/>
              <p:nvPr/>
            </p:nvSpPr>
            <p:spPr>
              <a:xfrm>
                <a:off x="3754413" y="1783243"/>
                <a:ext cx="1970315" cy="429583"/>
              </a:xfrm>
              <a:prstGeom prst="rect">
                <a:avLst/>
              </a:prstGeom>
              <a:noFill/>
            </p:spPr>
            <p:txBody>
              <a:bodyPr wrap="square" rtlCol="0">
                <a:spAutoFit/>
              </a:bodyPr>
              <a:lstStyle/>
              <a:p>
                <a:r>
                  <a:rPr lang="en-US" dirty="0" err="1"/>
                  <a:t>Livmor</a:t>
                </a:r>
                <a:endParaRPr lang="en-US" dirty="0"/>
              </a:p>
            </p:txBody>
          </p:sp>
          <p:sp>
            <p:nvSpPr>
              <p:cNvPr id="28767" name="TextBox 28766">
                <a:extLst>
                  <a:ext uri="{FF2B5EF4-FFF2-40B4-BE49-F238E27FC236}">
                    <a16:creationId xmlns:a16="http://schemas.microsoft.com/office/drawing/2014/main" id="{90F2B336-3703-991E-2A89-B02B60771608}"/>
                  </a:ext>
                </a:extLst>
              </p:cNvPr>
              <p:cNvSpPr txBox="1"/>
              <p:nvPr/>
            </p:nvSpPr>
            <p:spPr>
              <a:xfrm>
                <a:off x="-832065" y="4161701"/>
                <a:ext cx="1970315" cy="429583"/>
              </a:xfrm>
              <a:prstGeom prst="rect">
                <a:avLst/>
              </a:prstGeom>
              <a:noFill/>
            </p:spPr>
            <p:txBody>
              <a:bodyPr wrap="square" rtlCol="0">
                <a:spAutoFit/>
              </a:bodyPr>
              <a:lstStyle/>
              <a:p>
                <a:pPr algn="r"/>
                <a:r>
                  <a:rPr lang="en-US" dirty="0" err="1"/>
                  <a:t>Urinrør</a:t>
                </a:r>
                <a:endParaRPr lang="en-US" dirty="0"/>
              </a:p>
            </p:txBody>
          </p:sp>
          <p:sp>
            <p:nvSpPr>
              <p:cNvPr id="28768" name="TextBox 28767">
                <a:extLst>
                  <a:ext uri="{FF2B5EF4-FFF2-40B4-BE49-F238E27FC236}">
                    <a16:creationId xmlns:a16="http://schemas.microsoft.com/office/drawing/2014/main" id="{ABBA2A00-8317-8EA4-6BAE-D600FEAE6F42}"/>
                  </a:ext>
                </a:extLst>
              </p:cNvPr>
              <p:cNvSpPr txBox="1"/>
              <p:nvPr/>
            </p:nvSpPr>
            <p:spPr>
              <a:xfrm>
                <a:off x="-737034" y="5051932"/>
                <a:ext cx="1970315" cy="369332"/>
              </a:xfrm>
              <a:prstGeom prst="rect">
                <a:avLst/>
              </a:prstGeom>
              <a:noFill/>
            </p:spPr>
            <p:txBody>
              <a:bodyPr wrap="square" rtlCol="0">
                <a:spAutoFit/>
              </a:bodyPr>
              <a:lstStyle/>
              <a:p>
                <a:pPr algn="r"/>
                <a:r>
                  <a:rPr lang="en-US" dirty="0"/>
                  <a:t>Vagina</a:t>
                </a:r>
              </a:p>
            </p:txBody>
          </p:sp>
          <p:sp>
            <p:nvSpPr>
              <p:cNvPr id="28769" name="TextBox 28768">
                <a:extLst>
                  <a:ext uri="{FF2B5EF4-FFF2-40B4-BE49-F238E27FC236}">
                    <a16:creationId xmlns:a16="http://schemas.microsoft.com/office/drawing/2014/main" id="{384062BB-2C65-15BF-F4BB-C6C96AD0B8E6}"/>
                  </a:ext>
                </a:extLst>
              </p:cNvPr>
              <p:cNvSpPr txBox="1"/>
              <p:nvPr/>
            </p:nvSpPr>
            <p:spPr>
              <a:xfrm>
                <a:off x="3781596" y="5180794"/>
                <a:ext cx="1970315" cy="429583"/>
              </a:xfrm>
              <a:prstGeom prst="rect">
                <a:avLst/>
              </a:prstGeom>
              <a:noFill/>
            </p:spPr>
            <p:txBody>
              <a:bodyPr wrap="square" rtlCol="0">
                <a:spAutoFit/>
              </a:bodyPr>
              <a:lstStyle/>
              <a:p>
                <a:r>
                  <a:rPr lang="en-US" dirty="0" err="1"/>
                  <a:t>Rektum</a:t>
                </a:r>
                <a:endParaRPr lang="en-US" dirty="0"/>
              </a:p>
            </p:txBody>
          </p:sp>
          <p:grpSp>
            <p:nvGrpSpPr>
              <p:cNvPr id="28770" name="Group 28769">
                <a:extLst>
                  <a:ext uri="{FF2B5EF4-FFF2-40B4-BE49-F238E27FC236}">
                    <a16:creationId xmlns:a16="http://schemas.microsoft.com/office/drawing/2014/main" id="{C7F8D84B-66BE-469C-4969-E3BD8DC6CB62}"/>
                  </a:ext>
                </a:extLst>
              </p:cNvPr>
              <p:cNvGrpSpPr/>
              <p:nvPr/>
            </p:nvGrpSpPr>
            <p:grpSpPr>
              <a:xfrm>
                <a:off x="1039146" y="3507711"/>
                <a:ext cx="1288409" cy="376851"/>
                <a:chOff x="2708451" y="1593172"/>
                <a:chExt cx="1990319" cy="1779640"/>
              </a:xfrm>
            </p:grpSpPr>
            <p:cxnSp>
              <p:nvCxnSpPr>
                <p:cNvPr id="28783" name="Straight Connector 28782">
                  <a:extLst>
                    <a:ext uri="{FF2B5EF4-FFF2-40B4-BE49-F238E27FC236}">
                      <a16:creationId xmlns:a16="http://schemas.microsoft.com/office/drawing/2014/main" id="{ACA9A2FF-F3C9-9E12-21B1-9646AD875B9B}"/>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84" name="Straight Connector 28783">
                  <a:extLst>
                    <a:ext uri="{FF2B5EF4-FFF2-40B4-BE49-F238E27FC236}">
                      <a16:creationId xmlns:a16="http://schemas.microsoft.com/office/drawing/2014/main" id="{29FD772F-A7DF-C46A-9D32-DC032614239F}"/>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1" name="Group 28770">
                <a:extLst>
                  <a:ext uri="{FF2B5EF4-FFF2-40B4-BE49-F238E27FC236}">
                    <a16:creationId xmlns:a16="http://schemas.microsoft.com/office/drawing/2014/main" id="{3FEF5BF2-4AC1-3D57-7B38-3E60898940C8}"/>
                  </a:ext>
                </a:extLst>
              </p:cNvPr>
              <p:cNvGrpSpPr/>
              <p:nvPr/>
            </p:nvGrpSpPr>
            <p:grpSpPr>
              <a:xfrm flipV="1">
                <a:off x="1071458" y="4223692"/>
                <a:ext cx="1311107" cy="146747"/>
                <a:chOff x="2708451" y="1593172"/>
                <a:chExt cx="1990319" cy="1779640"/>
              </a:xfrm>
            </p:grpSpPr>
            <p:cxnSp>
              <p:nvCxnSpPr>
                <p:cNvPr id="28781" name="Straight Connector 28780">
                  <a:extLst>
                    <a:ext uri="{FF2B5EF4-FFF2-40B4-BE49-F238E27FC236}">
                      <a16:creationId xmlns:a16="http://schemas.microsoft.com/office/drawing/2014/main" id="{045F05B1-670E-CC9F-C645-1FF3C2309487}"/>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82" name="Straight Connector 28781">
                  <a:extLst>
                    <a:ext uri="{FF2B5EF4-FFF2-40B4-BE49-F238E27FC236}">
                      <a16:creationId xmlns:a16="http://schemas.microsoft.com/office/drawing/2014/main" id="{1C32B7BB-D68B-72EA-9B22-0A5D1D8093DE}"/>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2" name="Group 28771">
                <a:extLst>
                  <a:ext uri="{FF2B5EF4-FFF2-40B4-BE49-F238E27FC236}">
                    <a16:creationId xmlns:a16="http://schemas.microsoft.com/office/drawing/2014/main" id="{63EA1FCE-D8AA-310F-BD3D-F567F1E93E1E}"/>
                  </a:ext>
                </a:extLst>
              </p:cNvPr>
              <p:cNvGrpSpPr/>
              <p:nvPr/>
            </p:nvGrpSpPr>
            <p:grpSpPr>
              <a:xfrm flipV="1">
                <a:off x="1201761" y="4569044"/>
                <a:ext cx="1717598" cy="629725"/>
                <a:chOff x="2708451" y="1593172"/>
                <a:chExt cx="3029447" cy="1388988"/>
              </a:xfrm>
            </p:grpSpPr>
            <p:cxnSp>
              <p:nvCxnSpPr>
                <p:cNvPr id="28779" name="Straight Connector 28778">
                  <a:extLst>
                    <a:ext uri="{FF2B5EF4-FFF2-40B4-BE49-F238E27FC236}">
                      <a16:creationId xmlns:a16="http://schemas.microsoft.com/office/drawing/2014/main" id="{9053EF70-59CD-EF29-1907-C590A2432715}"/>
                    </a:ext>
                  </a:extLst>
                </p:cNvPr>
                <p:cNvCxnSpPr>
                  <a:cxnSpLocks/>
                </p:cNvCxnSpPr>
                <p:nvPr/>
              </p:nvCxnSpPr>
              <p:spPr>
                <a:xfrm>
                  <a:off x="2708451" y="1593172"/>
                  <a:ext cx="3029447" cy="1388988"/>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80" name="Straight Connector 28779">
                  <a:extLst>
                    <a:ext uri="{FF2B5EF4-FFF2-40B4-BE49-F238E27FC236}">
                      <a16:creationId xmlns:a16="http://schemas.microsoft.com/office/drawing/2014/main" id="{FF9008B6-1662-5B43-4430-18A0B56AE5A8}"/>
                    </a:ext>
                  </a:extLst>
                </p:cNvPr>
                <p:cNvCxnSpPr>
                  <a:cxnSpLocks/>
                </p:cNvCxnSpPr>
                <p:nvPr/>
              </p:nvCxnSpPr>
              <p:spPr>
                <a:xfrm>
                  <a:off x="2723014" y="1593172"/>
                  <a:ext cx="2952836" cy="138723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3" name="Group 28772">
                <a:extLst>
                  <a:ext uri="{FF2B5EF4-FFF2-40B4-BE49-F238E27FC236}">
                    <a16:creationId xmlns:a16="http://schemas.microsoft.com/office/drawing/2014/main" id="{0EE180B3-42AF-8FD3-909F-670C31ADAE9F}"/>
                  </a:ext>
                </a:extLst>
              </p:cNvPr>
              <p:cNvGrpSpPr/>
              <p:nvPr/>
            </p:nvGrpSpPr>
            <p:grpSpPr>
              <a:xfrm flipH="1" flipV="1">
                <a:off x="3422521" y="4114400"/>
                <a:ext cx="668677" cy="1111915"/>
                <a:chOff x="2708451" y="1593172"/>
                <a:chExt cx="1990319" cy="1779640"/>
              </a:xfrm>
            </p:grpSpPr>
            <p:cxnSp>
              <p:nvCxnSpPr>
                <p:cNvPr id="28777" name="Straight Connector 28776">
                  <a:extLst>
                    <a:ext uri="{FF2B5EF4-FFF2-40B4-BE49-F238E27FC236}">
                      <a16:creationId xmlns:a16="http://schemas.microsoft.com/office/drawing/2014/main" id="{A8B43B93-28E5-FC26-0651-1453B4DBC988}"/>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78" name="Straight Connector 28777">
                  <a:extLst>
                    <a:ext uri="{FF2B5EF4-FFF2-40B4-BE49-F238E27FC236}">
                      <a16:creationId xmlns:a16="http://schemas.microsoft.com/office/drawing/2014/main" id="{89BABE15-52CB-B3D6-0C11-10FBAA5E4258}"/>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74" name="Group 28773">
                <a:extLst>
                  <a:ext uri="{FF2B5EF4-FFF2-40B4-BE49-F238E27FC236}">
                    <a16:creationId xmlns:a16="http://schemas.microsoft.com/office/drawing/2014/main" id="{C6DF0156-565F-0B29-508C-F1A11AA4AAF6}"/>
                  </a:ext>
                </a:extLst>
              </p:cNvPr>
              <p:cNvGrpSpPr/>
              <p:nvPr/>
            </p:nvGrpSpPr>
            <p:grpSpPr>
              <a:xfrm flipH="1">
                <a:off x="2930596" y="2161175"/>
                <a:ext cx="1170395" cy="1251305"/>
                <a:chOff x="2708451" y="1593172"/>
                <a:chExt cx="1990319" cy="1779640"/>
              </a:xfrm>
            </p:grpSpPr>
            <p:cxnSp>
              <p:nvCxnSpPr>
                <p:cNvPr id="28775" name="Straight Connector 28774">
                  <a:extLst>
                    <a:ext uri="{FF2B5EF4-FFF2-40B4-BE49-F238E27FC236}">
                      <a16:creationId xmlns:a16="http://schemas.microsoft.com/office/drawing/2014/main" id="{31820A93-827A-B42C-E977-4799DD864FF9}"/>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76" name="Straight Connector 28775">
                  <a:extLst>
                    <a:ext uri="{FF2B5EF4-FFF2-40B4-BE49-F238E27FC236}">
                      <a16:creationId xmlns:a16="http://schemas.microsoft.com/office/drawing/2014/main" id="{D92D21BB-CF94-A0F5-809C-E94880C5F756}"/>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28741" name="TextBox 28740">
              <a:extLst>
                <a:ext uri="{FF2B5EF4-FFF2-40B4-BE49-F238E27FC236}">
                  <a16:creationId xmlns:a16="http://schemas.microsoft.com/office/drawing/2014/main" id="{38F11BAE-97C4-37F4-15F0-3CEDD419CD7F}"/>
                </a:ext>
              </a:extLst>
            </p:cNvPr>
            <p:cNvSpPr txBox="1"/>
            <p:nvPr/>
          </p:nvSpPr>
          <p:spPr>
            <a:xfrm>
              <a:off x="6173838" y="6117579"/>
              <a:ext cx="4914985" cy="715971"/>
            </a:xfrm>
            <a:prstGeom prst="rect">
              <a:avLst/>
            </a:prstGeom>
            <a:noFill/>
          </p:spPr>
          <p:txBody>
            <a:bodyPr wrap="square">
              <a:spAutoFit/>
            </a:bodyPr>
            <a:lstStyle/>
            <a:p>
              <a:pPr algn="ctr"/>
              <a:r>
                <a:rPr lang="en-US" sz="2000" b="1" dirty="0"/>
                <a:t>Cystocele – </a:t>
              </a:r>
              <a:r>
                <a:rPr lang="en-US" sz="2000" b="1" dirty="0" err="1"/>
                <a:t>Blære</a:t>
              </a:r>
              <a:endParaRPr lang="en-US" sz="2000" b="1" dirty="0"/>
            </a:p>
            <a:p>
              <a:pPr algn="ctr"/>
              <a:r>
                <a:rPr lang="en-US" sz="1400" dirty="0"/>
                <a:t>Cystourethrocele – </a:t>
              </a:r>
              <a:r>
                <a:rPr lang="en-US" sz="1400" dirty="0" err="1"/>
                <a:t>Blære</a:t>
              </a:r>
              <a:r>
                <a:rPr lang="en-US" sz="1400" dirty="0"/>
                <a:t> </a:t>
              </a:r>
              <a:r>
                <a:rPr lang="en-US" sz="1400" dirty="0" err="1"/>
                <a:t>og</a:t>
              </a:r>
              <a:r>
                <a:rPr lang="en-US" sz="1400" dirty="0"/>
                <a:t> </a:t>
              </a:r>
              <a:r>
                <a:rPr lang="en-US" sz="1400" dirty="0" err="1"/>
                <a:t>urinrør</a:t>
              </a:r>
              <a:endParaRPr lang="en-US" sz="1400" dirty="0"/>
            </a:p>
          </p:txBody>
        </p:sp>
        <p:sp>
          <p:nvSpPr>
            <p:cNvPr id="28742" name="TextBox 28741">
              <a:extLst>
                <a:ext uri="{FF2B5EF4-FFF2-40B4-BE49-F238E27FC236}">
                  <a16:creationId xmlns:a16="http://schemas.microsoft.com/office/drawing/2014/main" id="{11FEE22C-F115-6150-98B1-EA4B72A33CA7}"/>
                </a:ext>
              </a:extLst>
            </p:cNvPr>
            <p:cNvSpPr txBox="1"/>
            <p:nvPr/>
          </p:nvSpPr>
          <p:spPr>
            <a:xfrm>
              <a:off x="856191" y="6117580"/>
              <a:ext cx="3726677" cy="465382"/>
            </a:xfrm>
            <a:prstGeom prst="rect">
              <a:avLst/>
            </a:prstGeom>
            <a:noFill/>
          </p:spPr>
          <p:txBody>
            <a:bodyPr wrap="square">
              <a:spAutoFit/>
            </a:bodyPr>
            <a:lstStyle/>
            <a:p>
              <a:pPr algn="ctr"/>
              <a:r>
                <a:rPr lang="en-US" sz="2000" b="1" dirty="0"/>
                <a:t>Normal </a:t>
              </a:r>
              <a:r>
                <a:rPr lang="en-US" sz="2000" b="1" dirty="0" err="1"/>
                <a:t>Anatomi</a:t>
              </a:r>
              <a:endParaRPr lang="en-US" sz="2000" b="1" dirty="0"/>
            </a:p>
          </p:txBody>
        </p:sp>
        <p:pic>
          <p:nvPicPr>
            <p:cNvPr id="28743" name="Picture 28742">
              <a:extLst>
                <a:ext uri="{FF2B5EF4-FFF2-40B4-BE49-F238E27FC236}">
                  <a16:creationId xmlns:a16="http://schemas.microsoft.com/office/drawing/2014/main" id="{75C859BB-E24F-BE02-1DDA-F1912F0669D6}"/>
                </a:ext>
              </a:extLst>
            </p:cNvPr>
            <p:cNvPicPr>
              <a:picLocks noChangeAspect="1"/>
            </p:cNvPicPr>
            <p:nvPr/>
          </p:nvPicPr>
          <p:blipFill>
            <a:blip r:embed="rId4"/>
            <a:stretch>
              <a:fillRect/>
            </a:stretch>
          </p:blipFill>
          <p:spPr>
            <a:xfrm>
              <a:off x="1184036" y="2175389"/>
              <a:ext cx="3499021" cy="3124126"/>
            </a:xfrm>
            <a:prstGeom prst="rect">
              <a:avLst/>
            </a:prstGeom>
          </p:spPr>
        </p:pic>
        <p:grpSp>
          <p:nvGrpSpPr>
            <p:cNvPr id="28744" name="Normal Anatomy Text">
              <a:extLst>
                <a:ext uri="{FF2B5EF4-FFF2-40B4-BE49-F238E27FC236}">
                  <a16:creationId xmlns:a16="http://schemas.microsoft.com/office/drawing/2014/main" id="{1C541388-8BE8-2F7F-5F75-8C1AD36BC026}"/>
                </a:ext>
              </a:extLst>
            </p:cNvPr>
            <p:cNvGrpSpPr/>
            <p:nvPr/>
          </p:nvGrpSpPr>
          <p:grpSpPr>
            <a:xfrm>
              <a:off x="-876266" y="1783243"/>
              <a:ext cx="6628177" cy="3827134"/>
              <a:chOff x="-876266" y="1783243"/>
              <a:chExt cx="6628177" cy="3827134"/>
            </a:xfrm>
          </p:grpSpPr>
          <p:sp>
            <p:nvSpPr>
              <p:cNvPr id="28745" name="TextBox 28744">
                <a:extLst>
                  <a:ext uri="{FF2B5EF4-FFF2-40B4-BE49-F238E27FC236}">
                    <a16:creationId xmlns:a16="http://schemas.microsoft.com/office/drawing/2014/main" id="{A05B5831-7E21-66B5-6301-2C8600E0AFE2}"/>
                  </a:ext>
                </a:extLst>
              </p:cNvPr>
              <p:cNvSpPr txBox="1"/>
              <p:nvPr/>
            </p:nvSpPr>
            <p:spPr>
              <a:xfrm>
                <a:off x="-876266" y="3289587"/>
                <a:ext cx="1970315" cy="429583"/>
              </a:xfrm>
              <a:prstGeom prst="rect">
                <a:avLst/>
              </a:prstGeom>
              <a:noFill/>
            </p:spPr>
            <p:txBody>
              <a:bodyPr wrap="square" rtlCol="0">
                <a:spAutoFit/>
              </a:bodyPr>
              <a:lstStyle/>
              <a:p>
                <a:pPr algn="r"/>
                <a:r>
                  <a:rPr lang="en-US" dirty="0" err="1"/>
                  <a:t>Blære</a:t>
                </a:r>
                <a:endParaRPr lang="en-US" dirty="0"/>
              </a:p>
            </p:txBody>
          </p:sp>
          <p:sp>
            <p:nvSpPr>
              <p:cNvPr id="28746" name="TextBox 28745">
                <a:extLst>
                  <a:ext uri="{FF2B5EF4-FFF2-40B4-BE49-F238E27FC236}">
                    <a16:creationId xmlns:a16="http://schemas.microsoft.com/office/drawing/2014/main" id="{DE4B90A1-5136-9C60-A446-48F07B57BC00}"/>
                  </a:ext>
                </a:extLst>
              </p:cNvPr>
              <p:cNvSpPr txBox="1"/>
              <p:nvPr/>
            </p:nvSpPr>
            <p:spPr>
              <a:xfrm>
                <a:off x="3754413" y="1783243"/>
                <a:ext cx="1970315" cy="429583"/>
              </a:xfrm>
              <a:prstGeom prst="rect">
                <a:avLst/>
              </a:prstGeom>
              <a:noFill/>
            </p:spPr>
            <p:txBody>
              <a:bodyPr wrap="square" rtlCol="0">
                <a:spAutoFit/>
              </a:bodyPr>
              <a:lstStyle/>
              <a:p>
                <a:r>
                  <a:rPr lang="en-US" dirty="0" err="1"/>
                  <a:t>Livmor</a:t>
                </a:r>
                <a:endParaRPr lang="en-US" dirty="0"/>
              </a:p>
            </p:txBody>
          </p:sp>
          <p:sp>
            <p:nvSpPr>
              <p:cNvPr id="28747" name="TextBox 28746">
                <a:extLst>
                  <a:ext uri="{FF2B5EF4-FFF2-40B4-BE49-F238E27FC236}">
                    <a16:creationId xmlns:a16="http://schemas.microsoft.com/office/drawing/2014/main" id="{C52C390D-A835-6ECD-B8D9-EC34411F3AF8}"/>
                  </a:ext>
                </a:extLst>
              </p:cNvPr>
              <p:cNvSpPr txBox="1"/>
              <p:nvPr/>
            </p:nvSpPr>
            <p:spPr>
              <a:xfrm>
                <a:off x="-832065" y="4161701"/>
                <a:ext cx="1970315" cy="429583"/>
              </a:xfrm>
              <a:prstGeom prst="rect">
                <a:avLst/>
              </a:prstGeom>
              <a:noFill/>
            </p:spPr>
            <p:txBody>
              <a:bodyPr wrap="square" rtlCol="0">
                <a:spAutoFit/>
              </a:bodyPr>
              <a:lstStyle/>
              <a:p>
                <a:pPr algn="r"/>
                <a:r>
                  <a:rPr lang="en-US" dirty="0" err="1"/>
                  <a:t>Urinrør</a:t>
                </a:r>
                <a:endParaRPr lang="en-US" dirty="0"/>
              </a:p>
            </p:txBody>
          </p:sp>
          <p:sp>
            <p:nvSpPr>
              <p:cNvPr id="28748" name="TextBox 28747">
                <a:extLst>
                  <a:ext uri="{FF2B5EF4-FFF2-40B4-BE49-F238E27FC236}">
                    <a16:creationId xmlns:a16="http://schemas.microsoft.com/office/drawing/2014/main" id="{30A116BB-8616-83F3-5D80-2448BA0FEF0B}"/>
                  </a:ext>
                </a:extLst>
              </p:cNvPr>
              <p:cNvSpPr txBox="1"/>
              <p:nvPr/>
            </p:nvSpPr>
            <p:spPr>
              <a:xfrm>
                <a:off x="-737034" y="5051932"/>
                <a:ext cx="1970315" cy="369332"/>
              </a:xfrm>
              <a:prstGeom prst="rect">
                <a:avLst/>
              </a:prstGeom>
              <a:noFill/>
            </p:spPr>
            <p:txBody>
              <a:bodyPr wrap="square" rtlCol="0">
                <a:spAutoFit/>
              </a:bodyPr>
              <a:lstStyle/>
              <a:p>
                <a:pPr algn="r"/>
                <a:r>
                  <a:rPr lang="en-US" dirty="0"/>
                  <a:t>Vagina</a:t>
                </a:r>
              </a:p>
            </p:txBody>
          </p:sp>
          <p:sp>
            <p:nvSpPr>
              <p:cNvPr id="28749" name="TextBox 28748">
                <a:extLst>
                  <a:ext uri="{FF2B5EF4-FFF2-40B4-BE49-F238E27FC236}">
                    <a16:creationId xmlns:a16="http://schemas.microsoft.com/office/drawing/2014/main" id="{82131513-1EBC-0E15-910C-5B106E153EA6}"/>
                  </a:ext>
                </a:extLst>
              </p:cNvPr>
              <p:cNvSpPr txBox="1"/>
              <p:nvPr/>
            </p:nvSpPr>
            <p:spPr>
              <a:xfrm>
                <a:off x="3781596" y="5180794"/>
                <a:ext cx="1970315" cy="429583"/>
              </a:xfrm>
              <a:prstGeom prst="rect">
                <a:avLst/>
              </a:prstGeom>
              <a:noFill/>
            </p:spPr>
            <p:txBody>
              <a:bodyPr wrap="square" rtlCol="0">
                <a:spAutoFit/>
              </a:bodyPr>
              <a:lstStyle/>
              <a:p>
                <a:r>
                  <a:rPr lang="en-US" dirty="0" err="1"/>
                  <a:t>Rektum</a:t>
                </a:r>
                <a:endParaRPr lang="en-US" dirty="0"/>
              </a:p>
            </p:txBody>
          </p:sp>
          <p:grpSp>
            <p:nvGrpSpPr>
              <p:cNvPr id="28750" name="Group 28749">
                <a:extLst>
                  <a:ext uri="{FF2B5EF4-FFF2-40B4-BE49-F238E27FC236}">
                    <a16:creationId xmlns:a16="http://schemas.microsoft.com/office/drawing/2014/main" id="{342DBA38-2165-F733-A808-DD17B44601B5}"/>
                  </a:ext>
                </a:extLst>
              </p:cNvPr>
              <p:cNvGrpSpPr/>
              <p:nvPr/>
            </p:nvGrpSpPr>
            <p:grpSpPr>
              <a:xfrm>
                <a:off x="1039146" y="3507711"/>
                <a:ext cx="1288409" cy="376851"/>
                <a:chOff x="2708451" y="1593172"/>
                <a:chExt cx="1990319" cy="1779640"/>
              </a:xfrm>
            </p:grpSpPr>
            <p:cxnSp>
              <p:nvCxnSpPr>
                <p:cNvPr id="28763" name="Straight Connector 28762">
                  <a:extLst>
                    <a:ext uri="{FF2B5EF4-FFF2-40B4-BE49-F238E27FC236}">
                      <a16:creationId xmlns:a16="http://schemas.microsoft.com/office/drawing/2014/main" id="{A60EE44B-722F-0F6F-D878-4E46E99F1DE7}"/>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64" name="Straight Connector 28763">
                  <a:extLst>
                    <a:ext uri="{FF2B5EF4-FFF2-40B4-BE49-F238E27FC236}">
                      <a16:creationId xmlns:a16="http://schemas.microsoft.com/office/drawing/2014/main" id="{02B1640C-7C8F-9C01-4AA5-8710A7BA0DD7}"/>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1" name="Group 28750">
                <a:extLst>
                  <a:ext uri="{FF2B5EF4-FFF2-40B4-BE49-F238E27FC236}">
                    <a16:creationId xmlns:a16="http://schemas.microsoft.com/office/drawing/2014/main" id="{90BE0164-E76C-4FF2-B687-80F4B787A9CE}"/>
                  </a:ext>
                </a:extLst>
              </p:cNvPr>
              <p:cNvGrpSpPr/>
              <p:nvPr/>
            </p:nvGrpSpPr>
            <p:grpSpPr>
              <a:xfrm flipV="1">
                <a:off x="1071458" y="4223692"/>
                <a:ext cx="1311107" cy="146747"/>
                <a:chOff x="2708451" y="1593172"/>
                <a:chExt cx="1990319" cy="1779640"/>
              </a:xfrm>
            </p:grpSpPr>
            <p:cxnSp>
              <p:nvCxnSpPr>
                <p:cNvPr id="28761" name="Straight Connector 28760">
                  <a:extLst>
                    <a:ext uri="{FF2B5EF4-FFF2-40B4-BE49-F238E27FC236}">
                      <a16:creationId xmlns:a16="http://schemas.microsoft.com/office/drawing/2014/main" id="{C44F05DB-4F07-0A64-0533-F3F790B8761C}"/>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62" name="Straight Connector 28761">
                  <a:extLst>
                    <a:ext uri="{FF2B5EF4-FFF2-40B4-BE49-F238E27FC236}">
                      <a16:creationId xmlns:a16="http://schemas.microsoft.com/office/drawing/2014/main" id="{5410EF77-B3C4-A722-CF53-24B828BBF762}"/>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2" name="Group 28751">
                <a:extLst>
                  <a:ext uri="{FF2B5EF4-FFF2-40B4-BE49-F238E27FC236}">
                    <a16:creationId xmlns:a16="http://schemas.microsoft.com/office/drawing/2014/main" id="{4B5971E8-24B3-B03A-0A71-067AB544448B}"/>
                  </a:ext>
                </a:extLst>
              </p:cNvPr>
              <p:cNvGrpSpPr/>
              <p:nvPr/>
            </p:nvGrpSpPr>
            <p:grpSpPr>
              <a:xfrm flipV="1">
                <a:off x="1201761" y="4566055"/>
                <a:ext cx="1624008" cy="632714"/>
                <a:chOff x="2708451" y="1593172"/>
                <a:chExt cx="2864375" cy="1395580"/>
              </a:xfrm>
            </p:grpSpPr>
            <p:cxnSp>
              <p:nvCxnSpPr>
                <p:cNvPr id="28759" name="Straight Connector 28758">
                  <a:extLst>
                    <a:ext uri="{FF2B5EF4-FFF2-40B4-BE49-F238E27FC236}">
                      <a16:creationId xmlns:a16="http://schemas.microsoft.com/office/drawing/2014/main" id="{5AA97A6C-5810-CDDF-1064-78B55A268DBB}"/>
                    </a:ext>
                  </a:extLst>
                </p:cNvPr>
                <p:cNvCxnSpPr>
                  <a:cxnSpLocks/>
                </p:cNvCxnSpPr>
                <p:nvPr/>
              </p:nvCxnSpPr>
              <p:spPr>
                <a:xfrm>
                  <a:off x="2708451" y="1593172"/>
                  <a:ext cx="2864375" cy="139558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60" name="Straight Connector 28759">
                  <a:extLst>
                    <a:ext uri="{FF2B5EF4-FFF2-40B4-BE49-F238E27FC236}">
                      <a16:creationId xmlns:a16="http://schemas.microsoft.com/office/drawing/2014/main" id="{593682DA-6FC2-68AC-709C-51B81BB0C5E6}"/>
                    </a:ext>
                  </a:extLst>
                </p:cNvPr>
                <p:cNvCxnSpPr>
                  <a:cxnSpLocks/>
                </p:cNvCxnSpPr>
                <p:nvPr/>
              </p:nvCxnSpPr>
              <p:spPr>
                <a:xfrm>
                  <a:off x="2723014" y="1593172"/>
                  <a:ext cx="2849812" cy="139558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3" name="Group 28752">
                <a:extLst>
                  <a:ext uri="{FF2B5EF4-FFF2-40B4-BE49-F238E27FC236}">
                    <a16:creationId xmlns:a16="http://schemas.microsoft.com/office/drawing/2014/main" id="{98B57618-D374-9C33-FAC4-7AE83B2706ED}"/>
                  </a:ext>
                </a:extLst>
              </p:cNvPr>
              <p:cNvGrpSpPr/>
              <p:nvPr/>
            </p:nvGrpSpPr>
            <p:grpSpPr>
              <a:xfrm flipH="1" flipV="1">
                <a:off x="3422521" y="4114400"/>
                <a:ext cx="668677" cy="1111915"/>
                <a:chOff x="2708451" y="1593172"/>
                <a:chExt cx="1990319" cy="1779640"/>
              </a:xfrm>
            </p:grpSpPr>
            <p:cxnSp>
              <p:nvCxnSpPr>
                <p:cNvPr id="28757" name="Straight Connector 28756">
                  <a:extLst>
                    <a:ext uri="{FF2B5EF4-FFF2-40B4-BE49-F238E27FC236}">
                      <a16:creationId xmlns:a16="http://schemas.microsoft.com/office/drawing/2014/main" id="{7AFF8BD1-B482-039D-CC4B-AFBED051BC3A}"/>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58" name="Straight Connector 28757">
                  <a:extLst>
                    <a:ext uri="{FF2B5EF4-FFF2-40B4-BE49-F238E27FC236}">
                      <a16:creationId xmlns:a16="http://schemas.microsoft.com/office/drawing/2014/main" id="{B674EDCA-EFA1-21FF-1A95-4374A93F99FF}"/>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754" name="Group 28753">
                <a:extLst>
                  <a:ext uri="{FF2B5EF4-FFF2-40B4-BE49-F238E27FC236}">
                    <a16:creationId xmlns:a16="http://schemas.microsoft.com/office/drawing/2014/main" id="{E4E2CAB6-7337-F988-FEB0-4C1546796802}"/>
                  </a:ext>
                </a:extLst>
              </p:cNvPr>
              <p:cNvGrpSpPr/>
              <p:nvPr/>
            </p:nvGrpSpPr>
            <p:grpSpPr>
              <a:xfrm flipH="1">
                <a:off x="2930596" y="2161175"/>
                <a:ext cx="1170395" cy="1251305"/>
                <a:chOff x="2708451" y="1593172"/>
                <a:chExt cx="1990319" cy="1779640"/>
              </a:xfrm>
            </p:grpSpPr>
            <p:cxnSp>
              <p:nvCxnSpPr>
                <p:cNvPr id="28755" name="Straight Connector 28754">
                  <a:extLst>
                    <a:ext uri="{FF2B5EF4-FFF2-40B4-BE49-F238E27FC236}">
                      <a16:creationId xmlns:a16="http://schemas.microsoft.com/office/drawing/2014/main" id="{D924EB56-8468-B73F-9C23-3E601EACFC61}"/>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756" name="Straight Connector 28755">
                  <a:extLst>
                    <a:ext uri="{FF2B5EF4-FFF2-40B4-BE49-F238E27FC236}">
                      <a16:creationId xmlns:a16="http://schemas.microsoft.com/office/drawing/2014/main" id="{8624FBB6-1ED2-0F95-763A-C8B2FEB218C5}"/>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38317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a:t>Posterior vaginal wall prolapse</a:t>
            </a:r>
            <a:endParaRPr lang="en-US" altLang="en-US" dirty="0"/>
          </a:p>
        </p:txBody>
      </p:sp>
      <p:grpSp>
        <p:nvGrpSpPr>
          <p:cNvPr id="28701" name="Group 28700">
            <a:extLst>
              <a:ext uri="{FF2B5EF4-FFF2-40B4-BE49-F238E27FC236}">
                <a16:creationId xmlns:a16="http://schemas.microsoft.com/office/drawing/2014/main" id="{D1F41291-F7A1-9B88-56DB-31FBF6C18D33}"/>
              </a:ext>
            </a:extLst>
          </p:cNvPr>
          <p:cNvGrpSpPr/>
          <p:nvPr/>
        </p:nvGrpSpPr>
        <p:grpSpPr>
          <a:xfrm>
            <a:off x="301371" y="2056023"/>
            <a:ext cx="11225611" cy="4065554"/>
            <a:chOff x="-876266" y="1783243"/>
            <a:chExt cx="13274124" cy="4807460"/>
          </a:xfrm>
        </p:grpSpPr>
        <p:pic>
          <p:nvPicPr>
            <p:cNvPr id="11" name="Picture 10">
              <a:extLst>
                <a:ext uri="{FF2B5EF4-FFF2-40B4-BE49-F238E27FC236}">
                  <a16:creationId xmlns:a16="http://schemas.microsoft.com/office/drawing/2014/main" id="{97FF1C25-0DBD-0FA9-2813-7C757562A4F1}"/>
                </a:ext>
              </a:extLst>
            </p:cNvPr>
            <p:cNvPicPr>
              <a:picLocks noChangeAspect="1"/>
            </p:cNvPicPr>
            <p:nvPr/>
          </p:nvPicPr>
          <p:blipFill>
            <a:blip r:embed="rId3"/>
            <a:stretch>
              <a:fillRect/>
            </a:stretch>
          </p:blipFill>
          <p:spPr>
            <a:xfrm>
              <a:off x="1184036" y="2175389"/>
              <a:ext cx="3499021" cy="3124126"/>
            </a:xfrm>
            <a:prstGeom prst="rect">
              <a:avLst/>
            </a:prstGeom>
          </p:spPr>
        </p:pic>
        <p:pic>
          <p:nvPicPr>
            <p:cNvPr id="12" name="Picture 11">
              <a:extLst>
                <a:ext uri="{FF2B5EF4-FFF2-40B4-BE49-F238E27FC236}">
                  <a16:creationId xmlns:a16="http://schemas.microsoft.com/office/drawing/2014/main" id="{7E54568A-78F6-7624-FFF9-0FB21A66EB28}"/>
                </a:ext>
              </a:extLst>
            </p:cNvPr>
            <p:cNvPicPr>
              <a:picLocks noChangeAspect="1"/>
            </p:cNvPicPr>
            <p:nvPr/>
          </p:nvPicPr>
          <p:blipFill>
            <a:blip r:embed="rId4"/>
            <a:stretch>
              <a:fillRect/>
            </a:stretch>
          </p:blipFill>
          <p:spPr>
            <a:xfrm>
              <a:off x="6917004" y="2213742"/>
              <a:ext cx="3473678" cy="3124126"/>
            </a:xfrm>
            <a:prstGeom prst="rect">
              <a:avLst/>
            </a:prstGeom>
          </p:spPr>
        </p:pic>
        <p:grpSp>
          <p:nvGrpSpPr>
            <p:cNvPr id="13" name="Normal Anatomy Text">
              <a:extLst>
                <a:ext uri="{FF2B5EF4-FFF2-40B4-BE49-F238E27FC236}">
                  <a16:creationId xmlns:a16="http://schemas.microsoft.com/office/drawing/2014/main" id="{4246DB38-D7BD-C41B-718C-5A4203A64A38}"/>
                </a:ext>
              </a:extLst>
            </p:cNvPr>
            <p:cNvGrpSpPr/>
            <p:nvPr/>
          </p:nvGrpSpPr>
          <p:grpSpPr>
            <a:xfrm>
              <a:off x="-876266" y="1783243"/>
              <a:ext cx="6628177" cy="3766883"/>
              <a:chOff x="-876266" y="1783243"/>
              <a:chExt cx="6628177" cy="3766883"/>
            </a:xfrm>
          </p:grpSpPr>
          <p:sp>
            <p:nvSpPr>
              <p:cNvPr id="14" name="TextBox 13">
                <a:extLst>
                  <a:ext uri="{FF2B5EF4-FFF2-40B4-BE49-F238E27FC236}">
                    <a16:creationId xmlns:a16="http://schemas.microsoft.com/office/drawing/2014/main" id="{725246F9-2F8E-FE30-D814-0A26E62E1B3A}"/>
                  </a:ext>
                </a:extLst>
              </p:cNvPr>
              <p:cNvSpPr txBox="1"/>
              <p:nvPr/>
            </p:nvSpPr>
            <p:spPr>
              <a:xfrm>
                <a:off x="-876266" y="3289587"/>
                <a:ext cx="1970315" cy="369332"/>
              </a:xfrm>
              <a:prstGeom prst="rect">
                <a:avLst/>
              </a:prstGeom>
              <a:noFill/>
            </p:spPr>
            <p:txBody>
              <a:bodyPr wrap="square" rtlCol="0">
                <a:spAutoFit/>
              </a:bodyPr>
              <a:lstStyle/>
              <a:p>
                <a:pPr algn="r"/>
                <a:r>
                  <a:rPr lang="en-US" dirty="0"/>
                  <a:t>Bladder</a:t>
                </a:r>
              </a:p>
            </p:txBody>
          </p:sp>
          <p:sp>
            <p:nvSpPr>
              <p:cNvPr id="15" name="TextBox 14">
                <a:extLst>
                  <a:ext uri="{FF2B5EF4-FFF2-40B4-BE49-F238E27FC236}">
                    <a16:creationId xmlns:a16="http://schemas.microsoft.com/office/drawing/2014/main" id="{41F804CD-3816-C4D9-BE18-985E0EB3D992}"/>
                  </a:ext>
                </a:extLst>
              </p:cNvPr>
              <p:cNvSpPr txBox="1"/>
              <p:nvPr/>
            </p:nvSpPr>
            <p:spPr>
              <a:xfrm>
                <a:off x="3754413" y="1783243"/>
                <a:ext cx="1970315" cy="369332"/>
              </a:xfrm>
              <a:prstGeom prst="rect">
                <a:avLst/>
              </a:prstGeom>
              <a:noFill/>
            </p:spPr>
            <p:txBody>
              <a:bodyPr wrap="square" rtlCol="0">
                <a:spAutoFit/>
              </a:bodyPr>
              <a:lstStyle/>
              <a:p>
                <a:r>
                  <a:rPr lang="en-US" dirty="0"/>
                  <a:t>Uterus</a:t>
                </a:r>
              </a:p>
            </p:txBody>
          </p:sp>
          <p:sp>
            <p:nvSpPr>
              <p:cNvPr id="16" name="TextBox 15">
                <a:extLst>
                  <a:ext uri="{FF2B5EF4-FFF2-40B4-BE49-F238E27FC236}">
                    <a16:creationId xmlns:a16="http://schemas.microsoft.com/office/drawing/2014/main" id="{6D7CC177-FA9B-B5D9-A4F9-B8ABFD25AA17}"/>
                  </a:ext>
                </a:extLst>
              </p:cNvPr>
              <p:cNvSpPr txBox="1"/>
              <p:nvPr/>
            </p:nvSpPr>
            <p:spPr>
              <a:xfrm>
                <a:off x="-832065" y="4161701"/>
                <a:ext cx="1970315" cy="369332"/>
              </a:xfrm>
              <a:prstGeom prst="rect">
                <a:avLst/>
              </a:prstGeom>
              <a:noFill/>
            </p:spPr>
            <p:txBody>
              <a:bodyPr wrap="square" rtlCol="0">
                <a:spAutoFit/>
              </a:bodyPr>
              <a:lstStyle/>
              <a:p>
                <a:pPr algn="r"/>
                <a:r>
                  <a:rPr lang="en-US" dirty="0"/>
                  <a:t>Urethra</a:t>
                </a:r>
              </a:p>
            </p:txBody>
          </p:sp>
          <p:sp>
            <p:nvSpPr>
              <p:cNvPr id="17" name="TextBox 16">
                <a:extLst>
                  <a:ext uri="{FF2B5EF4-FFF2-40B4-BE49-F238E27FC236}">
                    <a16:creationId xmlns:a16="http://schemas.microsoft.com/office/drawing/2014/main" id="{E310D057-594B-BBD8-86C5-10DBCF734B17}"/>
                  </a:ext>
                </a:extLst>
              </p:cNvPr>
              <p:cNvSpPr txBox="1"/>
              <p:nvPr/>
            </p:nvSpPr>
            <p:spPr>
              <a:xfrm>
                <a:off x="-737034" y="5051932"/>
                <a:ext cx="1970315" cy="369332"/>
              </a:xfrm>
              <a:prstGeom prst="rect">
                <a:avLst/>
              </a:prstGeom>
              <a:noFill/>
            </p:spPr>
            <p:txBody>
              <a:bodyPr wrap="square" rtlCol="0">
                <a:spAutoFit/>
              </a:bodyPr>
              <a:lstStyle/>
              <a:p>
                <a:pPr algn="r"/>
                <a:r>
                  <a:rPr lang="en-US" dirty="0"/>
                  <a:t>Vagina</a:t>
                </a:r>
              </a:p>
            </p:txBody>
          </p:sp>
          <p:sp>
            <p:nvSpPr>
              <p:cNvPr id="18" name="TextBox 17">
                <a:extLst>
                  <a:ext uri="{FF2B5EF4-FFF2-40B4-BE49-F238E27FC236}">
                    <a16:creationId xmlns:a16="http://schemas.microsoft.com/office/drawing/2014/main" id="{595D4670-055F-DC91-0ED6-3D6EEBCCE508}"/>
                  </a:ext>
                </a:extLst>
              </p:cNvPr>
              <p:cNvSpPr txBox="1"/>
              <p:nvPr/>
            </p:nvSpPr>
            <p:spPr>
              <a:xfrm>
                <a:off x="3781596" y="5180794"/>
                <a:ext cx="1970315" cy="369332"/>
              </a:xfrm>
              <a:prstGeom prst="rect">
                <a:avLst/>
              </a:prstGeom>
              <a:noFill/>
            </p:spPr>
            <p:txBody>
              <a:bodyPr wrap="square" rtlCol="0">
                <a:spAutoFit/>
              </a:bodyPr>
              <a:lstStyle/>
              <a:p>
                <a:r>
                  <a:rPr lang="en-US" dirty="0"/>
                  <a:t>Rectum</a:t>
                </a:r>
              </a:p>
            </p:txBody>
          </p:sp>
          <p:grpSp>
            <p:nvGrpSpPr>
              <p:cNvPr id="19" name="Group 18">
                <a:extLst>
                  <a:ext uri="{FF2B5EF4-FFF2-40B4-BE49-F238E27FC236}">
                    <a16:creationId xmlns:a16="http://schemas.microsoft.com/office/drawing/2014/main" id="{01B60D86-90B5-053C-92A6-DA3FFD850079}"/>
                  </a:ext>
                </a:extLst>
              </p:cNvPr>
              <p:cNvGrpSpPr/>
              <p:nvPr/>
            </p:nvGrpSpPr>
            <p:grpSpPr>
              <a:xfrm>
                <a:off x="1039146" y="3507711"/>
                <a:ext cx="1288409" cy="376851"/>
                <a:chOff x="2708451" y="1593172"/>
                <a:chExt cx="1990319" cy="1779640"/>
              </a:xfrm>
            </p:grpSpPr>
            <p:cxnSp>
              <p:nvCxnSpPr>
                <p:cNvPr id="28672" name="Straight Connector 28671">
                  <a:extLst>
                    <a:ext uri="{FF2B5EF4-FFF2-40B4-BE49-F238E27FC236}">
                      <a16:creationId xmlns:a16="http://schemas.microsoft.com/office/drawing/2014/main" id="{4319EA40-DCBB-DB9E-03BD-4EEE78225E6D}"/>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73" name="Straight Connector 28672">
                  <a:extLst>
                    <a:ext uri="{FF2B5EF4-FFF2-40B4-BE49-F238E27FC236}">
                      <a16:creationId xmlns:a16="http://schemas.microsoft.com/office/drawing/2014/main" id="{BFF33824-10A6-3B22-CEF5-25935BC49A77}"/>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934A368D-B01D-8E23-9E36-91DB98E6FB58}"/>
                  </a:ext>
                </a:extLst>
              </p:cNvPr>
              <p:cNvGrpSpPr/>
              <p:nvPr/>
            </p:nvGrpSpPr>
            <p:grpSpPr>
              <a:xfrm flipV="1">
                <a:off x="1071458" y="4223692"/>
                <a:ext cx="1311107" cy="146747"/>
                <a:chOff x="2708451" y="1593172"/>
                <a:chExt cx="1990319" cy="1779640"/>
              </a:xfrm>
            </p:grpSpPr>
            <p:cxnSp>
              <p:nvCxnSpPr>
                <p:cNvPr id="30" name="Straight Connector 29">
                  <a:extLst>
                    <a:ext uri="{FF2B5EF4-FFF2-40B4-BE49-F238E27FC236}">
                      <a16:creationId xmlns:a16="http://schemas.microsoft.com/office/drawing/2014/main" id="{7C0CFFB2-FFB8-7971-E75A-775BE70004B8}"/>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1625E9E-CB3D-3B2E-892A-25B3F8F2CB5F}"/>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61645D02-0831-BE53-D182-BDCEE8505D99}"/>
                  </a:ext>
                </a:extLst>
              </p:cNvPr>
              <p:cNvGrpSpPr/>
              <p:nvPr/>
            </p:nvGrpSpPr>
            <p:grpSpPr>
              <a:xfrm flipV="1">
                <a:off x="1201761" y="4566055"/>
                <a:ext cx="1624008" cy="632714"/>
                <a:chOff x="2708451" y="1593172"/>
                <a:chExt cx="2864375" cy="1395580"/>
              </a:xfrm>
            </p:grpSpPr>
            <p:cxnSp>
              <p:nvCxnSpPr>
                <p:cNvPr id="28" name="Straight Connector 27">
                  <a:extLst>
                    <a:ext uri="{FF2B5EF4-FFF2-40B4-BE49-F238E27FC236}">
                      <a16:creationId xmlns:a16="http://schemas.microsoft.com/office/drawing/2014/main" id="{AE6AFF25-B889-7739-811D-C7417F328689}"/>
                    </a:ext>
                  </a:extLst>
                </p:cNvPr>
                <p:cNvCxnSpPr>
                  <a:cxnSpLocks/>
                </p:cNvCxnSpPr>
                <p:nvPr/>
              </p:nvCxnSpPr>
              <p:spPr>
                <a:xfrm>
                  <a:off x="2708451" y="1593172"/>
                  <a:ext cx="2864375" cy="139558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5253377-D8DE-CEC5-A428-668FB5C62BCA}"/>
                    </a:ext>
                  </a:extLst>
                </p:cNvPr>
                <p:cNvCxnSpPr>
                  <a:cxnSpLocks/>
                </p:cNvCxnSpPr>
                <p:nvPr/>
              </p:nvCxnSpPr>
              <p:spPr>
                <a:xfrm>
                  <a:off x="2723014" y="1593172"/>
                  <a:ext cx="2849812" cy="139558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C69E25DD-AF54-11F2-E076-1E59383C992D}"/>
                  </a:ext>
                </a:extLst>
              </p:cNvPr>
              <p:cNvGrpSpPr/>
              <p:nvPr/>
            </p:nvGrpSpPr>
            <p:grpSpPr>
              <a:xfrm flipH="1" flipV="1">
                <a:off x="3422521" y="4114400"/>
                <a:ext cx="668677" cy="1111915"/>
                <a:chOff x="2708451" y="1593172"/>
                <a:chExt cx="1990319" cy="1779640"/>
              </a:xfrm>
            </p:grpSpPr>
            <p:cxnSp>
              <p:nvCxnSpPr>
                <p:cNvPr id="26" name="Straight Connector 25">
                  <a:extLst>
                    <a:ext uri="{FF2B5EF4-FFF2-40B4-BE49-F238E27FC236}">
                      <a16:creationId xmlns:a16="http://schemas.microsoft.com/office/drawing/2014/main" id="{33487728-F0C9-0FB3-2D44-31AB51EA4744}"/>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6D3E962-DBC8-F68C-0D90-FF1022FB349E}"/>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3EE72AC3-D1FD-6FEF-DE4F-CA025C729169}"/>
                  </a:ext>
                </a:extLst>
              </p:cNvPr>
              <p:cNvGrpSpPr/>
              <p:nvPr/>
            </p:nvGrpSpPr>
            <p:grpSpPr>
              <a:xfrm flipH="1">
                <a:off x="2930596" y="2161175"/>
                <a:ext cx="1170395" cy="1251305"/>
                <a:chOff x="2708451" y="1593172"/>
                <a:chExt cx="1990319" cy="1779640"/>
              </a:xfrm>
            </p:grpSpPr>
            <p:cxnSp>
              <p:nvCxnSpPr>
                <p:cNvPr id="24" name="Straight Connector 23">
                  <a:extLst>
                    <a:ext uri="{FF2B5EF4-FFF2-40B4-BE49-F238E27FC236}">
                      <a16:creationId xmlns:a16="http://schemas.microsoft.com/office/drawing/2014/main" id="{C09E96AA-494B-8AAC-E544-20DCC72C3461}"/>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DB63D91-12F7-C887-3845-748EC9D64BD3}"/>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28675" name="Rectocele Text">
              <a:extLst>
                <a:ext uri="{FF2B5EF4-FFF2-40B4-BE49-F238E27FC236}">
                  <a16:creationId xmlns:a16="http://schemas.microsoft.com/office/drawing/2014/main" id="{0BAA98E8-1FA7-BDDF-3603-206D57D38FF2}"/>
                </a:ext>
              </a:extLst>
            </p:cNvPr>
            <p:cNvGrpSpPr/>
            <p:nvPr/>
          </p:nvGrpSpPr>
          <p:grpSpPr>
            <a:xfrm>
              <a:off x="4859523" y="1783243"/>
              <a:ext cx="7538335" cy="3766883"/>
              <a:chOff x="-876266" y="1783243"/>
              <a:chExt cx="7538335" cy="3766883"/>
            </a:xfrm>
          </p:grpSpPr>
          <p:sp>
            <p:nvSpPr>
              <p:cNvPr id="28676" name="TextBox 28675">
                <a:extLst>
                  <a:ext uri="{FF2B5EF4-FFF2-40B4-BE49-F238E27FC236}">
                    <a16:creationId xmlns:a16="http://schemas.microsoft.com/office/drawing/2014/main" id="{C080F6E3-93AA-CD5D-1954-320156EDFCB4}"/>
                  </a:ext>
                </a:extLst>
              </p:cNvPr>
              <p:cNvSpPr txBox="1"/>
              <p:nvPr/>
            </p:nvSpPr>
            <p:spPr>
              <a:xfrm>
                <a:off x="-876266" y="3289587"/>
                <a:ext cx="1970315" cy="369332"/>
              </a:xfrm>
              <a:prstGeom prst="rect">
                <a:avLst/>
              </a:prstGeom>
              <a:noFill/>
            </p:spPr>
            <p:txBody>
              <a:bodyPr wrap="square" rtlCol="0">
                <a:spAutoFit/>
              </a:bodyPr>
              <a:lstStyle/>
              <a:p>
                <a:pPr algn="r"/>
                <a:r>
                  <a:rPr lang="en-US" dirty="0"/>
                  <a:t>Bladder</a:t>
                </a:r>
              </a:p>
            </p:txBody>
          </p:sp>
          <p:sp>
            <p:nvSpPr>
              <p:cNvPr id="28677" name="TextBox 28676">
                <a:extLst>
                  <a:ext uri="{FF2B5EF4-FFF2-40B4-BE49-F238E27FC236}">
                    <a16:creationId xmlns:a16="http://schemas.microsoft.com/office/drawing/2014/main" id="{C95C4FF4-5A59-536D-D957-0C1518B8C277}"/>
                  </a:ext>
                </a:extLst>
              </p:cNvPr>
              <p:cNvSpPr txBox="1"/>
              <p:nvPr/>
            </p:nvSpPr>
            <p:spPr>
              <a:xfrm>
                <a:off x="3754413" y="1783243"/>
                <a:ext cx="1970315" cy="369332"/>
              </a:xfrm>
              <a:prstGeom prst="rect">
                <a:avLst/>
              </a:prstGeom>
              <a:noFill/>
            </p:spPr>
            <p:txBody>
              <a:bodyPr wrap="square" rtlCol="0">
                <a:spAutoFit/>
              </a:bodyPr>
              <a:lstStyle/>
              <a:p>
                <a:r>
                  <a:rPr lang="en-US" dirty="0"/>
                  <a:t>Uterus</a:t>
                </a:r>
              </a:p>
            </p:txBody>
          </p:sp>
          <p:sp>
            <p:nvSpPr>
              <p:cNvPr id="28678" name="TextBox 28677">
                <a:extLst>
                  <a:ext uri="{FF2B5EF4-FFF2-40B4-BE49-F238E27FC236}">
                    <a16:creationId xmlns:a16="http://schemas.microsoft.com/office/drawing/2014/main" id="{9B7F62CE-F6F1-FF28-8CAB-283884391BE0}"/>
                  </a:ext>
                </a:extLst>
              </p:cNvPr>
              <p:cNvSpPr txBox="1"/>
              <p:nvPr/>
            </p:nvSpPr>
            <p:spPr>
              <a:xfrm>
                <a:off x="-832065" y="4161701"/>
                <a:ext cx="1970315" cy="369332"/>
              </a:xfrm>
              <a:prstGeom prst="rect">
                <a:avLst/>
              </a:prstGeom>
              <a:noFill/>
            </p:spPr>
            <p:txBody>
              <a:bodyPr wrap="square" rtlCol="0">
                <a:spAutoFit/>
              </a:bodyPr>
              <a:lstStyle/>
              <a:p>
                <a:pPr algn="r"/>
                <a:r>
                  <a:rPr lang="en-US" dirty="0"/>
                  <a:t>Urethra</a:t>
                </a:r>
              </a:p>
            </p:txBody>
          </p:sp>
          <p:sp>
            <p:nvSpPr>
              <p:cNvPr id="28679" name="TextBox 28678">
                <a:extLst>
                  <a:ext uri="{FF2B5EF4-FFF2-40B4-BE49-F238E27FC236}">
                    <a16:creationId xmlns:a16="http://schemas.microsoft.com/office/drawing/2014/main" id="{FC2AAC1C-30FF-A98D-B2F7-E587140F3982}"/>
                  </a:ext>
                </a:extLst>
              </p:cNvPr>
              <p:cNvSpPr txBox="1"/>
              <p:nvPr/>
            </p:nvSpPr>
            <p:spPr>
              <a:xfrm>
                <a:off x="-635874" y="4975492"/>
                <a:ext cx="1970315" cy="369332"/>
              </a:xfrm>
              <a:prstGeom prst="rect">
                <a:avLst/>
              </a:prstGeom>
              <a:noFill/>
            </p:spPr>
            <p:txBody>
              <a:bodyPr wrap="square" rtlCol="0">
                <a:spAutoFit/>
              </a:bodyPr>
              <a:lstStyle/>
              <a:p>
                <a:pPr algn="r"/>
                <a:r>
                  <a:rPr lang="en-US" dirty="0"/>
                  <a:t>Vagina</a:t>
                </a:r>
              </a:p>
            </p:txBody>
          </p:sp>
          <p:sp>
            <p:nvSpPr>
              <p:cNvPr id="28680" name="TextBox 28679">
                <a:extLst>
                  <a:ext uri="{FF2B5EF4-FFF2-40B4-BE49-F238E27FC236}">
                    <a16:creationId xmlns:a16="http://schemas.microsoft.com/office/drawing/2014/main" id="{E27D449E-9E28-830F-3109-8EA06902464F}"/>
                  </a:ext>
                </a:extLst>
              </p:cNvPr>
              <p:cNvSpPr txBox="1"/>
              <p:nvPr/>
            </p:nvSpPr>
            <p:spPr>
              <a:xfrm>
                <a:off x="3781596" y="5180794"/>
                <a:ext cx="1970315" cy="369332"/>
              </a:xfrm>
              <a:prstGeom prst="rect">
                <a:avLst/>
              </a:prstGeom>
              <a:noFill/>
            </p:spPr>
            <p:txBody>
              <a:bodyPr wrap="square" rtlCol="0">
                <a:spAutoFit/>
              </a:bodyPr>
              <a:lstStyle/>
              <a:p>
                <a:r>
                  <a:rPr lang="en-US" dirty="0"/>
                  <a:t>Anal sphincter</a:t>
                </a:r>
              </a:p>
            </p:txBody>
          </p:sp>
          <p:grpSp>
            <p:nvGrpSpPr>
              <p:cNvPr id="28681" name="Group 28680">
                <a:extLst>
                  <a:ext uri="{FF2B5EF4-FFF2-40B4-BE49-F238E27FC236}">
                    <a16:creationId xmlns:a16="http://schemas.microsoft.com/office/drawing/2014/main" id="{543FF482-1DA7-E09B-AAF8-E37493E55B09}"/>
                  </a:ext>
                </a:extLst>
              </p:cNvPr>
              <p:cNvGrpSpPr/>
              <p:nvPr/>
            </p:nvGrpSpPr>
            <p:grpSpPr>
              <a:xfrm>
                <a:off x="1039146" y="3507711"/>
                <a:ext cx="1288409" cy="376851"/>
                <a:chOff x="2708451" y="1593172"/>
                <a:chExt cx="1990319" cy="1779640"/>
              </a:xfrm>
            </p:grpSpPr>
            <p:cxnSp>
              <p:nvCxnSpPr>
                <p:cNvPr id="28697" name="Straight Connector 28696">
                  <a:extLst>
                    <a:ext uri="{FF2B5EF4-FFF2-40B4-BE49-F238E27FC236}">
                      <a16:creationId xmlns:a16="http://schemas.microsoft.com/office/drawing/2014/main" id="{AF1932C7-8C15-3552-5591-DDF49436916E}"/>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8" name="Straight Connector 28697">
                  <a:extLst>
                    <a:ext uri="{FF2B5EF4-FFF2-40B4-BE49-F238E27FC236}">
                      <a16:creationId xmlns:a16="http://schemas.microsoft.com/office/drawing/2014/main" id="{164188F6-F380-48C6-A605-F8541543EF79}"/>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2" name="Group 28681">
                <a:extLst>
                  <a:ext uri="{FF2B5EF4-FFF2-40B4-BE49-F238E27FC236}">
                    <a16:creationId xmlns:a16="http://schemas.microsoft.com/office/drawing/2014/main" id="{4F5CC975-8284-F8B9-4129-3CA4A4EED85A}"/>
                  </a:ext>
                </a:extLst>
              </p:cNvPr>
              <p:cNvGrpSpPr/>
              <p:nvPr/>
            </p:nvGrpSpPr>
            <p:grpSpPr>
              <a:xfrm flipV="1">
                <a:off x="1071458" y="4223692"/>
                <a:ext cx="1311107" cy="146747"/>
                <a:chOff x="2708451" y="1593172"/>
                <a:chExt cx="1990319" cy="1779640"/>
              </a:xfrm>
            </p:grpSpPr>
            <p:cxnSp>
              <p:nvCxnSpPr>
                <p:cNvPr id="28695" name="Straight Connector 28694">
                  <a:extLst>
                    <a:ext uri="{FF2B5EF4-FFF2-40B4-BE49-F238E27FC236}">
                      <a16:creationId xmlns:a16="http://schemas.microsoft.com/office/drawing/2014/main" id="{1608B3BB-FFF3-FA90-25AC-45C618B2603C}"/>
                    </a:ext>
                  </a:extLst>
                </p:cNvPr>
                <p:cNvCxnSpPr/>
                <p:nvPr/>
              </p:nvCxnSpPr>
              <p:spPr>
                <a:xfrm>
                  <a:off x="2708451" y="1593173"/>
                  <a:ext cx="1975756" cy="177963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6" name="Straight Connector 28695">
                  <a:extLst>
                    <a:ext uri="{FF2B5EF4-FFF2-40B4-BE49-F238E27FC236}">
                      <a16:creationId xmlns:a16="http://schemas.microsoft.com/office/drawing/2014/main" id="{27E78BD2-B7A8-B0F6-613A-F74AB1F30562}"/>
                    </a:ext>
                  </a:extLst>
                </p:cNvPr>
                <p:cNvCxnSpPr/>
                <p:nvPr/>
              </p:nvCxnSpPr>
              <p:spPr>
                <a:xfrm>
                  <a:off x="2723014" y="1593172"/>
                  <a:ext cx="1975756" cy="1779639"/>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3" name="Group 28682">
                <a:extLst>
                  <a:ext uri="{FF2B5EF4-FFF2-40B4-BE49-F238E27FC236}">
                    <a16:creationId xmlns:a16="http://schemas.microsoft.com/office/drawing/2014/main" id="{5BC3DB0E-1CB1-743C-5A44-680171A2AB5F}"/>
                  </a:ext>
                </a:extLst>
              </p:cNvPr>
              <p:cNvGrpSpPr/>
              <p:nvPr/>
            </p:nvGrpSpPr>
            <p:grpSpPr>
              <a:xfrm flipV="1">
                <a:off x="1293819" y="4491503"/>
                <a:ext cx="1383257" cy="663478"/>
                <a:chOff x="2870820" y="1689756"/>
                <a:chExt cx="2439747" cy="1463437"/>
              </a:xfrm>
            </p:grpSpPr>
            <p:cxnSp>
              <p:nvCxnSpPr>
                <p:cNvPr id="28693" name="Straight Connector 28692">
                  <a:extLst>
                    <a:ext uri="{FF2B5EF4-FFF2-40B4-BE49-F238E27FC236}">
                      <a16:creationId xmlns:a16="http://schemas.microsoft.com/office/drawing/2014/main" id="{003DEE15-07C1-E640-318B-DFE233786138}"/>
                    </a:ext>
                  </a:extLst>
                </p:cNvPr>
                <p:cNvCxnSpPr>
                  <a:cxnSpLocks/>
                </p:cNvCxnSpPr>
                <p:nvPr/>
              </p:nvCxnSpPr>
              <p:spPr>
                <a:xfrm>
                  <a:off x="2894088" y="1719738"/>
                  <a:ext cx="2370044" cy="14100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4" name="Straight Connector 28693">
                  <a:extLst>
                    <a:ext uri="{FF2B5EF4-FFF2-40B4-BE49-F238E27FC236}">
                      <a16:creationId xmlns:a16="http://schemas.microsoft.com/office/drawing/2014/main" id="{0C6776C2-CD36-4ABA-32B6-05A916FF5430}"/>
                    </a:ext>
                  </a:extLst>
                </p:cNvPr>
                <p:cNvCxnSpPr>
                  <a:cxnSpLocks/>
                </p:cNvCxnSpPr>
                <p:nvPr/>
              </p:nvCxnSpPr>
              <p:spPr>
                <a:xfrm>
                  <a:off x="2870820" y="1689756"/>
                  <a:ext cx="2439747" cy="1463437"/>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4" name="Group 28683">
                <a:extLst>
                  <a:ext uri="{FF2B5EF4-FFF2-40B4-BE49-F238E27FC236}">
                    <a16:creationId xmlns:a16="http://schemas.microsoft.com/office/drawing/2014/main" id="{89BEBB63-6665-0FFD-1322-295490EA1757}"/>
                  </a:ext>
                </a:extLst>
              </p:cNvPr>
              <p:cNvGrpSpPr/>
              <p:nvPr/>
            </p:nvGrpSpPr>
            <p:grpSpPr>
              <a:xfrm flipH="1" flipV="1">
                <a:off x="3555317" y="4517653"/>
                <a:ext cx="535881" cy="708662"/>
                <a:chOff x="2708451" y="1593172"/>
                <a:chExt cx="1595052" cy="1134226"/>
              </a:xfrm>
            </p:grpSpPr>
            <p:cxnSp>
              <p:nvCxnSpPr>
                <p:cNvPr id="28691" name="Straight Connector 28690">
                  <a:extLst>
                    <a:ext uri="{FF2B5EF4-FFF2-40B4-BE49-F238E27FC236}">
                      <a16:creationId xmlns:a16="http://schemas.microsoft.com/office/drawing/2014/main" id="{C69175CF-1FF6-FE7B-8BE9-AA1F4D08F483}"/>
                    </a:ext>
                  </a:extLst>
                </p:cNvPr>
                <p:cNvCxnSpPr>
                  <a:cxnSpLocks/>
                </p:cNvCxnSpPr>
                <p:nvPr/>
              </p:nvCxnSpPr>
              <p:spPr>
                <a:xfrm>
                  <a:off x="2708451" y="1593174"/>
                  <a:ext cx="1595052" cy="113422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2" name="Straight Connector 28691">
                  <a:extLst>
                    <a:ext uri="{FF2B5EF4-FFF2-40B4-BE49-F238E27FC236}">
                      <a16:creationId xmlns:a16="http://schemas.microsoft.com/office/drawing/2014/main" id="{51703DDD-D7E3-3360-7306-A0572A7F5AB5}"/>
                    </a:ext>
                  </a:extLst>
                </p:cNvPr>
                <p:cNvCxnSpPr>
                  <a:cxnSpLocks/>
                </p:cNvCxnSpPr>
                <p:nvPr/>
              </p:nvCxnSpPr>
              <p:spPr>
                <a:xfrm>
                  <a:off x="2723015" y="1593172"/>
                  <a:ext cx="1580488" cy="113422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685" name="Group 28684">
                <a:extLst>
                  <a:ext uri="{FF2B5EF4-FFF2-40B4-BE49-F238E27FC236}">
                    <a16:creationId xmlns:a16="http://schemas.microsoft.com/office/drawing/2014/main" id="{B8D323F0-76F6-0002-AA21-80F5C391A74F}"/>
                  </a:ext>
                </a:extLst>
              </p:cNvPr>
              <p:cNvGrpSpPr/>
              <p:nvPr/>
            </p:nvGrpSpPr>
            <p:grpSpPr>
              <a:xfrm flipH="1">
                <a:off x="2961274" y="2161175"/>
                <a:ext cx="1730480" cy="1474706"/>
                <a:chOff x="1703827" y="1593172"/>
                <a:chExt cx="2942773" cy="2097367"/>
              </a:xfrm>
            </p:grpSpPr>
            <p:cxnSp>
              <p:nvCxnSpPr>
                <p:cNvPr id="28687" name="Straight Connector 28686">
                  <a:extLst>
                    <a:ext uri="{FF2B5EF4-FFF2-40B4-BE49-F238E27FC236}">
                      <a16:creationId xmlns:a16="http://schemas.microsoft.com/office/drawing/2014/main" id="{BD44B6D1-BE6D-1DE1-9B1C-76D65ED2EC84}"/>
                    </a:ext>
                  </a:extLst>
                </p:cNvPr>
                <p:cNvCxnSpPr>
                  <a:cxnSpLocks/>
                </p:cNvCxnSpPr>
                <p:nvPr/>
              </p:nvCxnSpPr>
              <p:spPr>
                <a:xfrm>
                  <a:off x="2708451" y="1593173"/>
                  <a:ext cx="1938149" cy="1681522"/>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88" name="Straight Connector 28687">
                  <a:extLst>
                    <a:ext uri="{FF2B5EF4-FFF2-40B4-BE49-F238E27FC236}">
                      <a16:creationId xmlns:a16="http://schemas.microsoft.com/office/drawing/2014/main" id="{DB9B534A-B7DE-58D9-7357-2F3AC1BFA4C1}"/>
                    </a:ext>
                  </a:extLst>
                </p:cNvPr>
                <p:cNvCxnSpPr>
                  <a:cxnSpLocks/>
                </p:cNvCxnSpPr>
                <p:nvPr/>
              </p:nvCxnSpPr>
              <p:spPr>
                <a:xfrm>
                  <a:off x="2723014" y="1593172"/>
                  <a:ext cx="1908311" cy="1662895"/>
                </a:xfrm>
                <a:prstGeom prst="line">
                  <a:avLst/>
                </a:prstGeom>
                <a:ln w="12700"/>
              </p:spPr>
              <p:style>
                <a:lnRef idx="1">
                  <a:schemeClr val="dk1"/>
                </a:lnRef>
                <a:fillRef idx="0">
                  <a:schemeClr val="dk1"/>
                </a:fillRef>
                <a:effectRef idx="0">
                  <a:schemeClr val="dk1"/>
                </a:effectRef>
                <a:fontRef idx="minor">
                  <a:schemeClr val="tx1"/>
                </a:fontRef>
              </p:style>
            </p:cxnSp>
            <p:cxnSp>
              <p:nvCxnSpPr>
                <p:cNvPr id="28689" name="Straight Connector 28688">
                  <a:extLst>
                    <a:ext uri="{FF2B5EF4-FFF2-40B4-BE49-F238E27FC236}">
                      <a16:creationId xmlns:a16="http://schemas.microsoft.com/office/drawing/2014/main" id="{286F3F7F-0C12-4CFD-6E0A-03DEB737CED7}"/>
                    </a:ext>
                  </a:extLst>
                </p:cNvPr>
                <p:cNvCxnSpPr>
                  <a:cxnSpLocks/>
                  <a:stCxn id="28686" idx="1"/>
                </p:cNvCxnSpPr>
                <p:nvPr/>
              </p:nvCxnSpPr>
              <p:spPr>
                <a:xfrm>
                  <a:off x="1703827" y="3101282"/>
                  <a:ext cx="1887898" cy="589257"/>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8690" name="Straight Connector 28689">
                  <a:extLst>
                    <a:ext uri="{FF2B5EF4-FFF2-40B4-BE49-F238E27FC236}">
                      <a16:creationId xmlns:a16="http://schemas.microsoft.com/office/drawing/2014/main" id="{3B31FDE9-109B-7FC4-730F-59B394E138A1}"/>
                    </a:ext>
                  </a:extLst>
                </p:cNvPr>
                <p:cNvCxnSpPr>
                  <a:cxnSpLocks/>
                  <a:stCxn id="28686" idx="1"/>
                </p:cNvCxnSpPr>
                <p:nvPr/>
              </p:nvCxnSpPr>
              <p:spPr>
                <a:xfrm>
                  <a:off x="1703827" y="3101282"/>
                  <a:ext cx="1890321" cy="578656"/>
                </a:xfrm>
                <a:prstGeom prst="line">
                  <a:avLst/>
                </a:prstGeom>
                <a:ln w="12700"/>
              </p:spPr>
              <p:style>
                <a:lnRef idx="1">
                  <a:schemeClr val="dk1"/>
                </a:lnRef>
                <a:fillRef idx="0">
                  <a:schemeClr val="dk1"/>
                </a:fillRef>
                <a:effectRef idx="0">
                  <a:schemeClr val="dk1"/>
                </a:effectRef>
                <a:fontRef idx="minor">
                  <a:schemeClr val="tx1"/>
                </a:fontRef>
              </p:style>
            </p:cxnSp>
          </p:grpSp>
          <p:sp>
            <p:nvSpPr>
              <p:cNvPr id="28686" name="TextBox 28685">
                <a:extLst>
                  <a:ext uri="{FF2B5EF4-FFF2-40B4-BE49-F238E27FC236}">
                    <a16:creationId xmlns:a16="http://schemas.microsoft.com/office/drawing/2014/main" id="{5B3098EB-A237-F8AF-4DC1-8CE188D9804E}"/>
                  </a:ext>
                </a:extLst>
              </p:cNvPr>
              <p:cNvSpPr txBox="1"/>
              <p:nvPr/>
            </p:nvSpPr>
            <p:spPr>
              <a:xfrm>
                <a:off x="4691754" y="2759896"/>
                <a:ext cx="1970315" cy="923330"/>
              </a:xfrm>
              <a:prstGeom prst="rect">
                <a:avLst/>
              </a:prstGeom>
              <a:noFill/>
            </p:spPr>
            <p:txBody>
              <a:bodyPr wrap="square" rtlCol="0">
                <a:spAutoFit/>
              </a:bodyPr>
              <a:lstStyle/>
              <a:p>
                <a:r>
                  <a:rPr lang="en-US" dirty="0"/>
                  <a:t>Prolapsed </a:t>
                </a:r>
              </a:p>
              <a:p>
                <a:r>
                  <a:rPr lang="en-US" dirty="0"/>
                  <a:t>Rectum</a:t>
                </a:r>
              </a:p>
              <a:p>
                <a:r>
                  <a:rPr lang="en-US" dirty="0"/>
                  <a:t>(Rectocele)</a:t>
                </a:r>
              </a:p>
            </p:txBody>
          </p:sp>
        </p:grpSp>
        <p:sp>
          <p:nvSpPr>
            <p:cNvPr id="28699" name="TextBox 28698">
              <a:extLst>
                <a:ext uri="{FF2B5EF4-FFF2-40B4-BE49-F238E27FC236}">
                  <a16:creationId xmlns:a16="http://schemas.microsoft.com/office/drawing/2014/main" id="{206DB5E3-2732-840C-AEC3-864352D6048F}"/>
                </a:ext>
              </a:extLst>
            </p:cNvPr>
            <p:cNvSpPr txBox="1"/>
            <p:nvPr/>
          </p:nvSpPr>
          <p:spPr>
            <a:xfrm>
              <a:off x="6523198" y="6067857"/>
              <a:ext cx="3726677" cy="473124"/>
            </a:xfrm>
            <a:prstGeom prst="rect">
              <a:avLst/>
            </a:prstGeom>
            <a:noFill/>
          </p:spPr>
          <p:txBody>
            <a:bodyPr wrap="square">
              <a:spAutoFit/>
            </a:bodyPr>
            <a:lstStyle/>
            <a:p>
              <a:pPr algn="ctr"/>
              <a:r>
                <a:rPr lang="en-US" sz="2000" b="1" dirty="0"/>
                <a:t>Rectocele</a:t>
              </a:r>
              <a:r>
                <a:rPr lang="en-US" sz="2000" b="1" dirty="0">
                  <a:solidFill>
                    <a:srgbClr val="002060"/>
                  </a:solidFill>
                </a:rPr>
                <a:t> </a:t>
              </a:r>
              <a:r>
                <a:rPr lang="en-US" sz="2000" b="1" dirty="0"/>
                <a:t>– Bowel</a:t>
              </a:r>
            </a:p>
          </p:txBody>
        </p:sp>
        <p:sp>
          <p:nvSpPr>
            <p:cNvPr id="28700" name="TextBox 28699">
              <a:extLst>
                <a:ext uri="{FF2B5EF4-FFF2-40B4-BE49-F238E27FC236}">
                  <a16:creationId xmlns:a16="http://schemas.microsoft.com/office/drawing/2014/main" id="{FB6315D4-798B-52AE-7F4F-A357CFB3B844}"/>
                </a:ext>
              </a:extLst>
            </p:cNvPr>
            <p:cNvSpPr txBox="1"/>
            <p:nvPr/>
          </p:nvSpPr>
          <p:spPr>
            <a:xfrm>
              <a:off x="856191" y="6117579"/>
              <a:ext cx="3726677" cy="473124"/>
            </a:xfrm>
            <a:prstGeom prst="rect">
              <a:avLst/>
            </a:prstGeom>
            <a:noFill/>
          </p:spPr>
          <p:txBody>
            <a:bodyPr wrap="square">
              <a:spAutoFit/>
            </a:bodyPr>
            <a:lstStyle/>
            <a:p>
              <a:pPr algn="ctr"/>
              <a:r>
                <a:rPr lang="en-US" sz="2000" b="1" dirty="0"/>
                <a:t>Normal Anatomy</a:t>
              </a:r>
            </a:p>
          </p:txBody>
        </p:sp>
      </p:grpSp>
    </p:spTree>
    <p:extLst>
      <p:ext uri="{BB962C8B-B14F-4D97-AF65-F5344CB8AC3E}">
        <p14:creationId xmlns:p14="http://schemas.microsoft.com/office/powerpoint/2010/main" val="213189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22FF-A155-D70F-4704-1BC274D1AF06}"/>
              </a:ext>
            </a:extLst>
          </p:cNvPr>
          <p:cNvSpPr>
            <a:spLocks noGrp="1"/>
          </p:cNvSpPr>
          <p:nvPr>
            <p:ph type="title"/>
          </p:nvPr>
        </p:nvSpPr>
        <p:spPr/>
        <p:txBody>
          <a:bodyPr/>
          <a:lstStyle/>
          <a:p>
            <a:r>
              <a:rPr lang="sv-SE" dirty="0"/>
              <a:t>Normal vs svak bekkenbunn</a:t>
            </a:r>
            <a:endParaRPr lang="en-US" dirty="0"/>
          </a:p>
        </p:txBody>
      </p:sp>
      <p:pic>
        <p:nvPicPr>
          <p:cNvPr id="2050" name="Picture 2">
            <a:extLst>
              <a:ext uri="{FF2B5EF4-FFF2-40B4-BE49-F238E27FC236}">
                <a16:creationId xmlns:a16="http://schemas.microsoft.com/office/drawing/2014/main" id="{E7CA181E-F8D8-9FB1-4D11-AAAAD9E98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812" y="2488406"/>
            <a:ext cx="60483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1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22FF-A155-D70F-4704-1BC274D1AF06}"/>
              </a:ext>
            </a:extLst>
          </p:cNvPr>
          <p:cNvSpPr>
            <a:spLocks noGrp="1"/>
          </p:cNvSpPr>
          <p:nvPr>
            <p:ph type="title"/>
          </p:nvPr>
        </p:nvSpPr>
        <p:spPr/>
        <p:txBody>
          <a:bodyPr/>
          <a:lstStyle/>
          <a:p>
            <a:r>
              <a:rPr lang="sv-SE" dirty="0"/>
              <a:t>Normal vs svak bekkenbunn</a:t>
            </a:r>
            <a:endParaRPr lang="en-US" dirty="0"/>
          </a:p>
        </p:txBody>
      </p:sp>
      <p:pic>
        <p:nvPicPr>
          <p:cNvPr id="2050" name="Picture 2">
            <a:extLst>
              <a:ext uri="{FF2B5EF4-FFF2-40B4-BE49-F238E27FC236}">
                <a16:creationId xmlns:a16="http://schemas.microsoft.com/office/drawing/2014/main" id="{E7CA181E-F8D8-9FB1-4D11-AAAAD9E98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3075317" y="2488406"/>
            <a:ext cx="6041364"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6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nb-NO" dirty="0"/>
              <a:t>Vanlige symptomer ved BBD</a:t>
            </a:r>
          </a:p>
        </p:txBody>
      </p:sp>
      <p:sp>
        <p:nvSpPr>
          <p:cNvPr id="2" name="Content Placeholder 1">
            <a:extLst>
              <a:ext uri="{FF2B5EF4-FFF2-40B4-BE49-F238E27FC236}">
                <a16:creationId xmlns:a16="http://schemas.microsoft.com/office/drawing/2014/main" id="{3EE2F5D5-EF14-E17B-C567-0267805A9558}"/>
              </a:ext>
            </a:extLst>
          </p:cNvPr>
          <p:cNvSpPr>
            <a:spLocks noGrp="1"/>
          </p:cNvSpPr>
          <p:nvPr>
            <p:ph idx="1"/>
          </p:nvPr>
        </p:nvSpPr>
        <p:spPr>
          <a:xfrm>
            <a:off x="838200" y="2073600"/>
            <a:ext cx="7738641" cy="4230000"/>
          </a:xfrm>
        </p:spPr>
        <p:txBody>
          <a:bodyPr>
            <a:normAutofit fontScale="92500"/>
          </a:bodyPr>
          <a:lstStyle/>
          <a:p>
            <a:pPr marL="0" indent="0">
              <a:buNone/>
            </a:pPr>
            <a:r>
              <a:rPr lang="nb-NO" b="1" dirty="0" err="1"/>
              <a:t>Lower</a:t>
            </a:r>
            <a:r>
              <a:rPr lang="nb-NO" b="1" dirty="0"/>
              <a:t> </a:t>
            </a:r>
            <a:r>
              <a:rPr lang="nb-NO" b="1" dirty="0" err="1"/>
              <a:t>Urinary</a:t>
            </a:r>
            <a:r>
              <a:rPr lang="nb-NO" b="1" dirty="0"/>
              <a:t> </a:t>
            </a:r>
            <a:r>
              <a:rPr lang="nb-NO" b="1" dirty="0" err="1"/>
              <a:t>Tract</a:t>
            </a:r>
            <a:r>
              <a:rPr lang="nb-NO" b="1" dirty="0"/>
              <a:t> </a:t>
            </a:r>
            <a:r>
              <a:rPr lang="nb-NO" b="1" dirty="0" err="1"/>
              <a:t>Dysfunction</a:t>
            </a:r>
            <a:r>
              <a:rPr lang="nb-NO" b="1" dirty="0"/>
              <a:t> (LUTS)</a:t>
            </a:r>
          </a:p>
          <a:p>
            <a:r>
              <a:rPr lang="nb-NO" dirty="0"/>
              <a:t>Omfatter symptomer på urininkontinens, </a:t>
            </a:r>
            <a:r>
              <a:rPr lang="nb-NO" dirty="0" err="1"/>
              <a:t>urgeinkontinens</a:t>
            </a:r>
            <a:r>
              <a:rPr lang="nb-NO" dirty="0"/>
              <a:t>, hyppig vannlatning, </a:t>
            </a:r>
            <a:r>
              <a:rPr lang="nb-NO" dirty="0" err="1"/>
              <a:t>nocturi</a:t>
            </a:r>
            <a:r>
              <a:rPr lang="nb-NO" dirty="0"/>
              <a:t>, </a:t>
            </a:r>
            <a:r>
              <a:rPr lang="nb-NO" dirty="0" err="1"/>
              <a:t>startproblmer</a:t>
            </a:r>
            <a:r>
              <a:rPr lang="nb-NO" dirty="0"/>
              <a:t> og følelsen av ufullstendig blæretømming</a:t>
            </a:r>
          </a:p>
          <a:p>
            <a:pPr marL="0" indent="0">
              <a:buNone/>
            </a:pPr>
            <a:r>
              <a:rPr lang="nb-NO" b="1" dirty="0" err="1"/>
              <a:t>Lower</a:t>
            </a:r>
            <a:r>
              <a:rPr lang="nb-NO" b="1" dirty="0"/>
              <a:t> </a:t>
            </a:r>
            <a:r>
              <a:rPr lang="nb-NO" b="1" dirty="0" err="1"/>
              <a:t>Bowel</a:t>
            </a:r>
            <a:r>
              <a:rPr lang="nb-NO" b="1" dirty="0"/>
              <a:t> </a:t>
            </a:r>
            <a:r>
              <a:rPr lang="nb-NO" b="1" dirty="0" err="1"/>
              <a:t>Dysfunction</a:t>
            </a:r>
            <a:r>
              <a:rPr lang="nb-NO" b="1" dirty="0"/>
              <a:t> (LBD) </a:t>
            </a:r>
          </a:p>
          <a:p>
            <a:r>
              <a:rPr lang="nb-NO" dirty="0"/>
              <a:t>Omfatter symptomer som fekal inkontinens, forstoppelse, ufullstendig tømming og hindret avføring</a:t>
            </a:r>
          </a:p>
          <a:p>
            <a:pPr marL="0" indent="0">
              <a:buNone/>
            </a:pPr>
            <a:r>
              <a:rPr lang="nb-NO" b="1" dirty="0"/>
              <a:t>Seksuell dysfunksjon</a:t>
            </a:r>
          </a:p>
          <a:p>
            <a:r>
              <a:rPr lang="nb-NO" dirty="0"/>
              <a:t>Omfatter symptomer som erektil dysfunksjon, manglende evne til ejakulasjon, dyspareuni, og manglende evne til orgasme</a:t>
            </a:r>
          </a:p>
          <a:p>
            <a:pPr marL="0" indent="0">
              <a:buNone/>
            </a:pPr>
            <a:r>
              <a:rPr lang="nb-NO" b="1" dirty="0"/>
              <a:t>Kroniske bekkensmerter</a:t>
            </a:r>
          </a:p>
          <a:p>
            <a:endParaRPr lang="en-US" dirty="0"/>
          </a:p>
        </p:txBody>
      </p:sp>
    </p:spTree>
    <p:extLst>
      <p:ext uri="{BB962C8B-B14F-4D97-AF65-F5344CB8AC3E}">
        <p14:creationId xmlns:p14="http://schemas.microsoft.com/office/powerpoint/2010/main" val="23497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F36713-8FA5-BA0F-44BE-B5CB83142C96}"/>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en-GB" altLang="en-US" sz="1200" dirty="0">
                <a:solidFill>
                  <a:schemeClr val="tx1">
                    <a:lumMod val="65000"/>
                    <a:lumOff val="35000"/>
                  </a:schemeClr>
                </a:solidFill>
                <a:latin typeface="Arial" charset="0"/>
                <a:sym typeface="Symbol" pitchFamily="18" charset="2"/>
              </a:rPr>
              <a:t>Mahony et al, 1977</a:t>
            </a:r>
          </a:p>
        </p:txBody>
      </p:sp>
      <p:sp>
        <p:nvSpPr>
          <p:cNvPr id="6" name="Title 5">
            <a:extLst>
              <a:ext uri="{FF2B5EF4-FFF2-40B4-BE49-F238E27FC236}">
                <a16:creationId xmlns:a16="http://schemas.microsoft.com/office/drawing/2014/main" id="{56DDD980-2D7A-4B85-173D-561E9A51C675}"/>
              </a:ext>
            </a:extLst>
          </p:cNvPr>
          <p:cNvSpPr>
            <a:spLocks noGrp="1"/>
          </p:cNvSpPr>
          <p:nvPr>
            <p:ph type="title"/>
          </p:nvPr>
        </p:nvSpPr>
        <p:spPr/>
        <p:txBody>
          <a:bodyPr>
            <a:normAutofit/>
          </a:bodyPr>
          <a:lstStyle/>
          <a:p>
            <a:r>
              <a:rPr lang="nb-NO" altLang="en-US" dirty="0"/>
              <a:t>Urininkontinens og bekkenbunnen?</a:t>
            </a:r>
            <a:endParaRPr lang="nb-NO" dirty="0"/>
          </a:p>
        </p:txBody>
      </p:sp>
      <p:sp>
        <p:nvSpPr>
          <p:cNvPr id="7" name="Content Placeholder 6">
            <a:extLst>
              <a:ext uri="{FF2B5EF4-FFF2-40B4-BE49-F238E27FC236}">
                <a16:creationId xmlns:a16="http://schemas.microsoft.com/office/drawing/2014/main" id="{4E1963E5-B5A9-9E09-6ECA-29A47DD4F6F6}"/>
              </a:ext>
            </a:extLst>
          </p:cNvPr>
          <p:cNvSpPr>
            <a:spLocks noGrp="1"/>
          </p:cNvSpPr>
          <p:nvPr>
            <p:ph idx="1"/>
          </p:nvPr>
        </p:nvSpPr>
        <p:spPr/>
        <p:txBody>
          <a:bodyPr/>
          <a:lstStyle/>
          <a:p>
            <a:pPr marL="0" indent="0">
              <a:buNone/>
            </a:pPr>
            <a:r>
              <a:rPr lang="nb-NO" altLang="en-US" sz="3200" b="1" dirty="0"/>
              <a:t>De to vanligste typene UI er:</a:t>
            </a:r>
          </a:p>
          <a:p>
            <a:pPr marL="0" indent="0">
              <a:buNone/>
            </a:pPr>
            <a:r>
              <a:rPr lang="nb-NO" altLang="en-US" b="1" dirty="0"/>
              <a:t>Stressinkontinens (SUI)</a:t>
            </a:r>
          </a:p>
          <a:p>
            <a:pPr marL="457200" lvl="1" indent="0">
              <a:buNone/>
            </a:pPr>
            <a:r>
              <a:rPr lang="nb-NO" altLang="en-US" dirty="0"/>
              <a:t>Bekkenbunnens hengekøye må gi støtte til blærens og urinrørets naturlige  bevegelser for å kunne opprettholde kompresjonen av urinrøret ved økt intraabdominalt trykk – hosting, nysing, løping , trening</a:t>
            </a:r>
          </a:p>
          <a:p>
            <a:pPr marL="0" indent="0">
              <a:buNone/>
            </a:pPr>
            <a:r>
              <a:rPr lang="nb-NO" altLang="en-US" b="1" dirty="0" err="1"/>
              <a:t>Urgeinkontinens</a:t>
            </a:r>
            <a:r>
              <a:rPr lang="nb-NO" altLang="en-US" b="1" dirty="0"/>
              <a:t>(UUI)</a:t>
            </a:r>
          </a:p>
          <a:p>
            <a:pPr marL="457200" lvl="1" indent="0">
              <a:buNone/>
            </a:pPr>
            <a:r>
              <a:rPr lang="en-GB" altLang="en-US" dirty="0"/>
              <a:t>Perineo-detrusor inhibitory reflex - a contraction of the PFM inhibits a detrusor contraction via a sacral reflex inhibition </a:t>
            </a:r>
            <a:r>
              <a:rPr lang="en-GB" altLang="en-US" dirty="0">
                <a:sym typeface="Symbol" pitchFamily="18" charset="2"/>
              </a:rPr>
              <a:t> voluntary suppression of micturition</a:t>
            </a:r>
            <a:endParaRPr lang="en-GB" altLang="en-US" dirty="0"/>
          </a:p>
          <a:p>
            <a:endParaRPr lang="en-US" dirty="0"/>
          </a:p>
        </p:txBody>
      </p:sp>
    </p:spTree>
    <p:extLst>
      <p:ext uri="{BB962C8B-B14F-4D97-AF65-F5344CB8AC3E}">
        <p14:creationId xmlns:p14="http://schemas.microsoft.com/office/powerpoint/2010/main" val="22960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0423EB-0411-1FC2-E854-3D7989E64A86}"/>
              </a:ext>
            </a:extLst>
          </p:cNvPr>
          <p:cNvSpPr>
            <a:spLocks noGrp="1"/>
          </p:cNvSpPr>
          <p:nvPr>
            <p:ph type="title"/>
          </p:nvPr>
        </p:nvSpPr>
        <p:spPr/>
        <p:txBody>
          <a:bodyPr/>
          <a:lstStyle/>
          <a:p>
            <a:r>
              <a:rPr lang="nb-NO" dirty="0"/>
              <a:t>Obstipasjon</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p:txBody>
          <a:bodyPr/>
          <a:lstStyle/>
          <a:p>
            <a:pPr marL="0" indent="0">
              <a:buNone/>
            </a:pPr>
            <a:r>
              <a:rPr lang="nb-NO" b="1" dirty="0"/>
              <a:t>Hindring av avføringen: </a:t>
            </a:r>
          </a:p>
          <a:p>
            <a:r>
              <a:rPr lang="nb-NO" dirty="0"/>
              <a:t>Vanskeligheter med avføringen på grunn av mekanisk hindring</a:t>
            </a:r>
          </a:p>
          <a:p>
            <a:r>
              <a:rPr lang="nb-NO" dirty="0"/>
              <a:t>Kan være på grunn av dysfunksjon i </a:t>
            </a:r>
            <a:r>
              <a:rPr lang="nb-NO" dirty="0" err="1"/>
              <a:t>bekkenbunnsmusklaturen</a:t>
            </a:r>
            <a:r>
              <a:rPr lang="nb-NO" dirty="0"/>
              <a:t> og kan ramme bade menn og kvinner</a:t>
            </a:r>
          </a:p>
        </p:txBody>
      </p:sp>
      <p:pic>
        <p:nvPicPr>
          <p:cNvPr id="6" name="Content Placeholder 5">
            <a:extLst>
              <a:ext uri="{FF2B5EF4-FFF2-40B4-BE49-F238E27FC236}">
                <a16:creationId xmlns:a16="http://schemas.microsoft.com/office/drawing/2014/main" id="{84661936-1A3B-126E-BF75-9B91AB298E3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42020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1DB9E7-E186-061C-3C7E-6903D7413D8F}"/>
              </a:ext>
            </a:extLst>
          </p:cNvPr>
          <p:cNvSpPr>
            <a:spLocks noGrp="1"/>
          </p:cNvSpPr>
          <p:nvPr>
            <p:ph type="title"/>
          </p:nvPr>
        </p:nvSpPr>
        <p:spPr/>
        <p:txBody>
          <a:bodyPr/>
          <a:lstStyle/>
          <a:p>
            <a:r>
              <a:rPr lang="en-GB" dirty="0" err="1"/>
              <a:t>Obstipasjon</a:t>
            </a:r>
            <a:endParaRPr lang="en-GB" dirty="0"/>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p:txBody>
          <a:bodyPr/>
          <a:lstStyle/>
          <a:p>
            <a:pPr marL="0" indent="0">
              <a:buNone/>
            </a:pPr>
            <a:r>
              <a:rPr lang="nb-NO" b="1" dirty="0"/>
              <a:t>De dype </a:t>
            </a:r>
            <a:r>
              <a:rPr lang="nb-NO" b="1" dirty="0" err="1"/>
              <a:t>bekkenbunnsmusklene</a:t>
            </a:r>
            <a:r>
              <a:rPr lang="nb-NO" b="1" dirty="0"/>
              <a:t> - </a:t>
            </a:r>
            <a:r>
              <a:rPr lang="nb-NO" b="1" dirty="0" err="1"/>
              <a:t>Puborectalis</a:t>
            </a:r>
            <a:r>
              <a:rPr lang="nb-NO" b="1" dirty="0"/>
              <a:t> </a:t>
            </a:r>
          </a:p>
          <a:p>
            <a:r>
              <a:rPr lang="nb-NO" dirty="0"/>
              <a:t>(</a:t>
            </a:r>
            <a:r>
              <a:rPr lang="nb-NO" dirty="0" err="1"/>
              <a:t>paradokse</a:t>
            </a:r>
            <a:r>
              <a:rPr lang="nb-NO" dirty="0"/>
              <a:t> sammentrekninger/klarer ikke slappe av i </a:t>
            </a:r>
            <a:r>
              <a:rPr lang="nb-NO" dirty="0" err="1"/>
              <a:t>puborectalis</a:t>
            </a:r>
            <a:r>
              <a:rPr lang="nb-NO" dirty="0"/>
              <a:t>) lar ikke den </a:t>
            </a:r>
            <a:r>
              <a:rPr lang="nb-NO" dirty="0" err="1"/>
              <a:t>anorektale</a:t>
            </a:r>
            <a:r>
              <a:rPr lang="nb-NO" dirty="0"/>
              <a:t> vinkelen rette seg ut og hindrer massen i å forlate rektum</a:t>
            </a:r>
          </a:p>
        </p:txBody>
      </p:sp>
      <p:pic>
        <p:nvPicPr>
          <p:cNvPr id="8" name="Content Placeholder 7">
            <a:extLst>
              <a:ext uri="{FF2B5EF4-FFF2-40B4-BE49-F238E27FC236}">
                <a16:creationId xmlns:a16="http://schemas.microsoft.com/office/drawing/2014/main" id="{A5A0332A-8043-A8BE-8A39-DE84B49739EC}"/>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30098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630603-ECF1-D878-0384-6D16703E05CF}"/>
              </a:ext>
            </a:extLst>
          </p:cNvPr>
          <p:cNvSpPr>
            <a:spLocks noGrp="1"/>
          </p:cNvSpPr>
          <p:nvPr>
            <p:ph type="title"/>
          </p:nvPr>
        </p:nvSpPr>
        <p:spPr/>
        <p:txBody>
          <a:bodyPr/>
          <a:lstStyle/>
          <a:p>
            <a:r>
              <a:rPr lang="en-GB" dirty="0"/>
              <a:t>Constipation</a:t>
            </a:r>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199" y="2073600"/>
            <a:ext cx="6095035" cy="4230000"/>
          </a:xfrm>
        </p:spPr>
        <p:txBody>
          <a:bodyPr/>
          <a:lstStyle/>
          <a:p>
            <a:pPr marL="0" indent="0">
              <a:buNone/>
            </a:pPr>
            <a:r>
              <a:rPr lang="nb-NO" b="1" dirty="0"/>
              <a:t>Ekstern Anal </a:t>
            </a:r>
            <a:r>
              <a:rPr lang="nb-NO" b="1" dirty="0" err="1"/>
              <a:t>Sfinkter</a:t>
            </a:r>
            <a:r>
              <a:rPr lang="nb-NO" b="1" dirty="0"/>
              <a:t> (EAS)</a:t>
            </a:r>
          </a:p>
          <a:p>
            <a:r>
              <a:rPr lang="nb-NO" dirty="0"/>
              <a:t>(paradoksal sammentrekning– </a:t>
            </a:r>
            <a:r>
              <a:rPr lang="nb-NO" dirty="0" err="1"/>
              <a:t>anismus</a:t>
            </a:r>
            <a:r>
              <a:rPr lang="nb-NO" dirty="0"/>
              <a:t> / klarer ikke slappe av i EAS) smalner analkanalen – man klarer ikke få ut massen eller om massen er myk nok, kommer den ut som en streng eller “mark”</a:t>
            </a:r>
          </a:p>
        </p:txBody>
      </p:sp>
      <p:pic>
        <p:nvPicPr>
          <p:cNvPr id="6" name="Content Placeholder 5">
            <a:extLst>
              <a:ext uri="{FF2B5EF4-FFF2-40B4-BE49-F238E27FC236}">
                <a16:creationId xmlns:a16="http://schemas.microsoft.com/office/drawing/2014/main" id="{F81D28B3-938D-2BAC-E255-8F7694243F1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23719657-F6BA-F021-3128-7040CDC35D8E}"/>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1040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2CD1-E1DF-4FFC-B4C2-6ADFAA5D62B7}"/>
              </a:ext>
            </a:extLst>
          </p:cNvPr>
          <p:cNvSpPr>
            <a:spLocks noGrp="1"/>
          </p:cNvSpPr>
          <p:nvPr>
            <p:ph type="title"/>
          </p:nvPr>
        </p:nvSpPr>
        <p:spPr/>
        <p:txBody>
          <a:bodyPr/>
          <a:lstStyle/>
          <a:p>
            <a:r>
              <a:rPr lang="en-GB" dirty="0" err="1"/>
              <a:t>Fekal</a:t>
            </a:r>
            <a:r>
              <a:rPr lang="en-GB" dirty="0"/>
              <a:t>/anal </a:t>
            </a:r>
            <a:r>
              <a:rPr lang="en-GB" dirty="0" err="1"/>
              <a:t>inkontinens</a:t>
            </a:r>
            <a:endParaRPr lang="en-GB" dirty="0"/>
          </a:p>
        </p:txBody>
      </p:sp>
      <p:sp>
        <p:nvSpPr>
          <p:cNvPr id="4" name="Content Placeholder 3">
            <a:extLst>
              <a:ext uri="{FF2B5EF4-FFF2-40B4-BE49-F238E27FC236}">
                <a16:creationId xmlns:a16="http://schemas.microsoft.com/office/drawing/2014/main" id="{4538528E-FFD5-48CC-B62D-59A00B2516AF}"/>
              </a:ext>
            </a:extLst>
          </p:cNvPr>
          <p:cNvSpPr>
            <a:spLocks noGrp="1"/>
          </p:cNvSpPr>
          <p:nvPr>
            <p:ph sz="half" idx="1"/>
          </p:nvPr>
        </p:nvSpPr>
        <p:spPr>
          <a:xfrm>
            <a:off x="838200" y="2073600"/>
            <a:ext cx="5713071" cy="4230000"/>
          </a:xfrm>
        </p:spPr>
        <p:txBody>
          <a:bodyPr>
            <a:normAutofit fontScale="92500" lnSpcReduction="10000"/>
          </a:bodyPr>
          <a:lstStyle/>
          <a:p>
            <a:r>
              <a:rPr lang="nb-NO" dirty="0"/>
              <a:t>Luftavgang</a:t>
            </a:r>
          </a:p>
          <a:p>
            <a:r>
              <a:rPr lang="nb-NO" dirty="0"/>
              <a:t>Ufrivillig avgang av fast/</a:t>
            </a:r>
            <a:r>
              <a:rPr lang="nb-NO" dirty="0" err="1"/>
              <a:t>rennede</a:t>
            </a:r>
            <a:r>
              <a:rPr lang="nb-NO" dirty="0"/>
              <a:t> avføring</a:t>
            </a:r>
          </a:p>
          <a:p>
            <a:r>
              <a:rPr lang="nb-NO" dirty="0"/>
              <a:t>Fekal (rektal) </a:t>
            </a:r>
            <a:r>
              <a:rPr lang="nb-NO" dirty="0" err="1"/>
              <a:t>urgency</a:t>
            </a:r>
            <a:endParaRPr lang="nb-NO" dirty="0"/>
          </a:p>
          <a:p>
            <a:r>
              <a:rPr lang="nb-NO" dirty="0"/>
              <a:t>Fekal </a:t>
            </a:r>
            <a:r>
              <a:rPr lang="nb-NO" dirty="0" err="1"/>
              <a:t>urge</a:t>
            </a:r>
            <a:r>
              <a:rPr lang="nb-NO" dirty="0"/>
              <a:t>-inkontinens</a:t>
            </a:r>
          </a:p>
          <a:p>
            <a:pPr marL="0" indent="0">
              <a:buNone/>
            </a:pPr>
            <a:r>
              <a:rPr lang="nb-NO" sz="2200" b="1" noProof="0" dirty="0"/>
              <a:t>Passiv inkontinens: Ubevisst </a:t>
            </a:r>
            <a:r>
              <a:rPr lang="nb-NO" sz="2200" b="1" dirty="0"/>
              <a:t>a</a:t>
            </a:r>
            <a:r>
              <a:rPr lang="nb-NO" sz="2200" b="1" noProof="0" dirty="0" err="1"/>
              <a:t>vgang</a:t>
            </a:r>
            <a:r>
              <a:rPr lang="nb-NO" sz="2200" b="1" noProof="0" dirty="0"/>
              <a:t> av </a:t>
            </a:r>
            <a:r>
              <a:rPr lang="nb-NO" sz="2200" b="1" dirty="0"/>
              <a:t>r</a:t>
            </a:r>
            <a:r>
              <a:rPr lang="nb-NO" sz="2200" b="1" noProof="0" dirty="0" err="1"/>
              <a:t>ennede</a:t>
            </a:r>
            <a:r>
              <a:rPr lang="nb-NO" sz="2200" b="1" noProof="0" dirty="0"/>
              <a:t> eller fast avføring </a:t>
            </a:r>
            <a:endParaRPr lang="nb-NO" b="1" noProof="0" dirty="0"/>
          </a:p>
          <a:p>
            <a:r>
              <a:rPr lang="nb-NO" noProof="0" dirty="0" err="1"/>
              <a:t>Overflow</a:t>
            </a:r>
            <a:r>
              <a:rPr lang="nb-NO" noProof="0" dirty="0"/>
              <a:t>-inkontinens – på grunn av overfylt rektum eller på grunn av et </a:t>
            </a:r>
            <a:r>
              <a:rPr lang="nb-NO" noProof="0" dirty="0" err="1"/>
              <a:t>fekalom</a:t>
            </a:r>
            <a:endParaRPr lang="nb-NO" noProof="0" dirty="0">
              <a:highlight>
                <a:srgbClr val="FFFF00"/>
              </a:highlight>
            </a:endParaRPr>
          </a:p>
          <a:p>
            <a:r>
              <a:rPr lang="nb-NO" noProof="0" dirty="0"/>
              <a:t>Fekal stressinkontinens – lekkasje </a:t>
            </a:r>
            <a:r>
              <a:rPr lang="nb-NO" noProof="0" dirty="0" err="1"/>
              <a:t>ifm</a:t>
            </a:r>
            <a:r>
              <a:rPr lang="nb-NO" noProof="0" dirty="0"/>
              <a:t> hosting/nysing/fysisk aktivitet</a:t>
            </a:r>
          </a:p>
          <a:p>
            <a:r>
              <a:rPr lang="nb-NO" noProof="0" dirty="0" err="1"/>
              <a:t>Coital</a:t>
            </a:r>
            <a:r>
              <a:rPr lang="nb-NO" noProof="0" dirty="0"/>
              <a:t> inkontinens - lekkasje</a:t>
            </a:r>
          </a:p>
        </p:txBody>
      </p:sp>
      <p:pic>
        <p:nvPicPr>
          <p:cNvPr id="10" name="Content Placeholder 9">
            <a:extLst>
              <a:ext uri="{FF2B5EF4-FFF2-40B4-BE49-F238E27FC236}">
                <a16:creationId xmlns:a16="http://schemas.microsoft.com/office/drawing/2014/main" id="{511EC3FF-A7F6-8F8B-2AA4-A5568C8B3F4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34262" y="2921794"/>
            <a:ext cx="2657475" cy="2533650"/>
          </a:xfrm>
        </p:spPr>
      </p:pic>
      <p:sp>
        <p:nvSpPr>
          <p:cNvPr id="3" name="TextBox 2">
            <a:extLst>
              <a:ext uri="{FF2B5EF4-FFF2-40B4-BE49-F238E27FC236}">
                <a16:creationId xmlns:a16="http://schemas.microsoft.com/office/drawing/2014/main" id="{B4F1F25F-CA29-7B8D-E609-D2E43E72656D}"/>
              </a:ext>
            </a:extLst>
          </p:cNvPr>
          <p:cNvSpPr txBox="1"/>
          <p:nvPr/>
        </p:nvSpPr>
        <p:spPr>
          <a:xfrm>
            <a:off x="6095999" y="6502095"/>
            <a:ext cx="5899485" cy="276999"/>
          </a:xfrm>
          <a:prstGeom prst="rect">
            <a:avLst/>
          </a:prstGeom>
          <a:noFill/>
        </p:spPr>
        <p:txBody>
          <a:bodyPr wrap="square">
            <a:spAutoFit/>
          </a:bodyPr>
          <a:lstStyle/>
          <a:p>
            <a:pPr algn="r" eaLnBrk="1" hangingPunct="1">
              <a:spcAft>
                <a:spcPts val="600"/>
              </a:spcAft>
              <a:buClr>
                <a:srgbClr val="000090"/>
              </a:buClr>
            </a:pPr>
            <a:r>
              <a:rPr lang="fr-FR" altLang="en-US" sz="1200" dirty="0">
                <a:solidFill>
                  <a:schemeClr val="tx1">
                    <a:lumMod val="65000"/>
                    <a:lumOff val="35000"/>
                  </a:schemeClr>
                </a:solidFill>
                <a:latin typeface="Arial" charset="0"/>
                <a:sym typeface="Symbol" pitchFamily="18" charset="2"/>
              </a:rPr>
              <a:t>D’Ancona et al 2019 (ICS Standardisation)</a:t>
            </a:r>
          </a:p>
        </p:txBody>
      </p:sp>
    </p:spTree>
    <p:extLst>
      <p:ext uri="{BB962C8B-B14F-4D97-AF65-F5344CB8AC3E}">
        <p14:creationId xmlns:p14="http://schemas.microsoft.com/office/powerpoint/2010/main" val="26022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err="1"/>
              <a:t>Livmorprolaps</a:t>
            </a:r>
            <a:endParaRPr lang="en-US" altLang="en-US" dirty="0"/>
          </a:p>
        </p:txBody>
      </p:sp>
      <p:sp>
        <p:nvSpPr>
          <p:cNvPr id="28675" name="Content Placeholder 2"/>
          <p:cNvSpPr>
            <a:spLocks noGrp="1"/>
          </p:cNvSpPr>
          <p:nvPr>
            <p:ph sz="half" idx="1"/>
          </p:nvPr>
        </p:nvSpPr>
        <p:spPr>
          <a:xfrm>
            <a:off x="514109" y="2073600"/>
            <a:ext cx="4347258" cy="4037429"/>
          </a:xfrm>
        </p:spPr>
        <p:txBody>
          <a:bodyPr>
            <a:normAutofit/>
          </a:bodyPr>
          <a:lstStyle/>
          <a:p>
            <a:pPr marL="457200" lvl="1" indent="0">
              <a:spcAft>
                <a:spcPts val="1200"/>
              </a:spcAft>
              <a:buNone/>
            </a:pPr>
            <a:r>
              <a:rPr lang="nb-NO" altLang="en-US" dirty="0"/>
              <a:t>Prolaps betyr “å falle ut av posisjon”, fra latinsk </a:t>
            </a:r>
            <a:r>
              <a:rPr lang="nb-NO" altLang="en-US" dirty="0" err="1"/>
              <a:t>prolabi</a:t>
            </a:r>
            <a:r>
              <a:rPr lang="nb-NO" altLang="en-US" dirty="0"/>
              <a:t> som betyr “å falle ut”</a:t>
            </a:r>
          </a:p>
          <a:p>
            <a:pPr marL="457200" lvl="1" indent="0">
              <a:buNone/>
            </a:pPr>
            <a:r>
              <a:rPr lang="nb-NO" altLang="en-US" b="1" dirty="0"/>
              <a:t>1) Prolaps av fremre vaginalvegg</a:t>
            </a:r>
          </a:p>
          <a:p>
            <a:pPr marL="457200" lvl="1" indent="0">
              <a:buNone/>
            </a:pPr>
            <a:r>
              <a:rPr lang="nb-NO" altLang="en-US" dirty="0" err="1"/>
              <a:t>Cystocele</a:t>
            </a:r>
            <a:r>
              <a:rPr lang="nb-NO" altLang="en-US" dirty="0"/>
              <a:t> – Blære</a:t>
            </a:r>
          </a:p>
          <a:p>
            <a:pPr marL="457200" lvl="1" indent="0">
              <a:buNone/>
            </a:pPr>
            <a:r>
              <a:rPr lang="nb-NO" altLang="en-US" dirty="0" err="1"/>
              <a:t>Cystosele</a:t>
            </a:r>
            <a:r>
              <a:rPr lang="nb-NO" altLang="en-US" dirty="0"/>
              <a:t> – </a:t>
            </a:r>
            <a:br>
              <a:rPr lang="nb-NO" altLang="en-US" dirty="0"/>
            </a:br>
            <a:r>
              <a:rPr lang="nb-NO" altLang="en-US" dirty="0"/>
              <a:t>Blære og urinrør</a:t>
            </a:r>
          </a:p>
        </p:txBody>
      </p:sp>
      <p:pic>
        <p:nvPicPr>
          <p:cNvPr id="5" name="Picture 4">
            <a:extLst>
              <a:ext uri="{FF2B5EF4-FFF2-40B4-BE49-F238E27FC236}">
                <a16:creationId xmlns:a16="http://schemas.microsoft.com/office/drawing/2014/main" id="{0BAAB316-7F7B-DAFB-0266-11711C8EA2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40150" y="2299866"/>
            <a:ext cx="3743194" cy="2753444"/>
          </a:xfrm>
          <a:prstGeom prst="rect">
            <a:avLst/>
          </a:prstGeom>
        </p:spPr>
      </p:pic>
      <p:grpSp>
        <p:nvGrpSpPr>
          <p:cNvPr id="13" name="Group 12">
            <a:extLst>
              <a:ext uri="{FF2B5EF4-FFF2-40B4-BE49-F238E27FC236}">
                <a16:creationId xmlns:a16="http://schemas.microsoft.com/office/drawing/2014/main" id="{87FCC5C2-CC51-2840-02E2-75CA2532FA08}"/>
              </a:ext>
            </a:extLst>
          </p:cNvPr>
          <p:cNvGrpSpPr/>
          <p:nvPr/>
        </p:nvGrpSpPr>
        <p:grpSpPr>
          <a:xfrm>
            <a:off x="7782404" y="2309699"/>
            <a:ext cx="3746139" cy="2752566"/>
            <a:chOff x="7562488" y="2656942"/>
            <a:chExt cx="3746139" cy="2752566"/>
          </a:xfrm>
        </p:grpSpPr>
        <p:pic>
          <p:nvPicPr>
            <p:cNvPr id="4" name="Picture 3">
              <a:extLst>
                <a:ext uri="{FF2B5EF4-FFF2-40B4-BE49-F238E27FC236}">
                  <a16:creationId xmlns:a16="http://schemas.microsoft.com/office/drawing/2014/main" id="{6B3674F1-9CB7-C371-28FA-20647ABBBD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62488" y="2656942"/>
              <a:ext cx="3746139" cy="2752566"/>
            </a:xfrm>
            <a:prstGeom prst="rect">
              <a:avLst/>
            </a:prstGeom>
          </p:spPr>
        </p:pic>
        <p:sp>
          <p:nvSpPr>
            <p:cNvPr id="9" name="TextBox 8">
              <a:extLst>
                <a:ext uri="{FF2B5EF4-FFF2-40B4-BE49-F238E27FC236}">
                  <a16:creationId xmlns:a16="http://schemas.microsoft.com/office/drawing/2014/main" id="{77C43AEF-4277-067E-0C7E-A06EE5BA7574}"/>
                </a:ext>
              </a:extLst>
            </p:cNvPr>
            <p:cNvSpPr txBox="1"/>
            <p:nvPr/>
          </p:nvSpPr>
          <p:spPr>
            <a:xfrm>
              <a:off x="9030802" y="5061121"/>
              <a:ext cx="351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rPr>
                <a:t>1)</a:t>
              </a:r>
            </a:p>
          </p:txBody>
        </p:sp>
      </p:grpSp>
      <p:cxnSp>
        <p:nvCxnSpPr>
          <p:cNvPr id="15" name="Straight Connector 14">
            <a:extLst>
              <a:ext uri="{FF2B5EF4-FFF2-40B4-BE49-F238E27FC236}">
                <a16:creationId xmlns:a16="http://schemas.microsoft.com/office/drawing/2014/main" id="{583382CF-163F-230D-407F-97595A44EDF0}"/>
              </a:ext>
            </a:extLst>
          </p:cNvPr>
          <p:cNvCxnSpPr/>
          <p:nvPr/>
        </p:nvCxnSpPr>
        <p:spPr>
          <a:xfrm>
            <a:off x="8252752" y="2323016"/>
            <a:ext cx="0" cy="27525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48275"/>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DC33EAD-7FD0-4489-B60A-5121F9151BE9}"/>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2576FEB1-1D7C-44EE-A162-2DB9B1885918}"/>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125E7CA9-9D10-494A-959B-19E3302E5DCA}"/>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2AAE84FF-9F87-4480-88F7-76A99D195D1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6713BF2A-B2C5-4855-B5A8-D79555A2183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4945892E-6BDF-40D1-88D8-02F8E258BB45}"/>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52CCE8EB-8E9D-45D3-A41A-D544FA6FC3AE}"/>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733DFAE7-4FDF-49CE-B64D-44E648F8A3AA}"/>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A4355ACD-722A-49C1-952E-5ED8DBB49AE9}"/>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724AE6A-FF90-468C-8775-F8FA8E253694}"/>
    </a:ext>
  </a:ext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8AB43F8A-EE50-4400-B395-C658D06DA21E}"/>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FAB6AC2F-FCB8-4E54-A875-E61C43E18A0A}"/>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C00FBEE4-2386-404C-BA14-DAB26BB1BDD4}"/>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83747A18-44D3-4A0F-8190-2692F998FE2D}"/>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32F47F52-3D91-402D-A810-00851D0E89BE}"/>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1F2046B7-AF35-4AF0-BBAA-42120CC66AA8}"/>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6F23294B-9FA1-450E-AC23-FFBEB8A8051D}"/>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resentation Template" id="{CFE77CCC-EE28-47E9-B27E-8C0CD7B7996E}" vid="{C71DA4B3-91B3-45A5-8699-7B39FD323C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823D1DB78D4846AE07CA7116C010A9" ma:contentTypeVersion="10" ma:contentTypeDescription="Create a new document." ma:contentTypeScope="" ma:versionID="275f0fbebd750a16b5bf60f0091d3d09">
  <xsd:schema xmlns:xsd="http://www.w3.org/2001/XMLSchema" xmlns:xs="http://www.w3.org/2001/XMLSchema" xmlns:p="http://schemas.microsoft.com/office/2006/metadata/properties" xmlns:ns2="bc0ab657-9929-4d44-b5ca-1d208193fcee" xmlns:ns3="35da44a1-c60c-404f-bb4c-f4b8ad1f26c3" xmlns:ns4="0161a2e1-9af3-4001-a705-d3f2a57e3bfc" targetNamespace="http://schemas.microsoft.com/office/2006/metadata/properties" ma:root="true" ma:fieldsID="f88cbd070d564fda6a2172f6038b39e0" ns2:_="" ns3:_="" ns4:_="">
    <xsd:import namespace="bc0ab657-9929-4d44-b5ca-1d208193fcee"/>
    <xsd:import namespace="35da44a1-c60c-404f-bb4c-f4b8ad1f26c3"/>
    <xsd:import namespace="0161a2e1-9af3-4001-a705-d3f2a57e3b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ab657-9929-4d44-b5ca-1d208193f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c84cb49-f6dd-4e3b-924c-f1696add9a76}" ma:internalName="TaxCatchAll" ma:showField="CatchAllData" ma:web="0161a2e1-9af3-4001-a705-d3f2a57e3b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61a2e1-9af3-4001-a705-d3f2a57e3b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0ab657-9929-4d44-b5ca-1d208193fcee">
      <Terms xmlns="http://schemas.microsoft.com/office/infopath/2007/PartnerControls"/>
    </lcf76f155ced4ddcb4097134ff3c332f>
    <TaxCatchAll xmlns="35da44a1-c60c-404f-bb4c-f4b8ad1f26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6C830B-843F-44FD-A504-3167CDF8A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ab657-9929-4d44-b5ca-1d208193fcee"/>
    <ds:schemaRef ds:uri="35da44a1-c60c-404f-bb4c-f4b8ad1f26c3"/>
    <ds:schemaRef ds:uri="0161a2e1-9af3-4001-a705-d3f2a57e3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934E84-AA27-4907-B104-72925B43DE13}">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bc0ab657-9929-4d44-b5ca-1d208193fcee"/>
    <ds:schemaRef ds:uri="http://schemas.openxmlformats.org/package/2006/metadata/core-properties"/>
    <ds:schemaRef ds:uri="0161a2e1-9af3-4001-a705-d3f2a57e3bfc"/>
    <ds:schemaRef ds:uri="http://purl.org/dc/terms/"/>
    <ds:schemaRef ds:uri="35da44a1-c60c-404f-bb4c-f4b8ad1f26c3"/>
    <ds:schemaRef ds:uri="http://www.w3.org/XML/1998/namespace"/>
    <ds:schemaRef ds:uri="http://purl.org/dc/dcmitype/"/>
  </ds:schemaRefs>
</ds:datastoreItem>
</file>

<file path=customXml/itemProps3.xml><?xml version="1.0" encoding="utf-8"?>
<ds:datastoreItem xmlns:ds="http://schemas.openxmlformats.org/officeDocument/2006/customXml" ds:itemID="{E729BB73-3E1D-4867-99F9-FEFC2F587A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Wellspect Presentation Template</Template>
  <TotalTime>0</TotalTime>
  <Words>1452</Words>
  <Application>Microsoft Office PowerPoint</Application>
  <PresentationFormat>Widescreen</PresentationFormat>
  <Paragraphs>205</Paragraphs>
  <Slides>26</Slides>
  <Notes>18</Notes>
  <HiddenSlides>0</HiddenSlides>
  <MMClips>0</MMClips>
  <ScaleCrop>false</ScaleCrop>
  <HeadingPairs>
    <vt:vector size="4" baseType="variant">
      <vt:variant>
        <vt:lpstr>Theme</vt:lpstr>
      </vt:variant>
      <vt:variant>
        <vt:i4>18</vt:i4>
      </vt:variant>
      <vt:variant>
        <vt:lpstr>Slide Titles</vt:lpstr>
      </vt:variant>
      <vt:variant>
        <vt:i4>26</vt:i4>
      </vt:variant>
    </vt:vector>
  </HeadingPairs>
  <TitlesOfParts>
    <vt:vector size="44" baseType="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BEKKENBUNNSDYSFUNKSJON</vt:lpstr>
      <vt:lpstr>Myth busters!</vt:lpstr>
      <vt:lpstr>Vanlige symptomer ved BBD</vt:lpstr>
      <vt:lpstr>Urininkontinens og bekkenbunnen?</vt:lpstr>
      <vt:lpstr>Obstipasjon</vt:lpstr>
      <vt:lpstr>Obstipasjon</vt:lpstr>
      <vt:lpstr>Constipation</vt:lpstr>
      <vt:lpstr>Fekal/anal inkontinens</vt:lpstr>
      <vt:lpstr>Livmorprolaps</vt:lpstr>
      <vt:lpstr>Livmorprolaps</vt:lpstr>
      <vt:lpstr>Vanlige årsaker til BBD</vt:lpstr>
      <vt:lpstr>Livmorhalsprolaps</vt:lpstr>
      <vt:lpstr>Vanlige årsaker til PFD</vt:lpstr>
      <vt:lpstr>Konservativ behandling av PFD</vt:lpstr>
      <vt:lpstr>Ren intermiterende kateteriserin (RIK)</vt:lpstr>
      <vt:lpstr>Pasient case: JENNY</vt:lpstr>
      <vt:lpstr>Transanal Irrigasjon (TAI)</vt:lpstr>
      <vt:lpstr>Transanal Irrigasjon (TAI)</vt:lpstr>
      <vt:lpstr>Bruk av mini eller vanlig TAI</vt:lpstr>
      <vt:lpstr>Pasient-case: NORMA</vt:lpstr>
      <vt:lpstr>TAKK</vt:lpstr>
      <vt:lpstr>PowerPoint Presentation</vt:lpstr>
      <vt:lpstr>Fremre skjedeveggprolaps</vt:lpstr>
      <vt:lpstr>Posterior vaginal wall prolapse</vt:lpstr>
      <vt:lpstr>Normal vs svak bekkenbunn</vt:lpstr>
      <vt:lpstr>Normal vs svak bekkenbunn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BEKKENBUNNSDYSFUNKSJON</dc:title>
  <dc:creator/>
  <cp:lastModifiedBy/>
  <cp:revision>2</cp:revision>
  <dcterms:created xsi:type="dcterms:W3CDTF">2023-05-15T08:12:12Z</dcterms:created>
  <dcterms:modified xsi:type="dcterms:W3CDTF">2023-07-05T07:54:33Z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0x01010062823D1DB78D4846AE07CA7116C010A9</vt:lpwstr>
  </property>
</Properties>
</file>